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5" r:id="rId2"/>
    <p:sldId id="279" r:id="rId3"/>
    <p:sldId id="281" r:id="rId4"/>
    <p:sldId id="286" r:id="rId5"/>
    <p:sldId id="287" r:id="rId6"/>
    <p:sldId id="274" r:id="rId7"/>
    <p:sldId id="275" r:id="rId8"/>
    <p:sldId id="277" r:id="rId9"/>
    <p:sldId id="284" r:id="rId10"/>
    <p:sldId id="288" r:id="rId11"/>
    <p:sldId id="278" r:id="rId12"/>
    <p:sldId id="280" r:id="rId13"/>
    <p:sldId id="276" r:id="rId14"/>
    <p:sldId id="289" r:id="rId15"/>
    <p:sldId id="290" r:id="rId16"/>
    <p:sldId id="291" r:id="rId17"/>
    <p:sldId id="292" r:id="rId18"/>
    <p:sldId id="303" r:id="rId19"/>
    <p:sldId id="293" r:id="rId20"/>
    <p:sldId id="305" r:id="rId21"/>
    <p:sldId id="296" r:id="rId22"/>
    <p:sldId id="307" r:id="rId23"/>
    <p:sldId id="298" r:id="rId24"/>
    <p:sldId id="294" r:id="rId25"/>
    <p:sldId id="297" r:id="rId26"/>
    <p:sldId id="299" r:id="rId27"/>
    <p:sldId id="315" r:id="rId28"/>
    <p:sldId id="316" r:id="rId29"/>
    <p:sldId id="318" r:id="rId30"/>
    <p:sldId id="319" r:id="rId31"/>
    <p:sldId id="321" r:id="rId32"/>
    <p:sldId id="322" r:id="rId33"/>
    <p:sldId id="320" r:id="rId34"/>
    <p:sldId id="308" r:id="rId35"/>
    <p:sldId id="309" r:id="rId36"/>
    <p:sldId id="306" r:id="rId37"/>
    <p:sldId id="310" r:id="rId38"/>
    <p:sldId id="317" r:id="rId39"/>
    <p:sldId id="312" r:id="rId40"/>
    <p:sldId id="313" r:id="rId41"/>
    <p:sldId id="314" r:id="rId42"/>
    <p:sldId id="301" r:id="rId43"/>
    <p:sldId id="282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530" autoAdjust="0"/>
  </p:normalViewPr>
  <p:slideViewPr>
    <p:cSldViewPr snapToGrid="0" showGuides="1">
      <p:cViewPr varScale="1">
        <p:scale>
          <a:sx n="76" d="100"/>
          <a:sy n="76" d="100"/>
        </p:scale>
        <p:origin x="14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487A-BCAB-4FA9-93D5-0C8D3D81510A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06DE7-9061-4127-8135-16BB94E2A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6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4212-6013-4BDE-BCCC-04B63E5B0D67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git-scm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ilip-jezek.github.io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www.coursera.org/learn/introduction-git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" TargetMode="External"/><Relationship Id="rId4" Type="http://schemas.openxmlformats.org/officeDocument/2006/relationships/hyperlink" Target="https://docs.github.com/en/deskto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mailto:fjezek@umich.edu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eards-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lab.umich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 </a:t>
            </a:r>
            <a:r>
              <a:rPr lang="en-US" dirty="0" err="1" smtClean="0"/>
              <a:t>Git</a:t>
            </a:r>
            <a:endParaRPr lang="en-GB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other v</a:t>
            </a:r>
            <a:r>
              <a:rPr lang="cs-CZ" dirty="0" err="1" smtClean="0"/>
              <a:t>ersion</a:t>
            </a:r>
            <a:r>
              <a:rPr lang="cs-CZ" dirty="0" smtClean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Centralized</a:t>
            </a:r>
            <a:r>
              <a:rPr lang="cs-CZ" dirty="0" smtClean="0"/>
              <a:t> and </a:t>
            </a:r>
            <a:r>
              <a:rPr lang="cs-CZ" dirty="0" err="1" smtClean="0"/>
              <a:t>distributed</a:t>
            </a:r>
            <a:r>
              <a:rPr lang="cs-CZ" dirty="0" smtClean="0"/>
              <a:t> </a:t>
            </a:r>
            <a:r>
              <a:rPr lang="cs-CZ" dirty="0" err="1" smtClean="0"/>
              <a:t>repositories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err="1" smtClean="0"/>
              <a:t>Distributed</a:t>
            </a:r>
            <a:r>
              <a:rPr lang="cs-CZ" dirty="0" smtClean="0"/>
              <a:t> </a:t>
            </a:r>
            <a:r>
              <a:rPr lang="cs-CZ" dirty="0" err="1" smtClean="0"/>
              <a:t>repositories</a:t>
            </a:r>
            <a:r>
              <a:rPr lang="cs-CZ" dirty="0" smtClean="0"/>
              <a:t> </a:t>
            </a:r>
            <a:r>
              <a:rPr lang="cs-CZ" dirty="0" err="1" smtClean="0"/>
              <a:t>have</a:t>
            </a:r>
            <a:r>
              <a:rPr lang="cs-CZ" dirty="0" smtClean="0"/>
              <a:t> full </a:t>
            </a:r>
            <a:r>
              <a:rPr lang="cs-CZ" dirty="0" err="1" smtClean="0"/>
              <a:t>history</a:t>
            </a:r>
            <a:r>
              <a:rPr lang="cs-CZ" dirty="0" smtClean="0"/>
              <a:t> in </a:t>
            </a:r>
            <a:r>
              <a:rPr lang="cs-CZ" dirty="0" err="1" smtClean="0"/>
              <a:t>local</a:t>
            </a:r>
            <a:r>
              <a:rPr lang="cs-CZ" dirty="0" smtClean="0"/>
              <a:t> </a:t>
            </a:r>
            <a:r>
              <a:rPr lang="cs-CZ" dirty="0" err="1" smtClean="0"/>
              <a:t>repository</a:t>
            </a:r>
            <a:endParaRPr lang="cs-CZ" dirty="0" smtClean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r>
              <a:rPr lang="cs-CZ" dirty="0"/>
              <a:t> (</a:t>
            </a:r>
            <a:r>
              <a:rPr lang="cs-CZ" dirty="0" err="1" smtClean="0"/>
              <a:t>GitLab</a:t>
            </a:r>
            <a:r>
              <a:rPr lang="cs-CZ" dirty="0" smtClean="0"/>
              <a:t>) </a:t>
            </a:r>
            <a:r>
              <a:rPr lang="cs-CZ" dirty="0" err="1"/>
              <a:t>adds</a:t>
            </a:r>
            <a:r>
              <a:rPr lang="cs-CZ" dirty="0"/>
              <a:t> </a:t>
            </a:r>
            <a:r>
              <a:rPr lang="cs-CZ" dirty="0" err="1"/>
              <a:t>W</a:t>
            </a:r>
            <a:r>
              <a:rPr lang="cs-CZ" dirty="0" err="1" smtClean="0"/>
              <a:t>ebUI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488668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423762"/>
            <a:ext cx="470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https://www.atlassian.com/git/tutorials/why-git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3281694"/>
            <a:ext cx="5952103" cy="3206974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504056"/>
            <a:ext cx="365283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version control?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plaintext, that you develop in time</a:t>
            </a:r>
          </a:p>
          <a:p>
            <a:pPr lvl="1"/>
            <a:r>
              <a:rPr lang="en-US" dirty="0" smtClean="0"/>
              <a:t>Track your progress, tag a release</a:t>
            </a:r>
          </a:p>
          <a:p>
            <a:endParaRPr lang="en-US" dirty="0" smtClean="0"/>
          </a:p>
          <a:p>
            <a:r>
              <a:rPr lang="en-US" dirty="0" smtClean="0"/>
              <a:t>Public stuff vs Private stuff</a:t>
            </a:r>
            <a:r>
              <a:rPr lang="cs-CZ" dirty="0" smtClean="0"/>
              <a:t> </a:t>
            </a:r>
            <a:r>
              <a:rPr lang="en-US" dirty="0" smtClean="0"/>
              <a:t>(GitHub)</a:t>
            </a:r>
          </a:p>
          <a:p>
            <a:pPr lvl="1"/>
            <a:r>
              <a:rPr lang="en-US" dirty="0" smtClean="0"/>
              <a:t>Secret stuff? (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Have </a:t>
            </a:r>
            <a:r>
              <a:rPr lang="en-US" dirty="0" smtClean="0"/>
              <a:t>codes</a:t>
            </a:r>
            <a:r>
              <a:rPr lang="en-US" dirty="0"/>
              <a:t>? </a:t>
            </a:r>
            <a:r>
              <a:rPr lang="en-US" dirty="0" smtClean="0"/>
              <a:t>Make </a:t>
            </a:r>
            <a:r>
              <a:rPr lang="en-US" dirty="0"/>
              <a:t>a repository</a:t>
            </a:r>
            <a:r>
              <a:rPr lang="en-US" dirty="0" smtClean="0"/>
              <a:t>!</a:t>
            </a:r>
          </a:p>
          <a:p>
            <a:r>
              <a:rPr lang="en-US" dirty="0" smtClean="0"/>
              <a:t>Working on a codes? Commit and push!</a:t>
            </a:r>
          </a:p>
          <a:p>
            <a:r>
              <a:rPr lang="en-US" dirty="0" smtClean="0"/>
              <a:t>“Publish only finished” </a:t>
            </a:r>
            <a:r>
              <a:rPr lang="en-US" i="1" dirty="0" smtClean="0"/>
              <a:t>vs </a:t>
            </a:r>
            <a:r>
              <a:rPr lang="en-US" b="1" dirty="0" smtClean="0"/>
              <a:t>A project is never final</a:t>
            </a:r>
          </a:p>
          <a:p>
            <a:endParaRPr lang="en-US" dirty="0" smtClean="0"/>
          </a:p>
        </p:txBody>
      </p:sp>
      <p:pic>
        <p:nvPicPr>
          <p:cNvPr id="2050" name="Picture 2" descr="https://i.imgflip.com/5flo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671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/git - Git Cheat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78" y="1392573"/>
            <a:ext cx="7107178" cy="50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downloads/</a:t>
            </a:r>
            <a:r>
              <a:rPr lang="en-US" dirty="0" err="1" smtClean="0">
                <a:hlinkClick r:id="rId3"/>
              </a:rPr>
              <a:t>guis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Command line?</a:t>
            </a:r>
          </a:p>
          <a:p>
            <a:pPr lvl="1"/>
            <a:r>
              <a:rPr lang="en-US" dirty="0">
                <a:hlinkClick r:id="rId4"/>
              </a:rPr>
              <a:t>https://git-scm.com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 smtClean="0"/>
              <a:t> +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for Windows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GitHub Desktop </a:t>
            </a:r>
            <a:r>
              <a:rPr lang="en-US" dirty="0">
                <a:hlinkClick r:id="rId6"/>
              </a:rPr>
              <a:t>https://desktop.github.com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GitHub Desktop </a:t>
            </a:r>
            <a:r>
              <a:rPr lang="en-US" dirty="0">
                <a:hlinkClick r:id="rId6"/>
              </a:rPr>
              <a:t>https://desktop.github.com/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9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850"/>
          </a:xfrm>
        </p:spPr>
        <p:txBody>
          <a:bodyPr/>
          <a:lstStyle/>
          <a:p>
            <a:r>
              <a:rPr lang="en-US" dirty="0" smtClean="0"/>
              <a:t>DO THIS AS OFTEN AS POSSIBLE</a:t>
            </a:r>
            <a:endParaRPr lang="en-GB" dirty="0"/>
          </a:p>
        </p:txBody>
      </p:sp>
      <p:sp>
        <p:nvSpPr>
          <p:cNvPr id="4" name="Vývojový diagram: alternativní postup 3"/>
          <p:cNvSpPr/>
          <p:nvPr/>
        </p:nvSpPr>
        <p:spPr>
          <a:xfrm>
            <a:off x="38141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GB" dirty="0"/>
          </a:p>
        </p:txBody>
      </p:sp>
      <p:sp>
        <p:nvSpPr>
          <p:cNvPr id="5" name="Vývojový diagram: alternativní postup 4"/>
          <p:cNvSpPr/>
          <p:nvPr/>
        </p:nvSpPr>
        <p:spPr>
          <a:xfrm>
            <a:off x="5412298" y="3929988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Repository</a:t>
            </a:r>
          </a:p>
        </p:txBody>
      </p:sp>
      <p:sp>
        <p:nvSpPr>
          <p:cNvPr id="6" name="Vývojový diagram: alternativní postup 5"/>
          <p:cNvSpPr/>
          <p:nvPr/>
        </p:nvSpPr>
        <p:spPr>
          <a:xfrm>
            <a:off x="990250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Repository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7" y="2933256"/>
            <a:ext cx="805911" cy="8059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3"/>
          <a:srcRect l="-7766" t="19009" r="-1"/>
          <a:stretch/>
        </p:blipFill>
        <p:spPr>
          <a:xfrm>
            <a:off x="5369370" y="2295152"/>
            <a:ext cx="1537150" cy="159286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1" y="2969988"/>
            <a:ext cx="958617" cy="918024"/>
          </a:xfrm>
          <a:prstGeom prst="rect">
            <a:avLst/>
          </a:prstGeom>
        </p:spPr>
      </p:pic>
      <p:cxnSp>
        <p:nvCxnSpPr>
          <p:cNvPr id="22" name="Zakřivená spojnice 21"/>
          <p:cNvCxnSpPr>
            <a:stCxn id="5" idx="2"/>
            <a:endCxn id="6" idx="2"/>
          </p:cNvCxnSpPr>
          <p:nvPr/>
        </p:nvCxnSpPr>
        <p:spPr>
          <a:xfrm rot="5400000" flipH="1" flipV="1">
            <a:off x="8380824" y="2446059"/>
            <a:ext cx="4449" cy="4490206"/>
          </a:xfrm>
          <a:prstGeom prst="curvedConnector3">
            <a:avLst>
              <a:gd name="adj1" fmla="val -1268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stCxn id="6" idx="1"/>
            <a:endCxn id="5" idx="3"/>
          </p:cNvCxnSpPr>
          <p:nvPr/>
        </p:nvCxnSpPr>
        <p:spPr>
          <a:xfrm flipH="1">
            <a:off x="6863594" y="4307238"/>
            <a:ext cx="3038910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3036354" y="3925539"/>
            <a:ext cx="75961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Přímá spojnice se šipkou 39"/>
          <p:cNvCxnSpPr>
            <a:stCxn id="38" idx="3"/>
            <a:endCxn id="5" idx="1"/>
          </p:cNvCxnSpPr>
          <p:nvPr/>
        </p:nvCxnSpPr>
        <p:spPr>
          <a:xfrm>
            <a:off x="3112315" y="4307238"/>
            <a:ext cx="2299983" cy="44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>
            <a:stCxn id="4" idx="3"/>
            <a:endCxn id="38" idx="1"/>
          </p:cNvCxnSpPr>
          <p:nvPr/>
        </p:nvCxnSpPr>
        <p:spPr>
          <a:xfrm>
            <a:off x="1832710" y="4307238"/>
            <a:ext cx="120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>
          <a:xfrm>
            <a:off x="2094454" y="430723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</a:t>
            </a:r>
            <a:endParaRPr lang="en-GB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507131" y="430723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Commit</a:t>
            </a:r>
            <a:endParaRPr lang="en-GB" sz="3200" b="1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7977226" y="431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GB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8019867" y="52676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GB" dirty="0"/>
          </a:p>
        </p:txBody>
      </p:sp>
      <p:sp>
        <p:nvSpPr>
          <p:cNvPr id="51" name="Vývojový diagram: alternativní postup 50"/>
          <p:cNvSpPr/>
          <p:nvPr/>
        </p:nvSpPr>
        <p:spPr>
          <a:xfrm>
            <a:off x="243281" y="2248250"/>
            <a:ext cx="7038363" cy="2793533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ástupný symbol pro obsah 2"/>
          <p:cNvSpPr txBox="1">
            <a:spLocks/>
          </p:cNvSpPr>
          <p:nvPr/>
        </p:nvSpPr>
        <p:spPr>
          <a:xfrm>
            <a:off x="6830037" y="5637001"/>
            <a:ext cx="5229691" cy="104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this for collaboration and backup</a:t>
            </a:r>
            <a:endParaRPr lang="en-GB" dirty="0"/>
          </a:p>
        </p:txBody>
      </p:sp>
      <p:pic>
        <p:nvPicPr>
          <p:cNvPr id="53" name="Obrázek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53" y="99218"/>
            <a:ext cx="2466975" cy="1857375"/>
          </a:xfrm>
          <a:prstGeom prst="rect">
            <a:avLst/>
          </a:prstGeom>
        </p:spPr>
      </p:pic>
      <p:pic>
        <p:nvPicPr>
          <p:cNvPr id="3074" name="Picture 2" descr="Cloud Data Center Specialty Benefi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7" y="3070532"/>
            <a:ext cx="1837606" cy="10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Gnome-fs-server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2907728"/>
            <a:ext cx="1022260" cy="10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Process</a:t>
            </a:r>
            <a:r>
              <a:rPr lang="cs-CZ" dirty="0" smtClean="0"/>
              <a:t> - </a:t>
            </a:r>
            <a:r>
              <a:rPr lang="cs-CZ" dirty="0" err="1" smtClean="0"/>
              <a:t>stage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Selecting</a:t>
            </a:r>
            <a:r>
              <a:rPr lang="cs-CZ" dirty="0" smtClean="0"/>
              <a:t> </a:t>
            </a:r>
            <a:r>
              <a:rPr lang="cs-CZ" dirty="0" err="1" smtClean="0"/>
              <a:t>changes</a:t>
            </a:r>
            <a:endParaRPr lang="cs-CZ" dirty="0" smtClean="0"/>
          </a:p>
          <a:p>
            <a:pPr lvl="1"/>
            <a:r>
              <a:rPr lang="cs-CZ" dirty="0" err="1" smtClean="0"/>
              <a:t>Adding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files</a:t>
            </a:r>
            <a:endParaRPr lang="cs-CZ" dirty="0" smtClean="0"/>
          </a:p>
          <a:p>
            <a:pPr lvl="1"/>
            <a:r>
              <a:rPr lang="cs-CZ" dirty="0" err="1" smtClean="0"/>
              <a:t>Selecting</a:t>
            </a:r>
            <a:r>
              <a:rPr lang="cs-CZ" dirty="0" smtClean="0"/>
              <a:t> </a:t>
            </a:r>
            <a:r>
              <a:rPr lang="cs-CZ" dirty="0" err="1" smtClean="0"/>
              <a:t>changed</a:t>
            </a:r>
            <a:r>
              <a:rPr lang="cs-CZ" dirty="0" smtClean="0"/>
              <a:t> </a:t>
            </a:r>
            <a:r>
              <a:rPr lang="cs-CZ" dirty="0" err="1" smtClean="0"/>
              <a:t>files</a:t>
            </a:r>
            <a:r>
              <a:rPr lang="cs-CZ" dirty="0" smtClean="0"/>
              <a:t> (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parts</a:t>
            </a:r>
            <a:r>
              <a:rPr lang="cs-CZ" dirty="0" smtClean="0"/>
              <a:t>)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Process</a:t>
            </a:r>
            <a:r>
              <a:rPr lang="cs-CZ" dirty="0" smtClean="0"/>
              <a:t> - </a:t>
            </a:r>
            <a:r>
              <a:rPr lang="en-US" dirty="0" smtClean="0"/>
              <a:t>COMMIT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Add a commit summary*</a:t>
            </a:r>
          </a:p>
          <a:p>
            <a:r>
              <a:rPr lang="cs-CZ" dirty="0" err="1" smtClean="0"/>
              <a:t>Commiting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changes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LOCAL </a:t>
            </a:r>
            <a:r>
              <a:rPr lang="cs-CZ" dirty="0" err="1" smtClean="0"/>
              <a:t>repository</a:t>
            </a:r>
            <a:endParaRPr lang="en-US" dirty="0" smtClean="0"/>
          </a:p>
          <a:p>
            <a:pPr lvl="1"/>
            <a:r>
              <a:rPr lang="en-US" dirty="0" smtClean="0"/>
              <a:t>Safe checkpoint</a:t>
            </a:r>
            <a:endParaRPr lang="cs-CZ" dirty="0" smtClean="0"/>
          </a:p>
          <a:p>
            <a:pPr lvl="1"/>
            <a:r>
              <a:rPr lang="cs-CZ" dirty="0" smtClean="0"/>
              <a:t>On top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r>
              <a:rPr lang="cs-CZ" dirty="0" smtClean="0"/>
              <a:t> BRANCH</a:t>
            </a:r>
          </a:p>
          <a:p>
            <a:pPr lvl="1"/>
            <a:r>
              <a:rPr lang="cs-CZ" dirty="0" err="1" smtClean="0"/>
              <a:t>Or</a:t>
            </a:r>
            <a:r>
              <a:rPr lang="cs-CZ" dirty="0" smtClean="0"/>
              <a:t> to a NEW </a:t>
            </a:r>
            <a:r>
              <a:rPr lang="cs-CZ" dirty="0" err="1" smtClean="0"/>
              <a:t>branch</a:t>
            </a:r>
            <a:endParaRPr lang="en-US" dirty="0" smtClean="0"/>
          </a:p>
          <a:p>
            <a:r>
              <a:rPr lang="en-US" dirty="0" smtClean="0"/>
              <a:t>Roll back to any previous commit</a:t>
            </a:r>
          </a:p>
          <a:p>
            <a:r>
              <a:rPr lang="en-US" dirty="0" smtClean="0"/>
              <a:t>Compare with any previous commit</a:t>
            </a:r>
            <a:endParaRPr lang="en-GB" dirty="0"/>
          </a:p>
        </p:txBody>
      </p:sp>
      <p:pic>
        <p:nvPicPr>
          <p:cNvPr id="2050" name="Picture 2" descr="https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4" y="1631916"/>
            <a:ext cx="3876624" cy="52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Process</a:t>
            </a:r>
            <a:r>
              <a:rPr lang="cs-CZ" dirty="0" smtClean="0"/>
              <a:t> - </a:t>
            </a:r>
            <a:r>
              <a:rPr lang="en-US" dirty="0" smtClean="0"/>
              <a:t>PUSH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Pushing</a:t>
            </a:r>
            <a:r>
              <a:rPr lang="cs-CZ" dirty="0" smtClean="0"/>
              <a:t> </a:t>
            </a:r>
            <a:r>
              <a:rPr lang="cs-CZ" dirty="0" err="1" smtClean="0"/>
              <a:t>our</a:t>
            </a:r>
            <a:r>
              <a:rPr lang="cs-CZ" dirty="0" smtClean="0"/>
              <a:t> LOCAL </a:t>
            </a:r>
            <a:r>
              <a:rPr lang="cs-CZ" dirty="0" err="1" smtClean="0"/>
              <a:t>repository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REMOTE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en-US" dirty="0" smtClean="0"/>
              <a:t>Could have more remotes</a:t>
            </a:r>
          </a:p>
          <a:p>
            <a:pPr lvl="1"/>
            <a:r>
              <a:rPr lang="en-US" dirty="0" smtClean="0"/>
              <a:t>What if the REMOTE version is newer?</a:t>
            </a:r>
          </a:p>
          <a:p>
            <a:pPr lvl="2"/>
            <a:r>
              <a:rPr lang="en-US" dirty="0" smtClean="0"/>
              <a:t>Need to pull (aka fetch) first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266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Process</a:t>
            </a:r>
            <a:r>
              <a:rPr lang="cs-CZ" dirty="0" smtClean="0"/>
              <a:t> - </a:t>
            </a:r>
            <a:r>
              <a:rPr lang="en-US" dirty="0" smtClean="0"/>
              <a:t>PULL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Pulling</a:t>
            </a:r>
            <a:r>
              <a:rPr lang="cs-CZ" dirty="0" smtClean="0"/>
              <a:t> </a:t>
            </a:r>
            <a:r>
              <a:rPr lang="en-US" dirty="0" smtClean="0"/>
              <a:t>from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en-US" dirty="0" smtClean="0"/>
              <a:t>server into </a:t>
            </a:r>
            <a:r>
              <a:rPr lang="cs-CZ" dirty="0" smtClean="0"/>
              <a:t>LOCAL </a:t>
            </a:r>
            <a:r>
              <a:rPr lang="cs-CZ" dirty="0" err="1" smtClean="0"/>
              <a:t>repository</a:t>
            </a:r>
            <a:endParaRPr lang="en-US" dirty="0"/>
          </a:p>
          <a:p>
            <a:pPr lvl="1"/>
            <a:r>
              <a:rPr lang="en-US" dirty="0" smtClean="0"/>
              <a:t>Could have more remotes</a:t>
            </a:r>
          </a:p>
          <a:p>
            <a:pPr lvl="1"/>
            <a:r>
              <a:rPr lang="en-US" dirty="0" smtClean="0"/>
              <a:t>What if we made some changes?</a:t>
            </a:r>
          </a:p>
        </p:txBody>
      </p:sp>
    </p:spTree>
    <p:extLst>
      <p:ext uri="{BB962C8B-B14F-4D97-AF65-F5344CB8AC3E}">
        <p14:creationId xmlns:p14="http://schemas.microsoft.com/office/powerpoint/2010/main" val="35207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commit is a snapshot in time</a:t>
            </a:r>
          </a:p>
          <a:p>
            <a:pPr lvl="1"/>
            <a:r>
              <a:rPr lang="en-US" dirty="0" smtClean="0"/>
              <a:t>Everything is </a:t>
            </a:r>
            <a:r>
              <a:rPr lang="en-US" dirty="0" err="1" smtClean="0"/>
              <a:t>checksummed</a:t>
            </a:r>
            <a:r>
              <a:rPr lang="en-US" dirty="0" smtClean="0"/>
              <a:t> with a SHA hash, with a custom label </a:t>
            </a:r>
            <a:br>
              <a:rPr lang="en-US" dirty="0" smtClean="0"/>
            </a:br>
            <a:r>
              <a:rPr lang="en-US" dirty="0" smtClean="0"/>
              <a:t>(commit name)</a:t>
            </a:r>
          </a:p>
          <a:p>
            <a:pPr lvl="1"/>
            <a:r>
              <a:rPr lang="en-US" dirty="0" smtClean="0"/>
              <a:t>Has one or two parents</a:t>
            </a:r>
          </a:p>
          <a:p>
            <a:r>
              <a:rPr lang="en-US" dirty="0" smtClean="0"/>
              <a:t>Branch is a pointer to a commit</a:t>
            </a:r>
          </a:p>
          <a:p>
            <a:pPr lvl="1"/>
            <a:r>
              <a:rPr lang="en-US" dirty="0" smtClean="0"/>
              <a:t>Most recent commit in a branch</a:t>
            </a:r>
          </a:p>
          <a:p>
            <a:pPr lvl="1"/>
            <a:r>
              <a:rPr lang="en-US" dirty="0" smtClean="0"/>
              <a:t>Default name: </a:t>
            </a:r>
            <a:br>
              <a:rPr lang="en-US" dirty="0" smtClean="0"/>
            </a:br>
            <a:r>
              <a:rPr lang="en-US" dirty="0" smtClean="0"/>
              <a:t>“master”, “main” </a:t>
            </a:r>
            <a:r>
              <a:rPr lang="en-US" dirty="0"/>
              <a:t>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CommitMcCommitFace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Branches are meant to merge</a:t>
            </a:r>
          </a:p>
          <a:p>
            <a:r>
              <a:rPr lang="en-US" dirty="0" smtClean="0"/>
              <a:t>Do not have to overuse with </a:t>
            </a:r>
            <a:br>
              <a:rPr lang="en-US" dirty="0" smtClean="0"/>
            </a:br>
            <a:r>
              <a:rPr lang="en-US" dirty="0" smtClean="0"/>
              <a:t>GitHub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gi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55" y="2719624"/>
            <a:ext cx="5760294" cy="40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Collaborators in your group share the same remote</a:t>
            </a:r>
          </a:p>
          <a:p>
            <a:pPr lvl="1"/>
            <a:r>
              <a:rPr lang="en-US" dirty="0" smtClean="0"/>
              <a:t>Write access?</a:t>
            </a:r>
          </a:p>
          <a:p>
            <a:endParaRPr lang="en-US" dirty="0" smtClean="0"/>
          </a:p>
          <a:p>
            <a:r>
              <a:rPr lang="en-US" dirty="0" smtClean="0"/>
              <a:t>Outside collaborators for open-source project</a:t>
            </a:r>
          </a:p>
          <a:p>
            <a:pPr lvl="1"/>
            <a:r>
              <a:rPr lang="en-US" dirty="0" smtClean="0"/>
              <a:t>Use GitHub’s pull request features:</a:t>
            </a:r>
          </a:p>
          <a:p>
            <a:pPr lvl="1"/>
            <a:r>
              <a:rPr lang="en-US" dirty="0" smtClean="0"/>
              <a:t>Collaborator:</a:t>
            </a:r>
          </a:p>
          <a:p>
            <a:pPr lvl="2"/>
            <a:r>
              <a:rPr lang="en-US" dirty="0" smtClean="0"/>
              <a:t>Makes a copy (Fork) of the repo</a:t>
            </a:r>
          </a:p>
          <a:p>
            <a:pPr lvl="2"/>
            <a:r>
              <a:rPr lang="en-US" dirty="0" smtClean="0"/>
              <a:t>Commits his changes</a:t>
            </a:r>
          </a:p>
          <a:p>
            <a:pPr lvl="2"/>
            <a:r>
              <a:rPr lang="en-US" dirty="0" smtClean="0"/>
              <a:t>Issues pull request</a:t>
            </a:r>
          </a:p>
          <a:p>
            <a:pPr lvl="1"/>
            <a:r>
              <a:rPr lang="en-US" dirty="0" smtClean="0"/>
              <a:t>Maintainer:</a:t>
            </a:r>
          </a:p>
          <a:p>
            <a:pPr lvl="2"/>
            <a:r>
              <a:rPr lang="en-US" dirty="0" smtClean="0"/>
              <a:t>Reviews and merges the changes</a:t>
            </a:r>
            <a:endParaRPr lang="en-GB" dirty="0"/>
          </a:p>
        </p:txBody>
      </p:sp>
      <p:pic>
        <p:nvPicPr>
          <p:cNvPr id="3074" name="Picture 2" descr="https://www.researchgate.net/profile/Robert-Cohen-25/publication/318912754/figure/fig1/AS:523701759287300@1501871637618/Git-with-GitHub-Workfl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499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“Hey, I fixed your code, </a:t>
            </a:r>
            <a:r>
              <a:rPr lang="en-US" dirty="0" err="1" smtClean="0"/>
              <a:t>wanna</a:t>
            </a:r>
            <a:r>
              <a:rPr lang="en-US" dirty="0" smtClean="0"/>
              <a:t> merge?”</a:t>
            </a:r>
          </a:p>
          <a:p>
            <a:endParaRPr lang="en-US" dirty="0" smtClean="0"/>
          </a:p>
          <a:p>
            <a:r>
              <a:rPr lang="en-US" dirty="0" smtClean="0"/>
              <a:t>You are sharing your code, Bob checks it out (forks).</a:t>
            </a:r>
          </a:p>
          <a:p>
            <a:r>
              <a:rPr lang="en-US" dirty="0" smtClean="0"/>
              <a:t>Fork is Bobs version (= Bob’s branch)</a:t>
            </a:r>
          </a:p>
          <a:p>
            <a:r>
              <a:rPr lang="en-US" dirty="0" smtClean="0"/>
              <a:t>Bob makes some changes and commits to his repository (which is a branch of your repository). </a:t>
            </a:r>
            <a:br>
              <a:rPr lang="en-US" dirty="0" smtClean="0"/>
            </a:br>
            <a:r>
              <a:rPr lang="en-US" dirty="0" smtClean="0"/>
              <a:t>Bob finalizes his codes.</a:t>
            </a:r>
          </a:p>
          <a:p>
            <a:r>
              <a:rPr lang="en-US" dirty="0" smtClean="0"/>
              <a:t>Bob can’t rewrite your code, </a:t>
            </a:r>
            <a:br>
              <a:rPr lang="en-US" dirty="0" smtClean="0"/>
            </a:br>
            <a:r>
              <a:rPr lang="en-US" dirty="0" smtClean="0"/>
              <a:t>issues a pull request</a:t>
            </a:r>
          </a:p>
          <a:p>
            <a:r>
              <a:rPr lang="en-US" dirty="0" smtClean="0"/>
              <a:t>You check his changes and merge</a:t>
            </a:r>
          </a:p>
          <a:p>
            <a:endParaRPr lang="en-US" dirty="0" smtClean="0"/>
          </a:p>
        </p:txBody>
      </p:sp>
      <p:pic>
        <p:nvPicPr>
          <p:cNvPr id="8194" name="Picture 2" descr="Screen Shot 2014-03-08 at 23.07.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524637"/>
            <a:ext cx="619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GB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desktop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199" y="1825625"/>
            <a:ext cx="5638101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Simple and lightweight</a:t>
            </a:r>
          </a:p>
          <a:p>
            <a:r>
              <a:rPr lang="en-US" dirty="0" smtClean="0"/>
              <a:t>Does not allow for all the </a:t>
            </a:r>
            <a:r>
              <a:rPr lang="en-US" dirty="0" err="1" smtClean="0"/>
              <a:t>Git</a:t>
            </a:r>
            <a:r>
              <a:rPr lang="en-US" dirty="0" smtClean="0"/>
              <a:t> complexity</a:t>
            </a:r>
          </a:p>
          <a:p>
            <a:r>
              <a:rPr lang="en-US" dirty="0"/>
              <a:t>(</a:t>
            </a:r>
            <a:r>
              <a:rPr lang="en-US" dirty="0" smtClean="0"/>
              <a:t>Or choose a client of your own)</a:t>
            </a:r>
          </a:p>
          <a:p>
            <a:endParaRPr lang="en-US" dirty="0" smtClean="0"/>
          </a:p>
          <a:p>
            <a:r>
              <a:rPr lang="en-US" dirty="0"/>
              <a:t>Set up a GitHub </a:t>
            </a:r>
            <a:r>
              <a:rPr lang="en-US" dirty="0" smtClean="0"/>
              <a:t>account and sign in</a:t>
            </a:r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57" y="2735685"/>
            <a:ext cx="5861343" cy="40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commit, where we initialize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a new repository</a:t>
            </a:r>
          </a:p>
          <a:p>
            <a:r>
              <a:rPr lang="en-US" dirty="0" smtClean="0"/>
              <a:t>Add a readme.md file, write down the “Hello world”  line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Staging level</a:t>
            </a:r>
          </a:p>
          <a:p>
            <a:pPr lvl="1"/>
            <a:r>
              <a:rPr lang="en-US" dirty="0" smtClean="0"/>
              <a:t>Commit message</a:t>
            </a:r>
          </a:p>
        </p:txBody>
      </p:sp>
      <p:pic>
        <p:nvPicPr>
          <p:cNvPr id="4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36" y="3312092"/>
            <a:ext cx="6428763" cy="35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/>
          <p:cNvSpPr/>
          <p:nvPr/>
        </p:nvSpPr>
        <p:spPr>
          <a:xfrm>
            <a:off x="8977617" y="6570506"/>
            <a:ext cx="329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git-scm.com/book/en/v2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commit, where we extend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line to the readme.md below the hello world:</a:t>
            </a:r>
            <a:br>
              <a:rPr lang="en-US" dirty="0" smtClean="0"/>
            </a:br>
            <a:r>
              <a:rPr lang="en-US" dirty="0" smtClean="0"/>
              <a:t>“This </a:t>
            </a:r>
            <a:r>
              <a:rPr lang="en-US" dirty="0"/>
              <a:t>is our testing </a:t>
            </a:r>
            <a:r>
              <a:rPr lang="en-US" dirty="0" smtClean="0"/>
              <a:t>repository”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Push (publish)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22" y="0"/>
            <a:ext cx="3206178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commit, where we mess up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3360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Delete the content of the readme.md</a:t>
            </a:r>
          </a:p>
          <a:p>
            <a:pPr lvl="1"/>
            <a:r>
              <a:rPr lang="en-US" dirty="0" smtClean="0"/>
              <a:t>Revert</a:t>
            </a:r>
          </a:p>
          <a:p>
            <a:r>
              <a:rPr lang="en-US" dirty="0" smtClean="0"/>
              <a:t>Mess up again and commit</a:t>
            </a:r>
          </a:p>
          <a:p>
            <a:pPr lvl="1"/>
            <a:r>
              <a:rPr lang="en-US" dirty="0" smtClean="0"/>
              <a:t>Undo commit if it was not pushed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Revert the commit (not always possible)</a:t>
            </a:r>
            <a:endParaRPr lang="en-US" dirty="0"/>
          </a:p>
          <a:p>
            <a:pPr lvl="1"/>
            <a:r>
              <a:rPr lang="en-US" dirty="0" smtClean="0"/>
              <a:t>View file on GitHub to get previous version (always there)</a:t>
            </a:r>
          </a:p>
          <a:p>
            <a:pPr lvl="1"/>
            <a:r>
              <a:rPr lang="en-US" dirty="0" smtClean="0"/>
              <a:t>Make a branch on previous commit (Full working state)</a:t>
            </a:r>
          </a:p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723626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0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commit to a new branch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branch from last “working” commit, name e.g. main-2</a:t>
            </a:r>
          </a:p>
          <a:p>
            <a:r>
              <a:rPr lang="en-US" b="1" dirty="0" smtClean="0"/>
              <a:t>Add some wisdom</a:t>
            </a:r>
            <a:r>
              <a:rPr lang="en-US" dirty="0" smtClean="0"/>
              <a:t>, commit and publish branch</a:t>
            </a:r>
          </a:p>
          <a:p>
            <a:endParaRPr lang="en-US" dirty="0" smtClean="0"/>
          </a:p>
          <a:p>
            <a:r>
              <a:rPr lang="en-US" dirty="0" smtClean="0"/>
              <a:t>Switch between branches – the file changes too!</a:t>
            </a:r>
          </a:p>
          <a:p>
            <a:pPr lvl="1"/>
            <a:r>
              <a:rPr lang="en-US" dirty="0" smtClean="0"/>
              <a:t>And so is the whole repository</a:t>
            </a:r>
          </a:p>
          <a:p>
            <a:pPr lvl="1"/>
            <a:r>
              <a:rPr lang="en-US" dirty="0" smtClean="0"/>
              <a:t>AKA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05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commit, where we experiment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Change the “Hello World” to “Hello North America”</a:t>
            </a:r>
          </a:p>
          <a:p>
            <a:r>
              <a:rPr lang="en-US" dirty="0" smtClean="0"/>
              <a:t>Create e.g. a “draft.md” file with some motivational wisdom.</a:t>
            </a:r>
          </a:p>
          <a:p>
            <a:r>
              <a:rPr lang="en-US" dirty="0" smtClean="0"/>
              <a:t>Click on branch – new Branch</a:t>
            </a:r>
          </a:p>
          <a:p>
            <a:r>
              <a:rPr lang="en-US" dirty="0" smtClean="0"/>
              <a:t>Lets move our changes along</a:t>
            </a:r>
          </a:p>
          <a:p>
            <a:pPr lvl="1"/>
            <a:r>
              <a:rPr lang="en-US" dirty="0" smtClean="0"/>
              <a:t>(stash is just a local commit with reset)</a:t>
            </a:r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76" y="2642196"/>
            <a:ext cx="6104624" cy="41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</a:t>
            </a:r>
            <a:r>
              <a:rPr lang="en-US" dirty="0" smtClean="0"/>
              <a:t>commit, </a:t>
            </a:r>
            <a:r>
              <a:rPr lang="en-US" dirty="0" smtClean="0"/>
              <a:t>where we merge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Branch – merge into main-NA</a:t>
            </a:r>
          </a:p>
          <a:p>
            <a:pPr lvl="1"/>
            <a:r>
              <a:rPr lang="en-US" dirty="0" smtClean="0"/>
              <a:t>Select main-2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16" y="2667699"/>
            <a:ext cx="6094983" cy="4190301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4" y="2968730"/>
            <a:ext cx="3884234" cy="193044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4" y="4997027"/>
            <a:ext cx="3194214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7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Seventh commit, where we create conflict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main-2</a:t>
            </a:r>
          </a:p>
          <a:p>
            <a:r>
              <a:rPr lang="en-US" dirty="0" smtClean="0"/>
              <a:t>Edit “Hello world” to </a:t>
            </a:r>
            <a:br>
              <a:rPr lang="en-US" dirty="0" smtClean="0"/>
            </a:br>
            <a:r>
              <a:rPr lang="en-US" dirty="0" smtClean="0"/>
              <a:t>“Good afternoon, Europe”</a:t>
            </a:r>
          </a:p>
          <a:p>
            <a:r>
              <a:rPr lang="en-US" dirty="0" smtClean="0"/>
              <a:t>Commit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7000"/>
            <a:ext cx="6096000" cy="41910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b="32504"/>
          <a:stretch/>
        </p:blipFill>
        <p:spPr>
          <a:xfrm>
            <a:off x="230774" y="4597167"/>
            <a:ext cx="5635925" cy="2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79" y="182562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864"/>
            <a:ext cx="6167668" cy="424027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Eighth commit, where we resolve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482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Now, switch to main-NA</a:t>
            </a:r>
          </a:p>
          <a:p>
            <a:r>
              <a:rPr lang="en-US" dirty="0" smtClean="0"/>
              <a:t>Merge main-2 to main-NA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&lt;&lt;&lt;&lt;&lt;&lt;&lt; HEAD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Hello North America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=======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Good afternoon, Europe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&gt;&gt;&gt;&gt;&gt;&gt;&gt; </a:t>
            </a:r>
            <a:r>
              <a:rPr lang="en-US" sz="1700" dirty="0" smtClean="0">
                <a:latin typeface="+mj-lt"/>
              </a:rPr>
              <a:t>Main-2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Resolve as e.g. </a:t>
            </a:r>
            <a:br>
              <a:rPr lang="en-US" dirty="0" smtClean="0"/>
            </a:br>
            <a:r>
              <a:rPr lang="en-US" dirty="0" smtClean="0"/>
              <a:t>“Hello Europe and North America”</a:t>
            </a:r>
          </a:p>
          <a:p>
            <a:pPr marL="0" indent="0">
              <a:buNone/>
            </a:pPr>
            <a:r>
              <a:rPr lang="en-US" dirty="0" smtClean="0"/>
              <a:t>Use specialized tools, e.g. Visual Studio Code </a:t>
            </a:r>
            <a:r>
              <a:rPr lang="en-US" dirty="0" err="1" smtClean="0"/>
              <a:t>etc</a:t>
            </a:r>
            <a:r>
              <a:rPr lang="en-US" dirty="0" smtClean="0"/>
              <a:t> to help resolving</a:t>
            </a:r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982" y="5082315"/>
            <a:ext cx="2969704" cy="15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Ninth commit through a pull request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our main-NA is new and even, better everywhere</a:t>
            </a:r>
          </a:p>
          <a:p>
            <a:endParaRPr lang="cs-CZ" dirty="0" smtClean="0"/>
          </a:p>
          <a:p>
            <a:r>
              <a:rPr lang="en-US" dirty="0" smtClean="0"/>
              <a:t>We </a:t>
            </a:r>
            <a:r>
              <a:rPr lang="cs-CZ" dirty="0" smtClean="0"/>
              <a:t>ASK to </a:t>
            </a:r>
            <a:r>
              <a:rPr lang="cs-CZ" dirty="0" err="1" smtClean="0"/>
              <a:t>merge</a:t>
            </a:r>
            <a:r>
              <a:rPr lang="cs-CZ" dirty="0" smtClean="0"/>
              <a:t> </a:t>
            </a:r>
            <a:r>
              <a:rPr lang="en-US" dirty="0" smtClean="0"/>
              <a:t>our </a:t>
            </a:r>
            <a:r>
              <a:rPr lang="cs-CZ" dirty="0" err="1" smtClean="0"/>
              <a:t>main</a:t>
            </a:r>
            <a:r>
              <a:rPr lang="cs-CZ" dirty="0"/>
              <a:t>-</a:t>
            </a:r>
            <a:r>
              <a:rPr lang="cs-CZ" dirty="0" smtClean="0"/>
              <a:t>NA </a:t>
            </a:r>
            <a:br>
              <a:rPr lang="cs-CZ" dirty="0" smtClean="0"/>
            </a:br>
            <a:r>
              <a:rPr lang="en-US" dirty="0" smtClean="0"/>
              <a:t>changes into main</a:t>
            </a:r>
            <a:r>
              <a:rPr lang="cs-CZ" dirty="0" smtClean="0"/>
              <a:t>-2</a:t>
            </a:r>
          </a:p>
          <a:p>
            <a:endParaRPr lang="cs-CZ" dirty="0"/>
          </a:p>
          <a:p>
            <a:r>
              <a:rPr lang="cs-CZ" dirty="0" err="1" smtClean="0"/>
              <a:t>Publish</a:t>
            </a:r>
            <a:r>
              <a:rPr lang="cs-CZ" dirty="0" smtClean="0"/>
              <a:t> and </a:t>
            </a:r>
            <a:r>
              <a:rPr lang="cs-CZ" dirty="0" err="1" smtClean="0"/>
              <a:t>push</a:t>
            </a:r>
            <a:r>
              <a:rPr lang="cs-CZ" dirty="0" smtClean="0"/>
              <a:t> </a:t>
            </a:r>
            <a:r>
              <a:rPr lang="cs-CZ" dirty="0" err="1" smtClean="0"/>
              <a:t>everything</a:t>
            </a:r>
            <a:endParaRPr lang="cs-CZ" dirty="0" smtClean="0"/>
          </a:p>
          <a:p>
            <a:r>
              <a:rPr lang="cs-CZ" dirty="0" err="1" smtClean="0"/>
              <a:t>Navigate</a:t>
            </a:r>
            <a:r>
              <a:rPr lang="cs-CZ" dirty="0" smtClean="0"/>
              <a:t> to GitHub.com </a:t>
            </a:r>
            <a:br>
              <a:rPr lang="cs-CZ" dirty="0" smtClean="0"/>
            </a:br>
            <a:r>
              <a:rPr lang="cs-CZ" dirty="0" smtClean="0"/>
              <a:t>– </a:t>
            </a:r>
            <a:r>
              <a:rPr lang="cs-CZ" dirty="0" err="1" smtClean="0"/>
              <a:t>create</a:t>
            </a:r>
            <a:r>
              <a:rPr lang="cs-CZ" dirty="0" smtClean="0"/>
              <a:t> </a:t>
            </a:r>
            <a:r>
              <a:rPr lang="cs-CZ" dirty="0" err="1" smtClean="0"/>
              <a:t>pull</a:t>
            </a:r>
            <a:r>
              <a:rPr lang="cs-CZ" dirty="0" smtClean="0"/>
              <a:t> </a:t>
            </a:r>
            <a:r>
              <a:rPr lang="cs-CZ" dirty="0" err="1" smtClean="0"/>
              <a:t>request</a:t>
            </a:r>
            <a:endParaRPr lang="cs-CZ" dirty="0" smtClean="0"/>
          </a:p>
          <a:p>
            <a:r>
              <a:rPr lang="cs-CZ" dirty="0" smtClean="0"/>
              <a:t>(no </a:t>
            </a:r>
            <a:r>
              <a:rPr lang="cs-CZ" dirty="0" err="1" smtClean="0"/>
              <a:t>conflicts</a:t>
            </a:r>
            <a:r>
              <a:rPr lang="cs-CZ" dirty="0" smtClean="0"/>
              <a:t>, </a:t>
            </a:r>
            <a:r>
              <a:rPr lang="cs-CZ" dirty="0" err="1" smtClean="0"/>
              <a:t>already</a:t>
            </a:r>
            <a:r>
              <a:rPr lang="cs-CZ" dirty="0" smtClean="0"/>
              <a:t> </a:t>
            </a:r>
            <a:r>
              <a:rPr lang="cs-CZ" dirty="0" err="1" smtClean="0"/>
              <a:t>newer</a:t>
            </a:r>
            <a:r>
              <a:rPr lang="cs-CZ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4681"/>
            <a:ext cx="6096000" cy="43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7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Tenth</a:t>
            </a:r>
            <a:r>
              <a:rPr lang="cs-CZ" dirty="0" smtClean="0"/>
              <a:t> </a:t>
            </a:r>
            <a:r>
              <a:rPr lang="cs-CZ" dirty="0" err="1" smtClean="0"/>
              <a:t>commit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assignment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Clone</a:t>
            </a:r>
            <a:r>
              <a:rPr lang="cs-CZ" dirty="0"/>
              <a:t> https://github.com/beards-lab/Phys520</a:t>
            </a:r>
            <a:endParaRPr lang="cs-CZ" dirty="0" smtClean="0"/>
          </a:p>
          <a:p>
            <a:r>
              <a:rPr lang="cs-CZ" dirty="0" err="1" smtClean="0"/>
              <a:t>Create</a:t>
            </a:r>
            <a:r>
              <a:rPr lang="cs-CZ" dirty="0" smtClean="0"/>
              <a:t> a </a:t>
            </a:r>
            <a:r>
              <a:rPr lang="en-US" dirty="0" smtClean="0"/>
              <a:t>initials_</a:t>
            </a:r>
            <a:r>
              <a:rPr lang="cs-CZ" dirty="0" err="1" smtClean="0"/>
              <a:t>your</a:t>
            </a:r>
            <a:r>
              <a:rPr lang="en-US" dirty="0" smtClean="0"/>
              <a:t>-nick-name.md into the </a:t>
            </a:r>
            <a:r>
              <a:rPr lang="en-US" i="1" dirty="0" smtClean="0"/>
              <a:t>01_GitTutorial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E.g. </a:t>
            </a:r>
            <a:r>
              <a:rPr lang="en-US" i="1" dirty="0" smtClean="0"/>
              <a:t>FJ_jez.md</a:t>
            </a:r>
          </a:p>
          <a:p>
            <a:pPr lvl="1"/>
            <a:r>
              <a:rPr lang="en-US" dirty="0" smtClean="0"/>
              <a:t>Write down what you </a:t>
            </a:r>
          </a:p>
          <a:p>
            <a:pPr lvl="2"/>
            <a:r>
              <a:rPr lang="en-US" dirty="0" smtClean="0"/>
              <a:t>1) like about GitHub</a:t>
            </a:r>
          </a:p>
          <a:p>
            <a:pPr lvl="2"/>
            <a:r>
              <a:rPr lang="en-US" dirty="0" smtClean="0"/>
              <a:t>2) dislike about GitHub</a:t>
            </a:r>
          </a:p>
          <a:p>
            <a:pPr lvl="2"/>
            <a:r>
              <a:rPr lang="en-US" dirty="0" smtClean="0"/>
              <a:t>3) At least one question</a:t>
            </a:r>
          </a:p>
          <a:p>
            <a:r>
              <a:rPr lang="en-US" dirty="0" smtClean="0"/>
              <a:t>Commit, push, issue a pull request</a:t>
            </a:r>
          </a:p>
          <a:p>
            <a:endParaRPr lang="en-US" dirty="0" smtClean="0"/>
          </a:p>
          <a:p>
            <a:r>
              <a:rPr lang="en-US" dirty="0" smtClean="0"/>
              <a:t>Bonus: Retrieve a hidden message from the repository</a:t>
            </a:r>
            <a:endParaRPr lang="cs-C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567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Check-out a repos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 – Clon</a:t>
            </a:r>
            <a:r>
              <a:rPr lang="en-US" dirty="0" smtClean="0"/>
              <a:t>e Repository - URL</a:t>
            </a:r>
            <a:endParaRPr lang="cs-CZ" dirty="0" smtClean="0"/>
          </a:p>
          <a:p>
            <a:r>
              <a:rPr lang="cs-CZ" dirty="0" err="1" smtClean="0"/>
              <a:t>Remember</a:t>
            </a:r>
            <a:r>
              <a:rPr lang="cs-CZ" dirty="0" smtClean="0"/>
              <a:t> to </a:t>
            </a:r>
            <a:r>
              <a:rPr lang="cs-CZ" dirty="0" err="1" smtClean="0"/>
              <a:t>keep</a:t>
            </a:r>
            <a:r>
              <a:rPr lang="cs-CZ" dirty="0" smtClean="0"/>
              <a:t> </a:t>
            </a:r>
            <a:r>
              <a:rPr lang="en-US" dirty="0" smtClean="0"/>
              <a:t>your fork </a:t>
            </a:r>
            <a:r>
              <a:rPr lang="cs-CZ" dirty="0" smtClean="0"/>
              <a:t>in </a:t>
            </a:r>
            <a:r>
              <a:rPr lang="cs-CZ" dirty="0" err="1" smtClean="0"/>
              <a:t>sync</a:t>
            </a:r>
            <a:r>
              <a:rPr lang="cs-CZ" dirty="0" smtClean="0"/>
              <a:t>!</a:t>
            </a:r>
          </a:p>
          <a:p>
            <a:r>
              <a:rPr lang="cs-CZ" dirty="0" err="1" smtClean="0"/>
              <a:t>Branch</a:t>
            </a:r>
            <a:r>
              <a:rPr lang="cs-CZ" dirty="0" smtClean="0"/>
              <a:t> – </a:t>
            </a:r>
            <a:r>
              <a:rPr lang="cs-CZ" dirty="0" err="1" smtClean="0"/>
              <a:t>merge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r>
              <a:rPr lang="cs-CZ" dirty="0" smtClean="0"/>
              <a:t> – </a:t>
            </a:r>
            <a:r>
              <a:rPr lang="cs-CZ" b="1" dirty="0" err="1" smtClean="0"/>
              <a:t>upstream</a:t>
            </a:r>
            <a:r>
              <a:rPr lang="cs-CZ" b="1" dirty="0" smtClean="0"/>
              <a:t>/</a:t>
            </a:r>
            <a:r>
              <a:rPr lang="cs-CZ" dirty="0" smtClean="0"/>
              <a:t>master</a:t>
            </a:r>
          </a:p>
          <a:p>
            <a:r>
              <a:rPr lang="cs-CZ" dirty="0" smtClean="0"/>
              <a:t>… </a:t>
            </a:r>
            <a:r>
              <a:rPr lang="cs-CZ" dirty="0" err="1" smtClean="0"/>
              <a:t>or</a:t>
            </a:r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2" y="4253261"/>
            <a:ext cx="8428367" cy="24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3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basics</a:t>
            </a:r>
            <a:endParaRPr lang="en-GB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88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GB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Commit only the sources, not the products!</a:t>
            </a:r>
          </a:p>
          <a:p>
            <a:pPr lvl="1"/>
            <a:r>
              <a:rPr lang="en-US" dirty="0" smtClean="0"/>
              <a:t>NO output and intermediate files</a:t>
            </a:r>
          </a:p>
          <a:p>
            <a:pPr lvl="1"/>
            <a:r>
              <a:rPr lang="en-US" dirty="0" smtClean="0"/>
              <a:t>NO secret data not to be shared</a:t>
            </a:r>
          </a:p>
          <a:p>
            <a:endParaRPr lang="en-US" dirty="0" smtClean="0"/>
          </a:p>
          <a:p>
            <a:r>
              <a:rPr lang="en-US" dirty="0" smtClean="0"/>
              <a:t>=&gt; Ignore staging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A specialized file stores what should be ignored at staging</a:t>
            </a:r>
          </a:p>
          <a:p>
            <a:pPr lvl="1"/>
            <a:r>
              <a:rPr lang="en-US" dirty="0" smtClean="0"/>
              <a:t>also versioned </a:t>
            </a:r>
          </a:p>
          <a:p>
            <a:pPr lvl="1"/>
            <a:r>
              <a:rPr lang="en-US" dirty="0" smtClean="0"/>
              <a:t>In any folder</a:t>
            </a:r>
          </a:p>
          <a:p>
            <a:pPr lvl="1"/>
            <a:r>
              <a:rPr lang="en-US" dirty="0" smtClean="0"/>
              <a:t>Names: topsecretfile.txt</a:t>
            </a:r>
          </a:p>
          <a:p>
            <a:pPr lvl="1"/>
            <a:r>
              <a:rPr lang="en-US" dirty="0" smtClean="0"/>
              <a:t>Wildcards: /*.mat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73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releases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“immutable” pointers in time</a:t>
            </a:r>
          </a:p>
          <a:p>
            <a:r>
              <a:rPr lang="en-US" dirty="0" smtClean="0"/>
              <a:t>You release a paper, </a:t>
            </a:r>
            <a:br>
              <a:rPr lang="en-US" dirty="0" smtClean="0"/>
            </a:br>
            <a:r>
              <a:rPr lang="en-US" dirty="0" smtClean="0"/>
              <a:t>you submit a thesis – Tag it!</a:t>
            </a:r>
            <a:endParaRPr lang="en-GB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8124711" cy="5574126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9422"/>
            <a:ext cx="6096000" cy="46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more than a source code repository</a:t>
            </a:r>
          </a:p>
          <a:p>
            <a:r>
              <a:rPr lang="en-US" dirty="0"/>
              <a:t>GitHub </a:t>
            </a:r>
            <a:r>
              <a:rPr lang="en-US" dirty="0" smtClean="0"/>
              <a:t>Desktop </a:t>
            </a:r>
            <a:r>
              <a:rPr lang="en-US" dirty="0"/>
              <a:t>allows only basic workflow</a:t>
            </a:r>
          </a:p>
          <a:p>
            <a:r>
              <a:rPr lang="en-US" dirty="0"/>
              <a:t>Some functionality </a:t>
            </a:r>
            <a:r>
              <a:rPr lang="en-US" dirty="0" smtClean="0"/>
              <a:t>of </a:t>
            </a:r>
            <a:r>
              <a:rPr lang="en-US" dirty="0" err="1" smtClean="0"/>
              <a:t>GitHubDesktop</a:t>
            </a:r>
            <a:r>
              <a:rPr lang="en-US" dirty="0" smtClean="0"/>
              <a:t> </a:t>
            </a:r>
            <a:r>
              <a:rPr lang="en-US" dirty="0" smtClean="0"/>
              <a:t>taken </a:t>
            </a:r>
            <a:r>
              <a:rPr lang="en-US" dirty="0"/>
              <a:t>over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GitHub </a:t>
            </a:r>
            <a:r>
              <a:rPr lang="en-US" dirty="0" smtClean="0"/>
              <a:t>web itself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588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up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Squish commits into one</a:t>
            </a:r>
          </a:p>
          <a:p>
            <a:r>
              <a:rPr lang="en-US" dirty="0" smtClean="0"/>
              <a:t>Make default (e.g. “main”) branch</a:t>
            </a:r>
          </a:p>
          <a:p>
            <a:r>
              <a:rPr lang="en-US" dirty="0" smtClean="0"/>
              <a:t>Add Readme.md</a:t>
            </a:r>
          </a:p>
          <a:p>
            <a:r>
              <a:rPr lang="en-US" dirty="0" smtClean="0"/>
              <a:t>Format the .md files with markdown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a license</a:t>
            </a:r>
            <a:endParaRPr lang="en-US" dirty="0" smtClean="0"/>
          </a:p>
          <a:p>
            <a:r>
              <a:rPr lang="en-US" dirty="0" smtClean="0"/>
              <a:t>Maintain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67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blame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Show </a:t>
            </a:r>
            <a:r>
              <a:rPr lang="cs-CZ" dirty="0" err="1" smtClean="0"/>
              <a:t>what</a:t>
            </a:r>
            <a:r>
              <a:rPr lang="cs-CZ" dirty="0" smtClean="0"/>
              <a:t> line </a:t>
            </a:r>
            <a:r>
              <a:rPr lang="cs-CZ" dirty="0" err="1" smtClean="0"/>
              <a:t>comes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which</a:t>
            </a:r>
            <a:r>
              <a:rPr lang="cs-CZ" dirty="0" smtClean="0"/>
              <a:t> </a:t>
            </a:r>
            <a:r>
              <a:rPr lang="cs-CZ" dirty="0" err="1" smtClean="0"/>
              <a:t>commit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Handy </a:t>
            </a:r>
            <a:r>
              <a:rPr lang="cs-CZ" dirty="0" err="1" smtClean="0"/>
              <a:t>when</a:t>
            </a:r>
            <a:r>
              <a:rPr lang="cs-CZ" dirty="0" smtClean="0"/>
              <a:t> debugging </a:t>
            </a:r>
            <a:r>
              <a:rPr lang="cs-CZ" dirty="0" err="1" smtClean="0"/>
              <a:t>history</a:t>
            </a:r>
            <a:endParaRPr lang="cs-CZ" dirty="0" smtClean="0"/>
          </a:p>
          <a:p>
            <a:r>
              <a:rPr lang="cs-CZ" dirty="0" err="1" smtClean="0"/>
              <a:t>Navigate</a:t>
            </a:r>
            <a:r>
              <a:rPr lang="cs-CZ" dirty="0" smtClean="0"/>
              <a:t> to a </a:t>
            </a:r>
            <a:r>
              <a:rPr lang="cs-CZ" dirty="0" err="1" smtClean="0"/>
              <a:t>file</a:t>
            </a:r>
            <a:r>
              <a:rPr lang="cs-CZ" dirty="0" smtClean="0"/>
              <a:t> in </a:t>
            </a:r>
            <a:r>
              <a:rPr lang="cs-CZ" dirty="0" err="1" smtClean="0"/>
              <a:t>GitHub</a:t>
            </a:r>
            <a:r>
              <a:rPr lang="cs-CZ" dirty="0" smtClean="0"/>
              <a:t>, </a:t>
            </a:r>
            <a:r>
              <a:rPr lang="cs-CZ" dirty="0" err="1" smtClean="0"/>
              <a:t>select</a:t>
            </a:r>
            <a:r>
              <a:rPr lang="cs-CZ" dirty="0" smtClean="0"/>
              <a:t> </a:t>
            </a:r>
            <a:r>
              <a:rPr lang="cs-CZ" dirty="0" err="1" smtClean="0"/>
              <a:t>blame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9" y="3869791"/>
            <a:ext cx="8090527" cy="29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Collaborate</a:t>
            </a:r>
            <a:r>
              <a:rPr lang="cs-CZ" dirty="0" smtClean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07" y="1926293"/>
            <a:ext cx="6438900" cy="24955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87" y="5021205"/>
            <a:ext cx="3265413" cy="1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by /</a:t>
            </a:r>
            <a:r>
              <a:rPr lang="en-US" dirty="0" smtClean="0"/>
              <a:t>network in GitHub</a:t>
            </a:r>
          </a:p>
          <a:p>
            <a:pPr lvl="1"/>
            <a:r>
              <a:rPr lang="en-US" dirty="0" smtClean="0"/>
              <a:t>Only for public repositories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5" y="2989263"/>
            <a:ext cx="8469254" cy="365210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07" y="62685"/>
            <a:ext cx="3884234" cy="19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39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pages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hosting</a:t>
            </a:r>
          </a:p>
          <a:p>
            <a:r>
              <a:rPr lang="en-US" dirty="0" smtClean="0"/>
              <a:t>Based on static pages, generated on each commit</a:t>
            </a:r>
            <a:endParaRPr lang="cs-CZ" dirty="0" smtClean="0"/>
          </a:p>
          <a:p>
            <a:r>
              <a:rPr lang="cs-CZ" dirty="0" err="1" smtClean="0"/>
              <a:t>E.g</a:t>
            </a:r>
            <a:r>
              <a:rPr lang="cs-CZ" dirty="0"/>
              <a:t>. </a:t>
            </a:r>
            <a:r>
              <a:rPr lang="cs-CZ" dirty="0">
                <a:hlinkClick r:id="rId2"/>
              </a:rPr>
              <a:t>https://filip-jezek.github.io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44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GB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www.coursera.org/learn/introduction-git-github</a:t>
            </a:r>
            <a:endParaRPr lang="en-GB" dirty="0"/>
          </a:p>
          <a:p>
            <a:pPr lvl="1"/>
            <a:r>
              <a:rPr lang="en-US" dirty="0" smtClean="0"/>
              <a:t>A free in-depth GitHub course, provided by Google</a:t>
            </a:r>
          </a:p>
          <a:p>
            <a:r>
              <a:rPr lang="en-GB" dirty="0">
                <a:hlinkClick r:id="rId3"/>
              </a:rPr>
              <a:t>https://git-scm.com/book/en/v2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US" dirty="0" smtClean="0"/>
              <a:t>Beginner to expert guide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docs.github.com/en/desktop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/>
              <a:t>D</a:t>
            </a:r>
            <a:r>
              <a:rPr lang="en-US" dirty="0" smtClean="0"/>
              <a:t>esktop documentation</a:t>
            </a:r>
          </a:p>
          <a:p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docs.github.com/en</a:t>
            </a:r>
            <a:r>
              <a:rPr lang="en-GB" dirty="0" smtClean="0"/>
              <a:t> </a:t>
            </a:r>
          </a:p>
          <a:p>
            <a:pPr lvl="1"/>
            <a:r>
              <a:rPr lang="en-US" dirty="0" smtClean="0"/>
              <a:t>GitHub docs</a:t>
            </a:r>
            <a:endParaRPr lang="en-GB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256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help</a:t>
            </a:r>
            <a:endParaRPr lang="en-GB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Filip Je</a:t>
            </a:r>
            <a:r>
              <a:rPr lang="cs-CZ" dirty="0" err="1"/>
              <a:t>žek</a:t>
            </a:r>
            <a:endParaRPr lang="en-GB" dirty="0"/>
          </a:p>
          <a:p>
            <a:pPr lvl="0"/>
            <a:r>
              <a:rPr lang="en-US" dirty="0" smtClean="0">
                <a:hlinkClick r:id="rId2"/>
              </a:rPr>
              <a:t>fjezek@umich.edu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9218" name="Picture 2" descr="https://i.imgflip.com/6047i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5" y="0"/>
            <a:ext cx="5286229" cy="34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Golas</a:t>
            </a:r>
            <a:endParaRPr lang="en-GB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the G at regular basis</a:t>
            </a:r>
          </a:p>
          <a:p>
            <a:pPr lvl="1"/>
            <a:r>
              <a:rPr lang="en-US" dirty="0" smtClean="0"/>
              <a:t>Use GitHub desktop for that</a:t>
            </a:r>
          </a:p>
          <a:p>
            <a:pPr lvl="1"/>
            <a:r>
              <a:rPr lang="en-US" dirty="0" smtClean="0"/>
              <a:t>Commit</a:t>
            </a:r>
          </a:p>
          <a:p>
            <a:pPr lvl="2"/>
            <a:r>
              <a:rPr lang="en-US" dirty="0" smtClean="0"/>
              <a:t>Revert current change</a:t>
            </a:r>
          </a:p>
          <a:p>
            <a:pPr lvl="2"/>
            <a:r>
              <a:rPr lang="en-US" dirty="0" smtClean="0"/>
              <a:t>Revert previous messed up commit from an older time</a:t>
            </a:r>
          </a:p>
          <a:p>
            <a:pPr lvl="2"/>
            <a:r>
              <a:rPr lang="en-US" dirty="0" smtClean="0"/>
              <a:t>Amend commit</a:t>
            </a:r>
          </a:p>
          <a:p>
            <a:pPr lvl="1"/>
            <a:r>
              <a:rPr lang="en-US" dirty="0"/>
              <a:t>Revert previous messed up commit from an older </a:t>
            </a:r>
            <a:r>
              <a:rPr lang="en-US" dirty="0" smtClean="0"/>
              <a:t>time – create branch</a:t>
            </a:r>
            <a:endParaRPr lang="en-US" dirty="0"/>
          </a:p>
          <a:p>
            <a:pPr lvl="1"/>
            <a:r>
              <a:rPr lang="en-US" dirty="0" smtClean="0"/>
              <a:t>Pull, push</a:t>
            </a:r>
          </a:p>
          <a:p>
            <a:pPr lvl="1"/>
            <a:r>
              <a:rPr lang="en-US" dirty="0" smtClean="0"/>
              <a:t>Pull request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Know, there is more to that</a:t>
            </a:r>
          </a:p>
          <a:p>
            <a:pPr lvl="1"/>
            <a:r>
              <a:rPr lang="en-US" dirty="0" smtClean="0"/>
              <a:t>Other tools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 smtClean="0"/>
          </a:p>
          <a:p>
            <a:pPr lvl="1"/>
            <a:r>
              <a:rPr lang="en-US" dirty="0" smtClean="0"/>
              <a:t>Rebase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pages, automatic integrations…</a:t>
            </a:r>
          </a:p>
          <a:p>
            <a:pPr lvl="1"/>
            <a:r>
              <a:rPr lang="en-US" dirty="0" smtClean="0"/>
              <a:t>Everything already in </a:t>
            </a:r>
            <a:r>
              <a:rPr lang="en-US" dirty="0" err="1" smtClean="0"/>
              <a:t>git</a:t>
            </a:r>
            <a:r>
              <a:rPr lang="en-US" dirty="0" smtClean="0"/>
              <a:t> does have its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58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Version</a:t>
            </a:r>
            <a:r>
              <a:rPr lang="cs-CZ" dirty="0" smtClean="0"/>
              <a:t> </a:t>
            </a:r>
            <a:r>
              <a:rPr lang="cs-CZ" dirty="0" err="1" smtClean="0"/>
              <a:t>control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Tracks</a:t>
            </a:r>
            <a:r>
              <a:rPr lang="cs-CZ" dirty="0" smtClean="0"/>
              <a:t>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revisions</a:t>
            </a:r>
            <a:r>
              <a:rPr lang="cs-CZ" dirty="0" smtClean="0"/>
              <a:t>, </a:t>
            </a:r>
            <a:r>
              <a:rPr lang="cs-CZ" dirty="0" err="1" smtClean="0"/>
              <a:t>creates</a:t>
            </a:r>
            <a:r>
              <a:rPr lang="cs-CZ" dirty="0" smtClean="0"/>
              <a:t> </a:t>
            </a:r>
            <a:r>
              <a:rPr lang="cs-CZ" dirty="0" err="1" smtClean="0"/>
              <a:t>safe</a:t>
            </a:r>
            <a:r>
              <a:rPr lang="cs-CZ" dirty="0" smtClean="0"/>
              <a:t> „</a:t>
            </a:r>
            <a:r>
              <a:rPr lang="cs-CZ" dirty="0" err="1" smtClean="0"/>
              <a:t>Checkpoints</a:t>
            </a:r>
            <a:r>
              <a:rPr lang="cs-CZ" dirty="0" smtClean="0"/>
              <a:t>“</a:t>
            </a:r>
          </a:p>
          <a:p>
            <a:r>
              <a:rPr lang="cs-CZ" dirty="0" err="1" smtClean="0"/>
              <a:t>Allows</a:t>
            </a:r>
            <a:r>
              <a:rPr lang="cs-CZ" dirty="0" smtClean="0"/>
              <a:t> </a:t>
            </a:r>
            <a:r>
              <a:rPr lang="cs-CZ" dirty="0" err="1" smtClean="0"/>
              <a:t>organizing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project</a:t>
            </a:r>
            <a:r>
              <a:rPr lang="cs-CZ" dirty="0" smtClean="0"/>
              <a:t> in </a:t>
            </a:r>
            <a:r>
              <a:rPr lang="cs-CZ" dirty="0" err="1" smtClean="0"/>
              <a:t>multiple</a:t>
            </a:r>
            <a:r>
              <a:rPr lang="cs-CZ" dirty="0" smtClean="0"/>
              <a:t> (</a:t>
            </a:r>
            <a:r>
              <a:rPr lang="cs-CZ" dirty="0" err="1" smtClean="0"/>
              <a:t>concurrent</a:t>
            </a:r>
            <a:r>
              <a:rPr lang="cs-CZ" dirty="0" smtClean="0"/>
              <a:t>) </a:t>
            </a:r>
            <a:r>
              <a:rPr lang="cs-CZ" dirty="0" err="1" smtClean="0"/>
              <a:t>branches</a:t>
            </a:r>
            <a:endParaRPr lang="cs-CZ" dirty="0" smtClean="0"/>
          </a:p>
          <a:p>
            <a:r>
              <a:rPr lang="cs-CZ" dirty="0" err="1" smtClean="0"/>
              <a:t>Simplifies</a:t>
            </a:r>
            <a:r>
              <a:rPr lang="cs-CZ" dirty="0" smtClean="0"/>
              <a:t> </a:t>
            </a:r>
            <a:r>
              <a:rPr lang="cs-CZ" dirty="0" err="1" smtClean="0"/>
              <a:t>cooperation</a:t>
            </a:r>
            <a:endParaRPr lang="cs-CZ" dirty="0" smtClean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6096000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“The 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model enclosed is the earliest I have in my files, so it may not duplicate what is in my paper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.”</a:t>
            </a:r>
          </a:p>
          <a:p>
            <a:endParaRPr lang="en-US" i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Undisclosed author, 01/05/2022</a:t>
            </a:r>
            <a:endParaRPr lang="en-US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Global information tracker </a:t>
            </a:r>
            <a:r>
              <a:rPr lang="en-US" dirty="0" smtClean="0"/>
              <a:t> (or </a:t>
            </a:r>
            <a:r>
              <a:rPr lang="en-US" i="1" dirty="0" smtClean="0"/>
              <a:t>goddamn </a:t>
            </a:r>
            <a:r>
              <a:rPr lang="en-US" i="1" dirty="0"/>
              <a:t>idiotic truckload of </a:t>
            </a:r>
            <a:r>
              <a:rPr lang="en-US" i="1" dirty="0" smtClean="0"/>
              <a:t>****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Developed to support Linux core development in 2005</a:t>
            </a:r>
          </a:p>
          <a:p>
            <a:r>
              <a:rPr lang="cs-CZ" dirty="0" smtClean="0"/>
              <a:t>Most </a:t>
            </a:r>
            <a:r>
              <a:rPr lang="cs-CZ" dirty="0" err="1" smtClean="0"/>
              <a:t>popular</a:t>
            </a:r>
            <a:r>
              <a:rPr lang="cs-CZ" dirty="0" smtClean="0"/>
              <a:t> </a:t>
            </a:r>
            <a:r>
              <a:rPr lang="en-US" dirty="0" smtClean="0"/>
              <a:t>Version </a:t>
            </a:r>
            <a:r>
              <a:rPr lang="cs-CZ" dirty="0" err="1" smtClean="0"/>
              <a:t>control</a:t>
            </a:r>
            <a:r>
              <a:rPr lang="cs-CZ" dirty="0" smtClean="0"/>
              <a:t> </a:t>
            </a:r>
            <a:r>
              <a:rPr lang="en-US" dirty="0" smtClean="0"/>
              <a:t>system with collaboration</a:t>
            </a:r>
          </a:p>
          <a:p>
            <a:endParaRPr lang="en-US" dirty="0" smtClean="0"/>
          </a:p>
          <a:p>
            <a:r>
              <a:rPr lang="en-US" dirty="0" smtClean="0"/>
              <a:t>Don’t get lost in your versions, name them and store them!</a:t>
            </a:r>
          </a:p>
          <a:p>
            <a:r>
              <a:rPr lang="en-US" dirty="0" smtClean="0"/>
              <a:t>Backup </a:t>
            </a:r>
            <a:r>
              <a:rPr lang="en-US" dirty="0"/>
              <a:t>and </a:t>
            </a:r>
            <a:r>
              <a:rPr lang="en-US" dirty="0" smtClean="0"/>
              <a:t>recovery</a:t>
            </a:r>
          </a:p>
          <a:p>
            <a:r>
              <a:rPr lang="en-US" dirty="0" smtClean="0"/>
              <a:t>Sharing and dissemination</a:t>
            </a:r>
          </a:p>
          <a:p>
            <a:r>
              <a:rPr lang="en-US" dirty="0" smtClean="0"/>
              <a:t>It’s easy, it’s open-source, it’s free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83" y="4264503"/>
            <a:ext cx="3348420" cy="25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log – take me to the past and back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23703" cy="5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3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public, free </a:t>
            </a:r>
            <a:r>
              <a:rPr lang="en-US" dirty="0" err="1" smtClean="0"/>
              <a:t>git</a:t>
            </a:r>
            <a:r>
              <a:rPr lang="en-US" dirty="0" smtClean="0"/>
              <a:t> repository hosting (one of many)</a:t>
            </a:r>
          </a:p>
          <a:p>
            <a:r>
              <a:rPr lang="en-US" dirty="0" smtClean="0"/>
              <a:t>Reliable, trusted, recently bought by Microsoft</a:t>
            </a:r>
          </a:p>
          <a:p>
            <a:endParaRPr lang="en-US" dirty="0"/>
          </a:p>
          <a:p>
            <a:r>
              <a:rPr lang="en-US" dirty="0" smtClean="0"/>
              <a:t>Public repositories with unlimited collaborators</a:t>
            </a:r>
          </a:p>
          <a:p>
            <a:r>
              <a:rPr lang="en-US" dirty="0" smtClean="0"/>
              <a:t>Limited private repositories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already have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github.com/beards-lab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73" y="2386366"/>
            <a:ext cx="6354427" cy="447163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748" y="0"/>
            <a:ext cx="1328606" cy="1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repository hosting, Hosted by many free and paid services</a:t>
            </a:r>
          </a:p>
          <a:p>
            <a:r>
              <a:rPr lang="en-US" dirty="0" smtClean="0"/>
              <a:t>Unlimited private repositories, collaborators, etc..</a:t>
            </a:r>
          </a:p>
          <a:p>
            <a:endParaRPr lang="en-US" dirty="0" smtClean="0"/>
          </a:p>
          <a:p>
            <a:r>
              <a:rPr lang="en-US" dirty="0" smtClean="0"/>
              <a:t>UMICH included!</a:t>
            </a:r>
          </a:p>
          <a:p>
            <a:r>
              <a:rPr lang="en-GB" dirty="0">
                <a:hlinkClick r:id="rId2"/>
              </a:rPr>
              <a:t>https://gitlab.umich.edu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US" dirty="0" smtClean="0"/>
              <a:t>Including public and private access</a:t>
            </a:r>
            <a:endParaRPr lang="en-GB" dirty="0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6" y="0"/>
            <a:ext cx="4106007" cy="18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1223</Words>
  <Application>Microsoft Office PowerPoint</Application>
  <PresentationFormat>Širokoúhlá obrazovka</PresentationFormat>
  <Paragraphs>279</Paragraphs>
  <Slides>44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Motiv Office</vt:lpstr>
      <vt:lpstr>Use  Git</vt:lpstr>
      <vt:lpstr>Get organized!</vt:lpstr>
      <vt:lpstr>Get backed up!</vt:lpstr>
      <vt:lpstr>Collaborate!</vt:lpstr>
      <vt:lpstr>Version control system</vt:lpstr>
      <vt:lpstr>Use Git!</vt:lpstr>
      <vt:lpstr>Repository log – take me to the past and back</vt:lpstr>
      <vt:lpstr>GitHub</vt:lpstr>
      <vt:lpstr>GitLab</vt:lpstr>
      <vt:lpstr>Centralized and distributed repositories</vt:lpstr>
      <vt:lpstr>What to version control?</vt:lpstr>
      <vt:lpstr>Tools</vt:lpstr>
      <vt:lpstr>Process</vt:lpstr>
      <vt:lpstr>Process - stage</vt:lpstr>
      <vt:lpstr>Process - COMMIT</vt:lpstr>
      <vt:lpstr>Process - PUSH</vt:lpstr>
      <vt:lpstr>Process - PULL</vt:lpstr>
      <vt:lpstr>Branching</vt:lpstr>
      <vt:lpstr>Collaboration</vt:lpstr>
      <vt:lpstr>Pull requests</vt:lpstr>
      <vt:lpstr>Hands on</vt:lpstr>
      <vt:lpstr>Get GitHub desktop</vt:lpstr>
      <vt:lpstr>First commit, where we initialize</vt:lpstr>
      <vt:lpstr>Second commit, where we extend</vt:lpstr>
      <vt:lpstr>Third commit, where we mess up</vt:lpstr>
      <vt:lpstr>Fourth commit to a new branch</vt:lpstr>
      <vt:lpstr>Fifth commit, where we experiment</vt:lpstr>
      <vt:lpstr>Sixth commit, where we merge</vt:lpstr>
      <vt:lpstr>Seventh commit, where we create conflict</vt:lpstr>
      <vt:lpstr>Eighth commit, where we resolve</vt:lpstr>
      <vt:lpstr>Ninth commit through a pull request</vt:lpstr>
      <vt:lpstr>Tenth commit is an assignment</vt:lpstr>
      <vt:lpstr>Check-out a repos</vt:lpstr>
      <vt:lpstr>Beyond the basics</vt:lpstr>
      <vt:lpstr>.gitignore</vt:lpstr>
      <vt:lpstr>Tags, releases</vt:lpstr>
      <vt:lpstr>GitHub</vt:lpstr>
      <vt:lpstr>Tidy up</vt:lpstr>
      <vt:lpstr>Git blame</vt:lpstr>
      <vt:lpstr>Reflog</vt:lpstr>
      <vt:lpstr>GitHub pages</vt:lpstr>
      <vt:lpstr>More resources</vt:lpstr>
      <vt:lpstr>More help</vt:lpstr>
      <vt:lpstr>Golas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Regulated Lumped Human Cardiovascular Model for Simulating Changes in Bodily Posture and Exercise</dc:title>
  <dc:creator>Filip Ježek</dc:creator>
  <cp:lastModifiedBy>Filip Ježek</cp:lastModifiedBy>
  <cp:revision>85</cp:revision>
  <dcterms:created xsi:type="dcterms:W3CDTF">2021-03-24T10:47:54Z</dcterms:created>
  <dcterms:modified xsi:type="dcterms:W3CDTF">2022-01-06T19:27:17Z</dcterms:modified>
</cp:coreProperties>
</file>