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52"/>
  </p:notesMasterIdLst>
  <p:handoutMasterIdLst>
    <p:handoutMasterId r:id="rId53"/>
  </p:handoutMasterIdLst>
  <p:sldIdLst>
    <p:sldId id="285" r:id="rId5"/>
    <p:sldId id="302" r:id="rId6"/>
    <p:sldId id="301" r:id="rId7"/>
    <p:sldId id="274" r:id="rId8"/>
    <p:sldId id="275" r:id="rId9"/>
    <p:sldId id="276" r:id="rId10"/>
    <p:sldId id="277" r:id="rId11"/>
    <p:sldId id="278" r:id="rId12"/>
    <p:sldId id="279" r:id="rId13"/>
    <p:sldId id="280" r:id="rId14"/>
    <p:sldId id="282" r:id="rId15"/>
    <p:sldId id="284" r:id="rId16"/>
    <p:sldId id="290" r:id="rId17"/>
    <p:sldId id="287" r:id="rId18"/>
    <p:sldId id="288" r:id="rId19"/>
    <p:sldId id="289" r:id="rId20"/>
    <p:sldId id="291" r:id="rId21"/>
    <p:sldId id="292" r:id="rId22"/>
    <p:sldId id="293" r:id="rId23"/>
    <p:sldId id="294" r:id="rId24"/>
    <p:sldId id="303" r:id="rId25"/>
    <p:sldId id="304" r:id="rId26"/>
    <p:sldId id="295" r:id="rId27"/>
    <p:sldId id="296" r:id="rId28"/>
    <p:sldId id="297" r:id="rId29"/>
    <p:sldId id="298" r:id="rId30"/>
    <p:sldId id="299" r:id="rId31"/>
    <p:sldId id="300" r:id="rId32"/>
    <p:sldId id="305" r:id="rId33"/>
    <p:sldId id="306" r:id="rId34"/>
    <p:sldId id="307" r:id="rId35"/>
    <p:sldId id="308" r:id="rId36"/>
    <p:sldId id="309" r:id="rId37"/>
    <p:sldId id="310" r:id="rId38"/>
    <p:sldId id="311" r:id="rId39"/>
    <p:sldId id="312" r:id="rId40"/>
    <p:sldId id="313" r:id="rId41"/>
    <p:sldId id="320" r:id="rId42"/>
    <p:sldId id="318" r:id="rId43"/>
    <p:sldId id="319" r:id="rId44"/>
    <p:sldId id="321" r:id="rId45"/>
    <p:sldId id="317" r:id="rId46"/>
    <p:sldId id="315" r:id="rId47"/>
    <p:sldId id="314" r:id="rId48"/>
    <p:sldId id="322" r:id="rId49"/>
    <p:sldId id="323" r:id="rId50"/>
    <p:sldId id="32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54881-AFE1-4E5E-AB66-6CC2C8F83E15}" v="98" dt="2019-09-03T19:46:47.874"/>
    <p1510:client id="{19349AF0-BB31-4653-97C2-EA3E1268E8DA}" v="290" dt="2019-08-22T20:26:08.001"/>
    <p1510:client id="{40A2FC4A-8F41-4394-9496-10228805F1C5}" v="213" dt="2019-09-03T22:01:41.584"/>
    <p1510:client id="{42BE5010-282A-4214-BE37-478984CA9F2B}" v="5" dt="2019-08-28T19:30:51.935"/>
    <p1510:client id="{4BC5A854-B128-46AF-9A9B-F9123D760010}" v="35" dt="2019-08-23T19:52:44.244"/>
    <p1510:client id="{87FA1883-4B78-412F-88DF-D57514D0D1F0}" v="8" dt="2019-08-22T22:17:58.832"/>
    <p1510:client id="{88E2D36B-FCAD-4F0D-A6A6-DB97D93FF950}" v="722" dt="2019-09-03T21:48:09.368"/>
    <p1510:client id="{EBF973EF-852D-485D-AA74-DBEB804D6A22}" v="984" dt="2019-09-03T21:06:06.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411311-EC85-4D3C-A37A-70ADE2D740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B77A1D2-69E4-4BC7-9E13-AAABBCF065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7D59C1-1353-4740-BF39-8CF7540392D9}" type="datetimeFigureOut">
              <a:rPr lang="en-US" smtClean="0"/>
              <a:t>9/3/2019</a:t>
            </a:fld>
            <a:endParaRPr lang="en-US"/>
          </a:p>
        </p:txBody>
      </p:sp>
      <p:sp>
        <p:nvSpPr>
          <p:cNvPr id="4" name="Footer Placeholder 3">
            <a:extLst>
              <a:ext uri="{FF2B5EF4-FFF2-40B4-BE49-F238E27FC236}">
                <a16:creationId xmlns:a16="http://schemas.microsoft.com/office/drawing/2014/main" id="{8A72A1B1-3904-40D2-8573-A90EB3B51D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964B0C-ADAA-48EF-8DAF-5B5FB665CE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45AECB-6015-4480-938D-9A5BD0E958F4}" type="slidenum">
              <a:rPr lang="en-US" smtClean="0"/>
              <a:t>‹#›</a:t>
            </a:fld>
            <a:endParaRPr lang="en-US"/>
          </a:p>
        </p:txBody>
      </p:sp>
    </p:spTree>
    <p:extLst>
      <p:ext uri="{BB962C8B-B14F-4D97-AF65-F5344CB8AC3E}">
        <p14:creationId xmlns:p14="http://schemas.microsoft.com/office/powerpoint/2010/main" val="3770176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1F673-8DB5-49DB-9DB5-C449FC3471E2}" type="datetimeFigureOut">
              <a:rPr lang="en-US" smtClean="0"/>
              <a:t>9/3/2019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FE2E9-7827-482E-8149-B87DE7FAEC7C}" type="slidenum">
              <a:rPr lang="en-US" smtClean="0"/>
              <a:t>‹#›</a:t>
            </a:fld>
            <a:endParaRPr lang="en-US"/>
          </a:p>
        </p:txBody>
      </p:sp>
    </p:spTree>
    <p:extLst>
      <p:ext uri="{BB962C8B-B14F-4D97-AF65-F5344CB8AC3E}">
        <p14:creationId xmlns:p14="http://schemas.microsoft.com/office/powerpoint/2010/main" val="4195271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65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237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3730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1598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6230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9090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263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40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3227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138408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83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88924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320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87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50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48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882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48787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creativecommons.org/licenses/by-nc-nd/3.0/"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www.californiaactiveshooter.com" TargetMode="External"/><Relationship Id="rId2" Type="http://schemas.openxmlformats.org/officeDocument/2006/relationships/hyperlink" Target="mailto:Email:llilly@californiaactiveshootertraining.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02E5-0633-4738-BAFE-DCDECCB94B8B}"/>
              </a:ext>
            </a:extLst>
          </p:cNvPr>
          <p:cNvSpPr>
            <a:spLocks noGrp="1"/>
          </p:cNvSpPr>
          <p:nvPr>
            <p:ph type="title"/>
          </p:nvPr>
        </p:nvSpPr>
        <p:spPr>
          <a:xfrm>
            <a:off x="1036610" y="665831"/>
            <a:ext cx="9601196" cy="1577035"/>
          </a:xfrm>
        </p:spPr>
        <p:txBody>
          <a:bodyPr>
            <a:noAutofit/>
          </a:bodyPr>
          <a:lstStyle/>
          <a:p>
            <a:br>
              <a:rPr lang="en-US" sz="3200">
                <a:solidFill>
                  <a:schemeClr val="tx1"/>
                </a:solidFill>
                <a:ea typeface="+mj-lt"/>
                <a:cs typeface="+mj-lt"/>
              </a:rPr>
            </a:br>
            <a:r>
              <a:rPr lang="en-US" sz="3200">
                <a:solidFill>
                  <a:schemeClr val="tx1"/>
                </a:solidFill>
                <a:ea typeface="+mj-lt"/>
                <a:cs typeface="+mj-lt"/>
              </a:rPr>
              <a:t>California Active Shooter preparedness</a:t>
            </a:r>
          </a:p>
          <a:p>
            <a:pPr>
              <a:spcBef>
                <a:spcPct val="20000"/>
              </a:spcBef>
              <a:spcAft>
                <a:spcPts val="600"/>
              </a:spcAft>
            </a:pPr>
            <a:r>
              <a:rPr lang="en-US" sz="1800">
                <a:solidFill>
                  <a:schemeClr val="tx1"/>
                </a:solidFill>
                <a:ea typeface="+mj-lt"/>
                <a:cs typeface="+mj-lt"/>
              </a:rPr>
              <a:t>Presented by</a:t>
            </a:r>
          </a:p>
          <a:p>
            <a:pPr>
              <a:spcBef>
                <a:spcPct val="20000"/>
              </a:spcBef>
              <a:spcAft>
                <a:spcPts val="600"/>
              </a:spcAft>
            </a:pPr>
            <a:r>
              <a:rPr lang="en-US" sz="1800">
                <a:solidFill>
                  <a:schemeClr val="tx1"/>
                </a:solidFill>
                <a:ea typeface="+mj-lt"/>
                <a:cs typeface="+mj-lt"/>
              </a:rPr>
              <a:t>Lindon Lilly ,Certified Trainer</a:t>
            </a:r>
          </a:p>
          <a:p>
            <a:endParaRPr lang="en-US" sz="1800"/>
          </a:p>
        </p:txBody>
      </p:sp>
      <p:pic>
        <p:nvPicPr>
          <p:cNvPr id="4" name="Picture 4" descr="A picture containing indoor, floor, counter, kitchen&#10;&#10;Description generated with high confidence">
            <a:extLst>
              <a:ext uri="{FF2B5EF4-FFF2-40B4-BE49-F238E27FC236}">
                <a16:creationId xmlns:a16="http://schemas.microsoft.com/office/drawing/2014/main" id="{979D5A69-B8BE-4DDD-BD18-D38FB92B9977}"/>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936197" y="2471199"/>
            <a:ext cx="5773267" cy="3720440"/>
          </a:xfrm>
          <a:prstGeom prst="rect">
            <a:avLst/>
          </a:prstGeom>
        </p:spPr>
      </p:pic>
      <p:sp>
        <p:nvSpPr>
          <p:cNvPr id="6" name="TextBox 5">
            <a:extLst>
              <a:ext uri="{FF2B5EF4-FFF2-40B4-BE49-F238E27FC236}">
                <a16:creationId xmlns:a16="http://schemas.microsoft.com/office/drawing/2014/main" id="{16D7DF8A-7F43-4E16-8586-38597DAB8DCC}"/>
              </a:ext>
            </a:extLst>
          </p:cNvPr>
          <p:cNvSpPr txBox="1"/>
          <p:nvPr/>
        </p:nvSpPr>
        <p:spPr>
          <a:xfrm>
            <a:off x="2936636" y="5875338"/>
            <a:ext cx="5772389" cy="317500"/>
          </a:xfrm>
          <a:prstGeom prst="rect">
            <a:avLst/>
          </a:prstGeom>
        </p:spPr>
        <p:txBody>
          <a:bodyPr anchor="t">
            <a:normAutofit fontScale="92500" lnSpcReduction="20000"/>
          </a:bodyPr>
          <a:lstStyle/>
          <a:p>
            <a:endParaRPr lang="en-US"/>
          </a:p>
        </p:txBody>
      </p:sp>
    </p:spTree>
    <p:extLst>
      <p:ext uri="{BB962C8B-B14F-4D97-AF65-F5344CB8AC3E}">
        <p14:creationId xmlns:p14="http://schemas.microsoft.com/office/powerpoint/2010/main" val="3428602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DD8D-206F-4693-95CB-EC6D84E08158}"/>
              </a:ext>
            </a:extLst>
          </p:cNvPr>
          <p:cNvSpPr>
            <a:spLocks noGrp="1"/>
          </p:cNvSpPr>
          <p:nvPr>
            <p:ph type="title"/>
          </p:nvPr>
        </p:nvSpPr>
        <p:spPr>
          <a:xfrm>
            <a:off x="1295402" y="665831"/>
            <a:ext cx="9601196" cy="1620168"/>
          </a:xfrm>
        </p:spPr>
        <p:txBody>
          <a:bodyPr/>
          <a:lstStyle/>
          <a:p>
            <a:r>
              <a:rPr lang="en-US"/>
              <a:t>Active Shooter Events </a:t>
            </a:r>
          </a:p>
        </p:txBody>
      </p:sp>
      <p:pic>
        <p:nvPicPr>
          <p:cNvPr id="4" name="Picture 4" descr="A screenshot of a cell phone&#10;&#10;Description generated with very high confidence">
            <a:extLst>
              <a:ext uri="{FF2B5EF4-FFF2-40B4-BE49-F238E27FC236}">
                <a16:creationId xmlns:a16="http://schemas.microsoft.com/office/drawing/2014/main" id="{D5AA59B0-F55A-4E75-861C-21811199F815}"/>
              </a:ext>
            </a:extLst>
          </p:cNvPr>
          <p:cNvPicPr>
            <a:picLocks noGrp="1" noChangeAspect="1"/>
          </p:cNvPicPr>
          <p:nvPr>
            <p:ph idx="1"/>
          </p:nvPr>
        </p:nvPicPr>
        <p:blipFill>
          <a:blip r:embed="rId2"/>
          <a:stretch>
            <a:fillRect/>
          </a:stretch>
        </p:blipFill>
        <p:spPr>
          <a:xfrm>
            <a:off x="1488363" y="2082479"/>
            <a:ext cx="9013988" cy="4066558"/>
          </a:xfrm>
          <a:prstGeom prst="rect">
            <a:avLst/>
          </a:prstGeom>
        </p:spPr>
      </p:pic>
    </p:spTree>
    <p:extLst>
      <p:ext uri="{BB962C8B-B14F-4D97-AF65-F5344CB8AC3E}">
        <p14:creationId xmlns:p14="http://schemas.microsoft.com/office/powerpoint/2010/main" val="237606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26FB-A691-4442-812C-2C2A553E98F6}"/>
              </a:ext>
            </a:extLst>
          </p:cNvPr>
          <p:cNvSpPr>
            <a:spLocks noGrp="1"/>
          </p:cNvSpPr>
          <p:nvPr>
            <p:ph type="title"/>
          </p:nvPr>
        </p:nvSpPr>
        <p:spPr>
          <a:xfrm>
            <a:off x="1916204" y="-1599165"/>
            <a:ext cx="7637207" cy="3490134"/>
          </a:xfrm>
        </p:spPr>
        <p:txBody>
          <a:bodyPr/>
          <a:lstStyle/>
          <a:p>
            <a:pPr marL="54610"/>
            <a:r>
              <a:rPr lang="en-US"/>
              <a:t>Gilroy Garlic Festival </a:t>
            </a:r>
            <a:br>
              <a:rPr lang="en-US"/>
            </a:br>
            <a:r>
              <a:rPr lang="en-US"/>
              <a:t>shooting    July 28,2019</a:t>
            </a:r>
          </a:p>
        </p:txBody>
      </p:sp>
      <p:sp>
        <p:nvSpPr>
          <p:cNvPr id="3" name="Text Placeholder 2">
            <a:extLst>
              <a:ext uri="{FF2B5EF4-FFF2-40B4-BE49-F238E27FC236}">
                <a16:creationId xmlns:a16="http://schemas.microsoft.com/office/drawing/2014/main" id="{5CEE94C8-B20A-4D89-9614-194056DFC6C7}"/>
              </a:ext>
            </a:extLst>
          </p:cNvPr>
          <p:cNvSpPr>
            <a:spLocks noGrp="1"/>
          </p:cNvSpPr>
          <p:nvPr>
            <p:ph type="body" idx="1"/>
          </p:nvPr>
        </p:nvSpPr>
        <p:spPr>
          <a:xfrm>
            <a:off x="1756109" y="5314753"/>
            <a:ext cx="7743705" cy="821042"/>
          </a:xfrm>
        </p:spPr>
        <p:txBody>
          <a:bodyPr rIns="128016" anchor="t">
            <a:noAutofit/>
          </a:bodyPr>
          <a:lstStyle/>
          <a:p>
            <a:pPr algn="ctr"/>
            <a:r>
              <a:rPr lang="en-US" sz="4400"/>
              <a:t>Shot &amp; killed 3,wounded 13</a:t>
            </a:r>
            <a:endParaRPr lang="en-US"/>
          </a:p>
          <a:p>
            <a:pPr algn="ctr"/>
            <a:r>
              <a:rPr lang="en-US" sz="4400"/>
              <a:t>  </a:t>
            </a:r>
          </a:p>
        </p:txBody>
      </p:sp>
      <p:pic>
        <p:nvPicPr>
          <p:cNvPr id="4" name="Picture 4" descr="A picture containing sky, tree, outdoor, ground&#10;&#10;Description generated with very high confidence">
            <a:extLst>
              <a:ext uri="{FF2B5EF4-FFF2-40B4-BE49-F238E27FC236}">
                <a16:creationId xmlns:a16="http://schemas.microsoft.com/office/drawing/2014/main" id="{605787B0-BAA9-4631-9974-EA9190755729}"/>
              </a:ext>
            </a:extLst>
          </p:cNvPr>
          <p:cNvPicPr>
            <a:picLocks noChangeAspect="1"/>
          </p:cNvPicPr>
          <p:nvPr/>
        </p:nvPicPr>
        <p:blipFill>
          <a:blip r:embed="rId2"/>
          <a:stretch>
            <a:fillRect/>
          </a:stretch>
        </p:blipFill>
        <p:spPr>
          <a:xfrm>
            <a:off x="2499490" y="1889511"/>
            <a:ext cx="8305728" cy="3428611"/>
          </a:xfrm>
          <a:prstGeom prst="rect">
            <a:avLst/>
          </a:prstGeom>
        </p:spPr>
      </p:pic>
    </p:spTree>
    <p:extLst>
      <p:ext uri="{BB962C8B-B14F-4D97-AF65-F5344CB8AC3E}">
        <p14:creationId xmlns:p14="http://schemas.microsoft.com/office/powerpoint/2010/main" val="189417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220C-183A-4941-AAE5-481EEB9AD351}"/>
              </a:ext>
            </a:extLst>
          </p:cNvPr>
          <p:cNvSpPr>
            <a:spLocks noGrp="1"/>
          </p:cNvSpPr>
          <p:nvPr>
            <p:ph type="title"/>
          </p:nvPr>
        </p:nvSpPr>
        <p:spPr>
          <a:xfrm>
            <a:off x="1184790" y="674874"/>
            <a:ext cx="9711808" cy="1377609"/>
          </a:xfrm>
        </p:spPr>
        <p:txBody>
          <a:bodyPr/>
          <a:lstStyle/>
          <a:p>
            <a:pPr marL="54610"/>
            <a:r>
              <a:rPr lang="en-US"/>
              <a:t>Youngest was a 6 yr. old Boy </a:t>
            </a:r>
          </a:p>
        </p:txBody>
      </p:sp>
      <p:sp>
        <p:nvSpPr>
          <p:cNvPr id="3" name="Content Placeholder 2">
            <a:extLst>
              <a:ext uri="{FF2B5EF4-FFF2-40B4-BE49-F238E27FC236}">
                <a16:creationId xmlns:a16="http://schemas.microsoft.com/office/drawing/2014/main" id="{67631482-B75E-4FEB-8F04-A21839F8F1DE}"/>
              </a:ext>
            </a:extLst>
          </p:cNvPr>
          <p:cNvSpPr>
            <a:spLocks noGrp="1"/>
          </p:cNvSpPr>
          <p:nvPr>
            <p:ph idx="1"/>
          </p:nvPr>
        </p:nvSpPr>
        <p:spPr>
          <a:xfrm>
            <a:off x="1061885" y="1979287"/>
            <a:ext cx="9601196" cy="3318936"/>
          </a:xfrm>
        </p:spPr>
        <p:txBody>
          <a:bodyPr anchor="t">
            <a:normAutofit/>
          </a:bodyPr>
          <a:lstStyle/>
          <a:p>
            <a:r>
              <a:rPr lang="en-US"/>
              <a:t>Stephen  Romero</a:t>
            </a:r>
          </a:p>
        </p:txBody>
      </p:sp>
      <p:pic>
        <p:nvPicPr>
          <p:cNvPr id="4" name="Picture 4" descr="A picture containing person, indoor, sitting, table&#10;&#10;Description generated with very high confidence">
            <a:extLst>
              <a:ext uri="{FF2B5EF4-FFF2-40B4-BE49-F238E27FC236}">
                <a16:creationId xmlns:a16="http://schemas.microsoft.com/office/drawing/2014/main" id="{9B3F84FF-33B4-43E2-AB3D-925E7C71107E}"/>
              </a:ext>
            </a:extLst>
          </p:cNvPr>
          <p:cNvPicPr>
            <a:picLocks noChangeAspect="1"/>
          </p:cNvPicPr>
          <p:nvPr/>
        </p:nvPicPr>
        <p:blipFill>
          <a:blip r:embed="rId2"/>
          <a:stretch>
            <a:fillRect/>
          </a:stretch>
        </p:blipFill>
        <p:spPr>
          <a:xfrm>
            <a:off x="2394958" y="2490275"/>
            <a:ext cx="7221894" cy="3760424"/>
          </a:xfrm>
          <a:prstGeom prst="rect">
            <a:avLst/>
          </a:prstGeom>
        </p:spPr>
      </p:pic>
    </p:spTree>
    <p:extLst>
      <p:ext uri="{BB962C8B-B14F-4D97-AF65-F5344CB8AC3E}">
        <p14:creationId xmlns:p14="http://schemas.microsoft.com/office/powerpoint/2010/main" val="175826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A9D1-6F85-47E5-BE16-C0444D75959D}"/>
              </a:ext>
            </a:extLst>
          </p:cNvPr>
          <p:cNvSpPr>
            <a:spLocks noGrp="1"/>
          </p:cNvSpPr>
          <p:nvPr>
            <p:ph type="title"/>
          </p:nvPr>
        </p:nvSpPr>
        <p:spPr/>
        <p:txBody>
          <a:bodyPr>
            <a:normAutofit/>
          </a:bodyPr>
          <a:lstStyle/>
          <a:p>
            <a:r>
              <a:rPr lang="en-US" sz="2800" b="1" i="1"/>
              <a:t>Stephen L . Romero</a:t>
            </a:r>
          </a:p>
        </p:txBody>
      </p:sp>
      <p:pic>
        <p:nvPicPr>
          <p:cNvPr id="5" name="Picture 5" descr="A young child smiling at the camera&#10;&#10;Description generated with very high confidence">
            <a:extLst>
              <a:ext uri="{FF2B5EF4-FFF2-40B4-BE49-F238E27FC236}">
                <a16:creationId xmlns:a16="http://schemas.microsoft.com/office/drawing/2014/main" id="{BE8C3ECA-3FE4-4E6E-B934-6CB98E1CC0CC}"/>
              </a:ext>
            </a:extLst>
          </p:cNvPr>
          <p:cNvPicPr>
            <a:picLocks noGrp="1" noChangeAspect="1"/>
          </p:cNvPicPr>
          <p:nvPr>
            <p:ph idx="1"/>
          </p:nvPr>
        </p:nvPicPr>
        <p:blipFill>
          <a:blip r:embed="rId2"/>
          <a:stretch>
            <a:fillRect/>
          </a:stretch>
        </p:blipFill>
        <p:spPr>
          <a:xfrm>
            <a:off x="6845972" y="982131"/>
            <a:ext cx="4253876" cy="4893735"/>
          </a:xfrm>
          <a:prstGeom prst="rect">
            <a:avLst/>
          </a:prstGeom>
        </p:spPr>
      </p:pic>
      <p:sp>
        <p:nvSpPr>
          <p:cNvPr id="4" name="Text Placeholder 3">
            <a:extLst>
              <a:ext uri="{FF2B5EF4-FFF2-40B4-BE49-F238E27FC236}">
                <a16:creationId xmlns:a16="http://schemas.microsoft.com/office/drawing/2014/main" id="{B6316674-ACD2-4454-8E30-32907218BE08}"/>
              </a:ext>
            </a:extLst>
          </p:cNvPr>
          <p:cNvSpPr>
            <a:spLocks noGrp="1"/>
          </p:cNvSpPr>
          <p:nvPr>
            <p:ph type="body" sz="half" idx="2"/>
          </p:nvPr>
        </p:nvSpPr>
        <p:spPr/>
        <p:txBody>
          <a:bodyPr/>
          <a:lstStyle/>
          <a:p>
            <a:r>
              <a:rPr lang="en-US" sz="1800"/>
              <a:t>June 13, 2013 - July 28, 2019</a:t>
            </a:r>
          </a:p>
          <a:p>
            <a:endParaRPr lang="en-US" sz="1800"/>
          </a:p>
          <a:p>
            <a:pPr algn="l"/>
            <a:r>
              <a:rPr lang="en-US" sz="2000"/>
              <a:t>He was a funny kid who always wanted to make everyone smile , play all day and make new friends.</a:t>
            </a:r>
          </a:p>
        </p:txBody>
      </p:sp>
    </p:spTree>
    <p:extLst>
      <p:ext uri="{BB962C8B-B14F-4D97-AF65-F5344CB8AC3E}">
        <p14:creationId xmlns:p14="http://schemas.microsoft.com/office/powerpoint/2010/main" val="184285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62BA-D8A5-4AFF-8173-D457B5E5A0A5}"/>
              </a:ext>
            </a:extLst>
          </p:cNvPr>
          <p:cNvSpPr>
            <a:spLocks noGrp="1"/>
          </p:cNvSpPr>
          <p:nvPr>
            <p:ph type="title"/>
          </p:nvPr>
        </p:nvSpPr>
        <p:spPr>
          <a:xfrm>
            <a:off x="1484959" y="998207"/>
            <a:ext cx="8106697" cy="1278194"/>
          </a:xfrm>
        </p:spPr>
        <p:txBody>
          <a:bodyPr>
            <a:normAutofit fontScale="90000"/>
          </a:bodyPr>
          <a:lstStyle/>
          <a:p>
            <a:pPr marL="54610" algn="ctr"/>
            <a:r>
              <a:rPr lang="en-US"/>
              <a:t>Officers responses time </a:t>
            </a:r>
          </a:p>
          <a:p>
            <a:pPr marL="54610" algn="ctr"/>
            <a:r>
              <a:rPr lang="en-US"/>
              <a:t>one minute  </a:t>
            </a:r>
          </a:p>
          <a:p>
            <a:pPr marL="54610"/>
            <a:endParaRPr lang="en-US"/>
          </a:p>
        </p:txBody>
      </p:sp>
      <p:pic>
        <p:nvPicPr>
          <p:cNvPr id="4" name="Picture 4" descr="A person riding on the back of a car going down the road&#10;&#10;Description generated with very high confidence">
            <a:extLst>
              <a:ext uri="{FF2B5EF4-FFF2-40B4-BE49-F238E27FC236}">
                <a16:creationId xmlns:a16="http://schemas.microsoft.com/office/drawing/2014/main" id="{F0325580-1EF7-4907-874D-FC57A273EB6A}"/>
              </a:ext>
            </a:extLst>
          </p:cNvPr>
          <p:cNvPicPr>
            <a:picLocks noGrp="1" noChangeAspect="1"/>
          </p:cNvPicPr>
          <p:nvPr>
            <p:ph idx="1"/>
          </p:nvPr>
        </p:nvPicPr>
        <p:blipFill>
          <a:blip r:embed="rId2"/>
          <a:stretch>
            <a:fillRect/>
          </a:stretch>
        </p:blipFill>
        <p:spPr>
          <a:xfrm>
            <a:off x="1080370" y="1835378"/>
            <a:ext cx="9665096" cy="4382507"/>
          </a:xfrm>
          <a:prstGeom prst="rect">
            <a:avLst/>
          </a:prstGeom>
        </p:spPr>
      </p:pic>
    </p:spTree>
    <p:extLst>
      <p:ext uri="{BB962C8B-B14F-4D97-AF65-F5344CB8AC3E}">
        <p14:creationId xmlns:p14="http://schemas.microsoft.com/office/powerpoint/2010/main" val="192248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D304-5C00-4D1C-A096-503A6FAF513D}"/>
              </a:ext>
            </a:extLst>
          </p:cNvPr>
          <p:cNvSpPr>
            <a:spLocks noGrp="1"/>
          </p:cNvSpPr>
          <p:nvPr>
            <p:ph type="title"/>
          </p:nvPr>
        </p:nvSpPr>
        <p:spPr>
          <a:xfrm>
            <a:off x="1295402" y="780849"/>
            <a:ext cx="9601196" cy="1303867"/>
          </a:xfrm>
        </p:spPr>
        <p:txBody>
          <a:bodyPr>
            <a:normAutofit fontScale="90000"/>
          </a:bodyPr>
          <a:lstStyle/>
          <a:p>
            <a:r>
              <a:rPr lang="en-US"/>
              <a:t>El Paso Walmart</a:t>
            </a:r>
            <a:br>
              <a:rPr lang="en-US"/>
            </a:br>
            <a:r>
              <a:rPr lang="en-US"/>
              <a:t>August 3, 2019</a:t>
            </a:r>
            <a:br>
              <a:rPr lang="en-US"/>
            </a:br>
            <a:endParaRPr lang="en-US"/>
          </a:p>
        </p:txBody>
      </p:sp>
      <p:pic>
        <p:nvPicPr>
          <p:cNvPr id="4" name="Picture 4" descr="A group of police officers riding on the back of a car&#10;&#10;Description generated with high confidence">
            <a:extLst>
              <a:ext uri="{FF2B5EF4-FFF2-40B4-BE49-F238E27FC236}">
                <a16:creationId xmlns:a16="http://schemas.microsoft.com/office/drawing/2014/main" id="{094BE7BB-6C0A-4809-A181-626463CD3E55}"/>
              </a:ext>
            </a:extLst>
          </p:cNvPr>
          <p:cNvPicPr>
            <a:picLocks noGrp="1" noChangeAspect="1"/>
          </p:cNvPicPr>
          <p:nvPr>
            <p:ph idx="1"/>
          </p:nvPr>
        </p:nvPicPr>
        <p:blipFill>
          <a:blip r:embed="rId2"/>
          <a:stretch>
            <a:fillRect/>
          </a:stretch>
        </p:blipFill>
        <p:spPr>
          <a:xfrm>
            <a:off x="2228275" y="1895573"/>
            <a:ext cx="8943146" cy="4080936"/>
          </a:xfrm>
          <a:prstGeom prst="rect">
            <a:avLst/>
          </a:prstGeom>
        </p:spPr>
      </p:pic>
    </p:spTree>
    <p:extLst>
      <p:ext uri="{BB962C8B-B14F-4D97-AF65-F5344CB8AC3E}">
        <p14:creationId xmlns:p14="http://schemas.microsoft.com/office/powerpoint/2010/main" val="86884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FED2-B83A-4646-935E-CCAF06BCDB9D}"/>
              </a:ext>
            </a:extLst>
          </p:cNvPr>
          <p:cNvSpPr>
            <a:spLocks noGrp="1"/>
          </p:cNvSpPr>
          <p:nvPr>
            <p:ph type="title"/>
          </p:nvPr>
        </p:nvSpPr>
        <p:spPr/>
        <p:txBody>
          <a:bodyPr>
            <a:normAutofit fontScale="90000"/>
          </a:bodyPr>
          <a:lstStyle/>
          <a:p>
            <a:r>
              <a:rPr lang="en-US"/>
              <a:t>El Paso Walmart </a:t>
            </a:r>
            <a:br>
              <a:rPr lang="en-US"/>
            </a:br>
            <a:r>
              <a:rPr lang="en-US"/>
              <a:t>Ak-47 style assault rifle</a:t>
            </a:r>
            <a:endParaRPr lang="en-US">
              <a:ea typeface="+mj-lt"/>
              <a:cs typeface="+mj-lt"/>
            </a:endParaRPr>
          </a:p>
          <a:p>
            <a:endParaRPr lang="en-US"/>
          </a:p>
        </p:txBody>
      </p:sp>
      <p:sp>
        <p:nvSpPr>
          <p:cNvPr id="3" name="Content Placeholder 2">
            <a:extLst>
              <a:ext uri="{FF2B5EF4-FFF2-40B4-BE49-F238E27FC236}">
                <a16:creationId xmlns:a16="http://schemas.microsoft.com/office/drawing/2014/main" id="{ECCF5173-7025-4283-B1F6-96525F0ED58B}"/>
              </a:ext>
            </a:extLst>
          </p:cNvPr>
          <p:cNvSpPr>
            <a:spLocks noGrp="1"/>
          </p:cNvSpPr>
          <p:nvPr>
            <p:ph sz="half" idx="1"/>
          </p:nvPr>
        </p:nvSpPr>
        <p:spPr/>
        <p:txBody>
          <a:bodyPr>
            <a:normAutofit lnSpcReduction="10000"/>
          </a:bodyPr>
          <a:lstStyle/>
          <a:p>
            <a:pPr marL="0" indent="0">
              <a:buNone/>
            </a:pPr>
            <a:endParaRPr lang="en-US">
              <a:ea typeface="+mn-lt"/>
              <a:cs typeface="+mn-lt"/>
            </a:endParaRPr>
          </a:p>
          <a:p>
            <a:pPr>
              <a:spcBef>
                <a:spcPts val="0"/>
              </a:spcBef>
              <a:spcAft>
                <a:spcPts val="0"/>
              </a:spcAft>
            </a:pPr>
            <a:r>
              <a:rPr lang="en-US">
                <a:ea typeface="+mn-lt"/>
                <a:cs typeface="+mn-lt"/>
              </a:rPr>
              <a:t>Killed 22</a:t>
            </a:r>
          </a:p>
          <a:p>
            <a:pPr>
              <a:spcBef>
                <a:spcPts val="0"/>
              </a:spcBef>
              <a:spcAft>
                <a:spcPts val="0"/>
              </a:spcAft>
            </a:pPr>
            <a:r>
              <a:rPr lang="en-US">
                <a:ea typeface="+mn-lt"/>
                <a:cs typeface="+mn-lt"/>
              </a:rPr>
              <a:t>Wounded 24</a:t>
            </a:r>
          </a:p>
          <a:p>
            <a:pPr>
              <a:spcBef>
                <a:spcPts val="0"/>
              </a:spcBef>
              <a:spcAft>
                <a:spcPts val="0"/>
              </a:spcAft>
            </a:pPr>
            <a:endParaRPr lang="en-US">
              <a:ea typeface="+mn-lt"/>
              <a:cs typeface="+mn-lt"/>
            </a:endParaRPr>
          </a:p>
          <a:p>
            <a:pPr>
              <a:spcBef>
                <a:spcPts val="0"/>
              </a:spcBef>
              <a:spcAft>
                <a:spcPts val="0"/>
              </a:spcAft>
            </a:pPr>
            <a:r>
              <a:rPr lang="en-US">
                <a:ea typeface="+mn-lt"/>
                <a:cs typeface="+mn-lt"/>
              </a:rPr>
              <a:t>Shooter a 21 yr. old </a:t>
            </a:r>
          </a:p>
          <a:p>
            <a:pPr>
              <a:spcBef>
                <a:spcPts val="0"/>
              </a:spcBef>
              <a:spcAft>
                <a:spcPts val="0"/>
              </a:spcAft>
            </a:pPr>
            <a:r>
              <a:rPr lang="en-US">
                <a:ea typeface="+mn-lt"/>
                <a:cs typeface="+mn-lt"/>
              </a:rPr>
              <a:t>White  male </a:t>
            </a:r>
          </a:p>
          <a:p>
            <a:pPr>
              <a:spcBef>
                <a:spcPts val="0"/>
              </a:spcBef>
              <a:spcAft>
                <a:spcPts val="0"/>
              </a:spcAft>
            </a:pPr>
            <a:r>
              <a:rPr lang="en-US">
                <a:ea typeface="+mn-lt"/>
                <a:cs typeface="+mn-lt"/>
              </a:rPr>
              <a:t>After shooting </a:t>
            </a:r>
          </a:p>
          <a:p>
            <a:pPr>
              <a:spcBef>
                <a:spcPts val="0"/>
              </a:spcBef>
              <a:spcAft>
                <a:spcPts val="0"/>
              </a:spcAft>
            </a:pPr>
            <a:r>
              <a:rPr lang="en-US">
                <a:ea typeface="+mn-lt"/>
                <a:cs typeface="+mn-lt"/>
              </a:rPr>
              <a:t>surrendered to police and said "I'm the shooter". </a:t>
            </a:r>
          </a:p>
          <a:p>
            <a:endParaRPr lang="en-US"/>
          </a:p>
        </p:txBody>
      </p:sp>
      <p:sp>
        <p:nvSpPr>
          <p:cNvPr id="13" name="Content Placeholder 3">
            <a:extLst>
              <a:ext uri="{FF2B5EF4-FFF2-40B4-BE49-F238E27FC236}">
                <a16:creationId xmlns:a16="http://schemas.microsoft.com/office/drawing/2014/main" id="{8BA2B416-92F4-4794-938B-3E7BEF6FFD3B}"/>
              </a:ext>
            </a:extLst>
          </p:cNvPr>
          <p:cNvSpPr>
            <a:spLocks noGrp="1"/>
          </p:cNvSpPr>
          <p:nvPr/>
        </p:nvSpPr>
        <p:spPr>
          <a:xfrm>
            <a:off x="6626291" y="2366283"/>
            <a:ext cx="4346510" cy="4211497"/>
          </a:xfrm>
          <a:prstGeom prst="rect">
            <a:avLst/>
          </a:prstGeom>
        </p:spPr>
        <p:txBody>
          <a:bodyPr anchor="t">
            <a:normAutofit/>
          </a:bodyPr>
          <a:lstStyle>
            <a:lvl1pPr marL="292100" indent="-292100" algn="l" rtl="0" eaLnBrk="1" latinLnBrk="0" hangingPunct="1">
              <a:spcBef>
                <a:spcPts val="0"/>
              </a:spcBef>
              <a:buClr>
                <a:schemeClr val="accent1"/>
              </a:buClr>
              <a:buSzPct val="70000"/>
              <a:buFont typeface="Wingdings 2"/>
              <a:buChar char=""/>
              <a:defRPr kumimoji="0" sz="28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4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18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8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pPr marL="0" indent="0" algn="ctr">
              <a:buNone/>
            </a:pPr>
            <a:r>
              <a:rPr lang="en-US" sz="1800"/>
              <a:t>David Alvah Johnson 63</a:t>
            </a:r>
          </a:p>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r>
              <a:rPr lang="en-US" sz="2000"/>
              <a:t>Died protecting his wife and granddaughter</a:t>
            </a:r>
          </a:p>
          <a:p>
            <a:pPr marL="0" indent="0" algn="ctr">
              <a:buNone/>
            </a:pPr>
            <a:r>
              <a:rPr lang="en-US" sz="1400">
                <a:solidFill>
                  <a:schemeClr val="bg2">
                    <a:lumMod val="75000"/>
                  </a:schemeClr>
                </a:solidFill>
              </a:rPr>
              <a:t>El Paso Times</a:t>
            </a:r>
          </a:p>
        </p:txBody>
      </p:sp>
      <p:pic>
        <p:nvPicPr>
          <p:cNvPr id="14" name="Picture 13" descr="A person wearing a suit and tie smiling at the camera&#10;&#10;Description generated with very high confidence">
            <a:extLst>
              <a:ext uri="{FF2B5EF4-FFF2-40B4-BE49-F238E27FC236}">
                <a16:creationId xmlns:a16="http://schemas.microsoft.com/office/drawing/2014/main" id="{106F53A5-F8B5-4913-9059-7DB48A22D8DC}"/>
              </a:ext>
            </a:extLst>
          </p:cNvPr>
          <p:cNvPicPr>
            <a:picLocks noChangeAspect="1"/>
          </p:cNvPicPr>
          <p:nvPr/>
        </p:nvPicPr>
        <p:blipFill>
          <a:blip r:embed="rId2"/>
          <a:stretch>
            <a:fillRect/>
          </a:stretch>
        </p:blipFill>
        <p:spPr>
          <a:xfrm>
            <a:off x="7837653" y="2639261"/>
            <a:ext cx="1851299" cy="2636449"/>
          </a:xfrm>
          <a:prstGeom prst="rect">
            <a:avLst/>
          </a:prstGeom>
        </p:spPr>
      </p:pic>
    </p:spTree>
    <p:extLst>
      <p:ext uri="{BB962C8B-B14F-4D97-AF65-F5344CB8AC3E}">
        <p14:creationId xmlns:p14="http://schemas.microsoft.com/office/powerpoint/2010/main" val="2693945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84BD-4116-4D80-B01D-384A48865F06}"/>
              </a:ext>
            </a:extLst>
          </p:cNvPr>
          <p:cNvSpPr>
            <a:spLocks noGrp="1"/>
          </p:cNvSpPr>
          <p:nvPr>
            <p:ph type="title"/>
          </p:nvPr>
        </p:nvSpPr>
        <p:spPr/>
        <p:txBody>
          <a:bodyPr/>
          <a:lstStyle/>
          <a:p>
            <a:r>
              <a:rPr lang="en-US">
                <a:ea typeface="+mj-lt"/>
                <a:cs typeface="+mj-lt"/>
              </a:rPr>
              <a:t>David Alvah Johnson 63</a:t>
            </a:r>
            <a:endParaRPr lang="en-US"/>
          </a:p>
        </p:txBody>
      </p:sp>
      <p:sp>
        <p:nvSpPr>
          <p:cNvPr id="3" name="Content Placeholder 2">
            <a:extLst>
              <a:ext uri="{FF2B5EF4-FFF2-40B4-BE49-F238E27FC236}">
                <a16:creationId xmlns:a16="http://schemas.microsoft.com/office/drawing/2014/main" id="{1235624E-0ED9-4553-9580-43B216ACB9F3}"/>
              </a:ext>
            </a:extLst>
          </p:cNvPr>
          <p:cNvSpPr>
            <a:spLocks noGrp="1"/>
          </p:cNvSpPr>
          <p:nvPr>
            <p:ph idx="1"/>
          </p:nvPr>
        </p:nvSpPr>
        <p:spPr/>
        <p:txBody>
          <a:bodyPr>
            <a:normAutofit/>
          </a:bodyPr>
          <a:lstStyle/>
          <a:p>
            <a:pPr marL="457200" lvl="1" indent="0">
              <a:lnSpc>
                <a:spcPct val="200000"/>
              </a:lnSpc>
              <a:buNone/>
            </a:pPr>
            <a:r>
              <a:rPr lang="en-US" sz="2400"/>
              <a:t>David was a beloved and devoted husband ,father , and grandfather . He was a hardworking and very loved man and brother. A man who was always had a smile and laughter in his voice</a:t>
            </a:r>
          </a:p>
        </p:txBody>
      </p:sp>
    </p:spTree>
    <p:extLst>
      <p:ext uri="{BB962C8B-B14F-4D97-AF65-F5344CB8AC3E}">
        <p14:creationId xmlns:p14="http://schemas.microsoft.com/office/powerpoint/2010/main" val="3396085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3D78-02B8-4C50-BEDF-132E01F28BF9}"/>
              </a:ext>
            </a:extLst>
          </p:cNvPr>
          <p:cNvSpPr>
            <a:spLocks noGrp="1"/>
          </p:cNvSpPr>
          <p:nvPr>
            <p:ph type="title"/>
          </p:nvPr>
        </p:nvSpPr>
        <p:spPr/>
        <p:txBody>
          <a:bodyPr/>
          <a:lstStyle/>
          <a:p>
            <a:r>
              <a:rPr lang="en-US"/>
              <a:t>Conditioning the Mind &amp; Body to Stress</a:t>
            </a:r>
          </a:p>
        </p:txBody>
      </p:sp>
      <p:pic>
        <p:nvPicPr>
          <p:cNvPr id="4" name="Picture 4">
            <a:extLst>
              <a:ext uri="{FF2B5EF4-FFF2-40B4-BE49-F238E27FC236}">
                <a16:creationId xmlns:a16="http://schemas.microsoft.com/office/drawing/2014/main" id="{8636D3A3-921B-4E9E-8253-F4B07F312CD2}"/>
              </a:ext>
            </a:extLst>
          </p:cNvPr>
          <p:cNvPicPr>
            <a:picLocks noGrp="1" noChangeAspect="1"/>
          </p:cNvPicPr>
          <p:nvPr>
            <p:ph idx="1"/>
          </p:nvPr>
        </p:nvPicPr>
        <p:blipFill>
          <a:blip r:embed="rId2"/>
          <a:stretch>
            <a:fillRect/>
          </a:stretch>
        </p:blipFill>
        <p:spPr>
          <a:xfrm>
            <a:off x="2625665" y="2459667"/>
            <a:ext cx="7098819" cy="3743504"/>
          </a:xfrm>
          <a:prstGeom prst="rect">
            <a:avLst/>
          </a:prstGeom>
        </p:spPr>
      </p:pic>
    </p:spTree>
    <p:extLst>
      <p:ext uri="{BB962C8B-B14F-4D97-AF65-F5344CB8AC3E}">
        <p14:creationId xmlns:p14="http://schemas.microsoft.com/office/powerpoint/2010/main" val="2833640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DDC8-C823-4945-AEDA-090B2BA975E8}"/>
              </a:ext>
            </a:extLst>
          </p:cNvPr>
          <p:cNvSpPr>
            <a:spLocks noGrp="1"/>
          </p:cNvSpPr>
          <p:nvPr>
            <p:ph type="title"/>
          </p:nvPr>
        </p:nvSpPr>
        <p:spPr/>
        <p:txBody>
          <a:bodyPr/>
          <a:lstStyle/>
          <a:p>
            <a:r>
              <a:rPr lang="en-US"/>
              <a:t>Three Stages of Response </a:t>
            </a:r>
          </a:p>
        </p:txBody>
      </p:sp>
      <p:sp>
        <p:nvSpPr>
          <p:cNvPr id="3" name="Content Placeholder 2">
            <a:extLst>
              <a:ext uri="{FF2B5EF4-FFF2-40B4-BE49-F238E27FC236}">
                <a16:creationId xmlns:a16="http://schemas.microsoft.com/office/drawing/2014/main" id="{9E7AE9AF-848A-49BA-BE52-E2CAF070EC7C}"/>
              </a:ext>
            </a:extLst>
          </p:cNvPr>
          <p:cNvSpPr>
            <a:spLocks noGrp="1"/>
          </p:cNvSpPr>
          <p:nvPr>
            <p:ph idx="1"/>
          </p:nvPr>
        </p:nvSpPr>
        <p:spPr/>
        <p:txBody>
          <a:bodyPr/>
          <a:lstStyle/>
          <a:p>
            <a:pPr lvl="1">
              <a:lnSpc>
                <a:spcPct val="200000"/>
              </a:lnSpc>
              <a:buFont typeface="Wingdings"/>
              <a:buChar char="§"/>
            </a:pPr>
            <a:r>
              <a:rPr lang="en-US" sz="2800">
                <a:ea typeface="+mn-lt"/>
                <a:cs typeface="+mn-lt"/>
              </a:rPr>
              <a:t> Denial  </a:t>
            </a:r>
            <a:endParaRPr lang="en-US" sz="2800"/>
          </a:p>
          <a:p>
            <a:pPr lvl="1">
              <a:lnSpc>
                <a:spcPct val="200000"/>
              </a:lnSpc>
              <a:buFont typeface="Wingdings"/>
              <a:buChar char="§"/>
            </a:pPr>
            <a:r>
              <a:rPr lang="en-US" sz="2800">
                <a:ea typeface="+mn-lt"/>
                <a:cs typeface="+mn-lt"/>
              </a:rPr>
              <a:t>Deliberation</a:t>
            </a:r>
          </a:p>
          <a:p>
            <a:pPr lvl="1">
              <a:lnSpc>
                <a:spcPct val="200000"/>
              </a:lnSpc>
              <a:buFont typeface="Wingdings"/>
              <a:buChar char="§"/>
            </a:pPr>
            <a:r>
              <a:rPr lang="en-US" sz="2800">
                <a:ea typeface="+mn-lt"/>
                <a:cs typeface="+mn-lt"/>
              </a:rPr>
              <a:t>Decisive Moment </a:t>
            </a:r>
            <a:endParaRPr lang="en-US" sz="2800"/>
          </a:p>
        </p:txBody>
      </p:sp>
    </p:spTree>
    <p:extLst>
      <p:ext uri="{BB962C8B-B14F-4D97-AF65-F5344CB8AC3E}">
        <p14:creationId xmlns:p14="http://schemas.microsoft.com/office/powerpoint/2010/main" val="317792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1060-345B-4104-9E4A-6E1B5BB618DA}"/>
              </a:ext>
            </a:extLst>
          </p:cNvPr>
          <p:cNvSpPr>
            <a:spLocks noGrp="1"/>
          </p:cNvSpPr>
          <p:nvPr>
            <p:ph type="title"/>
          </p:nvPr>
        </p:nvSpPr>
        <p:spPr/>
        <p:txBody>
          <a:bodyPr/>
          <a:lstStyle/>
          <a:p>
            <a:r>
              <a:rPr lang="en-US">
                <a:solidFill>
                  <a:schemeClr val="tx1"/>
                </a:solidFill>
              </a:rPr>
              <a:t>Lindon Lilly </a:t>
            </a:r>
          </a:p>
        </p:txBody>
      </p:sp>
      <p:sp>
        <p:nvSpPr>
          <p:cNvPr id="3" name="Content Placeholder 2">
            <a:extLst>
              <a:ext uri="{FF2B5EF4-FFF2-40B4-BE49-F238E27FC236}">
                <a16:creationId xmlns:a16="http://schemas.microsoft.com/office/drawing/2014/main" id="{62F2BBD8-FC69-4DC1-8B14-7C952B272933}"/>
              </a:ext>
            </a:extLst>
          </p:cNvPr>
          <p:cNvSpPr>
            <a:spLocks noGrp="1"/>
          </p:cNvSpPr>
          <p:nvPr>
            <p:ph idx="1"/>
          </p:nvPr>
        </p:nvSpPr>
        <p:spPr/>
        <p:txBody>
          <a:bodyPr>
            <a:normAutofit fontScale="92500"/>
          </a:bodyPr>
          <a:lstStyle/>
          <a:p>
            <a:r>
              <a:rPr lang="en-US"/>
              <a:t>Retired Law Enforcement Supervisor with almost 20 years of service with another 35 years of experience in Legal support Services  and Security Services Industry .</a:t>
            </a:r>
          </a:p>
          <a:p>
            <a:r>
              <a:rPr lang="en-US"/>
              <a:t>Numerous  Letters of  Recognition and</a:t>
            </a:r>
            <a:r>
              <a:rPr lang="en-US">
                <a:ea typeface="+mn-lt"/>
                <a:cs typeface="+mn-lt"/>
              </a:rPr>
              <a:t> years of specialized training</a:t>
            </a:r>
          </a:p>
          <a:p>
            <a:r>
              <a:rPr lang="en-US"/>
              <a:t>Has been recognized by California  State Assembly</a:t>
            </a:r>
          </a:p>
          <a:p>
            <a:r>
              <a:rPr lang="en-US"/>
              <a:t>Member of International Association of Chiefs of Police</a:t>
            </a:r>
          </a:p>
          <a:p>
            <a:r>
              <a:rPr lang="en-US"/>
              <a:t>Remains personally driven to protect others and teach them the tools to protect themselves .</a:t>
            </a:r>
          </a:p>
        </p:txBody>
      </p:sp>
    </p:spTree>
    <p:extLst>
      <p:ext uri="{BB962C8B-B14F-4D97-AF65-F5344CB8AC3E}">
        <p14:creationId xmlns:p14="http://schemas.microsoft.com/office/powerpoint/2010/main" val="4229692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7158-CF02-46B5-B0E7-ABD18C97E8E3}"/>
              </a:ext>
            </a:extLst>
          </p:cNvPr>
          <p:cNvSpPr>
            <a:spLocks noGrp="1"/>
          </p:cNvSpPr>
          <p:nvPr>
            <p:ph type="title"/>
          </p:nvPr>
        </p:nvSpPr>
        <p:spPr>
          <a:xfrm>
            <a:off x="991886" y="655289"/>
            <a:ext cx="3718455" cy="1371600"/>
          </a:xfrm>
        </p:spPr>
        <p:txBody>
          <a:bodyPr>
            <a:normAutofit/>
          </a:bodyPr>
          <a:lstStyle/>
          <a:p>
            <a:r>
              <a:rPr lang="en-US" sz="4800"/>
              <a:t>Denial</a:t>
            </a:r>
          </a:p>
        </p:txBody>
      </p:sp>
      <p:sp>
        <p:nvSpPr>
          <p:cNvPr id="3" name="Content Placeholder 2">
            <a:extLst>
              <a:ext uri="{FF2B5EF4-FFF2-40B4-BE49-F238E27FC236}">
                <a16:creationId xmlns:a16="http://schemas.microsoft.com/office/drawing/2014/main" id="{BB5C5043-C898-4FBF-B72D-0CAE98C20333}"/>
              </a:ext>
            </a:extLst>
          </p:cNvPr>
          <p:cNvSpPr>
            <a:spLocks noGrp="1"/>
          </p:cNvSpPr>
          <p:nvPr>
            <p:ph idx="1"/>
          </p:nvPr>
        </p:nvSpPr>
        <p:spPr/>
        <p:txBody>
          <a:bodyPr/>
          <a:lstStyle/>
          <a:p>
            <a:pPr marL="0" indent="0">
              <a:buNone/>
            </a:pPr>
            <a:r>
              <a:rPr lang="en-US">
                <a:ea typeface="+mn-lt"/>
                <a:cs typeface="+mn-lt"/>
              </a:rPr>
              <a:t>  </a:t>
            </a:r>
            <a:endParaRPr lang="en-US"/>
          </a:p>
        </p:txBody>
      </p:sp>
      <p:sp>
        <p:nvSpPr>
          <p:cNvPr id="4" name="Text Placeholder 3">
            <a:extLst>
              <a:ext uri="{FF2B5EF4-FFF2-40B4-BE49-F238E27FC236}">
                <a16:creationId xmlns:a16="http://schemas.microsoft.com/office/drawing/2014/main" id="{50EE3692-858C-48FB-A7B7-95696DAE7ADA}"/>
              </a:ext>
            </a:extLst>
          </p:cNvPr>
          <p:cNvSpPr>
            <a:spLocks noGrp="1"/>
          </p:cNvSpPr>
          <p:nvPr>
            <p:ph type="body" sz="half" idx="2"/>
          </p:nvPr>
        </p:nvSpPr>
        <p:spPr>
          <a:xfrm>
            <a:off x="1078151" y="2973556"/>
            <a:ext cx="3934115" cy="2495913"/>
          </a:xfrm>
        </p:spPr>
        <p:txBody>
          <a:bodyPr/>
          <a:lstStyle/>
          <a:p>
            <a:endParaRPr lang="en-US"/>
          </a:p>
        </p:txBody>
      </p:sp>
      <p:pic>
        <p:nvPicPr>
          <p:cNvPr id="5" name="Picture 5" descr="A drawing of a cartoon character&#10;&#10;Description generated with high confidence">
            <a:extLst>
              <a:ext uri="{FF2B5EF4-FFF2-40B4-BE49-F238E27FC236}">
                <a16:creationId xmlns:a16="http://schemas.microsoft.com/office/drawing/2014/main" id="{FCFA7DBC-5A87-414A-8D4E-3813970A91EE}"/>
              </a:ext>
            </a:extLst>
          </p:cNvPr>
          <p:cNvPicPr>
            <a:picLocks noChangeAspect="1"/>
          </p:cNvPicPr>
          <p:nvPr/>
        </p:nvPicPr>
        <p:blipFill>
          <a:blip r:embed="rId2"/>
          <a:stretch>
            <a:fillRect/>
          </a:stretch>
        </p:blipFill>
        <p:spPr>
          <a:xfrm>
            <a:off x="5700534" y="1177326"/>
            <a:ext cx="5276669" cy="4115159"/>
          </a:xfrm>
          <a:prstGeom prst="rect">
            <a:avLst/>
          </a:prstGeom>
        </p:spPr>
      </p:pic>
      <p:pic>
        <p:nvPicPr>
          <p:cNvPr id="6" name="Picture 6">
            <a:extLst>
              <a:ext uri="{FF2B5EF4-FFF2-40B4-BE49-F238E27FC236}">
                <a16:creationId xmlns:a16="http://schemas.microsoft.com/office/drawing/2014/main" id="{0824E31D-E4F2-4500-B7FF-0BB196326079}"/>
              </a:ext>
            </a:extLst>
          </p:cNvPr>
          <p:cNvPicPr>
            <a:picLocks noChangeAspect="1"/>
          </p:cNvPicPr>
          <p:nvPr/>
        </p:nvPicPr>
        <p:blipFill>
          <a:blip r:embed="rId3"/>
          <a:stretch>
            <a:fillRect/>
          </a:stretch>
        </p:blipFill>
        <p:spPr>
          <a:xfrm>
            <a:off x="1209368" y="2973500"/>
            <a:ext cx="3886199" cy="2459580"/>
          </a:xfrm>
          <a:prstGeom prst="rect">
            <a:avLst/>
          </a:prstGeom>
        </p:spPr>
      </p:pic>
    </p:spTree>
    <p:extLst>
      <p:ext uri="{BB962C8B-B14F-4D97-AF65-F5344CB8AC3E}">
        <p14:creationId xmlns:p14="http://schemas.microsoft.com/office/powerpoint/2010/main" val="243390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A0D9-1530-48AE-B185-A20A1581072E}"/>
              </a:ext>
            </a:extLst>
          </p:cNvPr>
          <p:cNvSpPr>
            <a:spLocks noGrp="1"/>
          </p:cNvSpPr>
          <p:nvPr>
            <p:ph type="title"/>
          </p:nvPr>
        </p:nvSpPr>
        <p:spPr/>
        <p:txBody>
          <a:bodyPr/>
          <a:lstStyle/>
          <a:p>
            <a:r>
              <a:rPr lang="en-US">
                <a:ea typeface="+mj-lt"/>
                <a:cs typeface="+mj-lt"/>
              </a:rPr>
              <a:t>Denial</a:t>
            </a:r>
            <a:endParaRPr lang="en-US"/>
          </a:p>
        </p:txBody>
      </p:sp>
      <p:sp>
        <p:nvSpPr>
          <p:cNvPr id="3" name="Content Placeholder 2">
            <a:extLst>
              <a:ext uri="{FF2B5EF4-FFF2-40B4-BE49-F238E27FC236}">
                <a16:creationId xmlns:a16="http://schemas.microsoft.com/office/drawing/2014/main" id="{447A88A3-AB50-4503-8617-26A72FDBFFFD}"/>
              </a:ext>
            </a:extLst>
          </p:cNvPr>
          <p:cNvSpPr>
            <a:spLocks noGrp="1"/>
          </p:cNvSpPr>
          <p:nvPr>
            <p:ph idx="1"/>
          </p:nvPr>
        </p:nvSpPr>
        <p:spPr/>
        <p:txBody>
          <a:bodyPr/>
          <a:lstStyle/>
          <a:p>
            <a:r>
              <a:rPr lang="en-US"/>
              <a:t>Don't deny .</a:t>
            </a:r>
          </a:p>
          <a:p>
            <a:r>
              <a:rPr lang="en-US"/>
              <a:t>Hearing gunshots ?</a:t>
            </a:r>
          </a:p>
          <a:p>
            <a:r>
              <a:rPr lang="en-US"/>
              <a:t>Go to "deliberation."</a:t>
            </a:r>
          </a:p>
        </p:txBody>
      </p:sp>
    </p:spTree>
    <p:extLst>
      <p:ext uri="{BB962C8B-B14F-4D97-AF65-F5344CB8AC3E}">
        <p14:creationId xmlns:p14="http://schemas.microsoft.com/office/powerpoint/2010/main" val="267158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0799-494C-47B0-913F-2A57B34B1EBE}"/>
              </a:ext>
            </a:extLst>
          </p:cNvPr>
          <p:cNvSpPr>
            <a:spLocks noGrp="1"/>
          </p:cNvSpPr>
          <p:nvPr>
            <p:ph type="title"/>
          </p:nvPr>
        </p:nvSpPr>
        <p:spPr/>
        <p:txBody>
          <a:bodyPr/>
          <a:lstStyle/>
          <a:p>
            <a:r>
              <a:rPr lang="en-US"/>
              <a:t>Denial</a:t>
            </a:r>
          </a:p>
        </p:txBody>
      </p:sp>
      <p:sp>
        <p:nvSpPr>
          <p:cNvPr id="3" name="Content Placeholder 2">
            <a:extLst>
              <a:ext uri="{FF2B5EF4-FFF2-40B4-BE49-F238E27FC236}">
                <a16:creationId xmlns:a16="http://schemas.microsoft.com/office/drawing/2014/main" id="{45467233-20CA-4F48-95D6-1D71AA53FE34}"/>
              </a:ext>
            </a:extLst>
          </p:cNvPr>
          <p:cNvSpPr>
            <a:spLocks noGrp="1"/>
          </p:cNvSpPr>
          <p:nvPr>
            <p:ph sz="half" idx="1"/>
          </p:nvPr>
        </p:nvSpPr>
        <p:spPr>
          <a:xfrm>
            <a:off x="1298448" y="2560320"/>
            <a:ext cx="4656853" cy="3310128"/>
          </a:xfrm>
        </p:spPr>
        <p:txBody>
          <a:bodyPr/>
          <a:lstStyle/>
          <a:p>
            <a:r>
              <a:rPr lang="en-US" sz="4000">
                <a:ea typeface="+mn-lt"/>
                <a:cs typeface="+mn-lt"/>
              </a:rPr>
              <a:t>Don't deny .</a:t>
            </a:r>
          </a:p>
          <a:p>
            <a:r>
              <a:rPr lang="en-US" sz="4000">
                <a:ea typeface="+mn-lt"/>
                <a:cs typeface="+mn-lt"/>
              </a:rPr>
              <a:t>Hearing gunshots ?</a:t>
            </a:r>
          </a:p>
          <a:p>
            <a:r>
              <a:rPr lang="en-US" sz="4000">
                <a:ea typeface="+mn-lt"/>
                <a:cs typeface="+mn-lt"/>
              </a:rPr>
              <a:t>Go to "deliberation."</a:t>
            </a:r>
          </a:p>
          <a:p>
            <a:endParaRPr lang="en-US"/>
          </a:p>
        </p:txBody>
      </p:sp>
      <p:sp>
        <p:nvSpPr>
          <p:cNvPr id="4" name="Content Placeholder 3">
            <a:extLst>
              <a:ext uri="{FF2B5EF4-FFF2-40B4-BE49-F238E27FC236}">
                <a16:creationId xmlns:a16="http://schemas.microsoft.com/office/drawing/2014/main" id="{DE344206-C88A-47BC-AF6C-5A6D37E44CA8}"/>
              </a:ext>
            </a:extLst>
          </p:cNvPr>
          <p:cNvSpPr>
            <a:spLocks noGrp="1"/>
          </p:cNvSpPr>
          <p:nvPr>
            <p:ph sz="half" idx="2"/>
          </p:nvPr>
        </p:nvSpPr>
        <p:spPr/>
        <p:txBody>
          <a:bodyPr/>
          <a:lstStyle/>
          <a:p>
            <a:endParaRPr lang="en-US">
              <a:ea typeface="+mn-lt"/>
              <a:cs typeface="+mn-lt"/>
            </a:endParaRPr>
          </a:p>
          <a:p>
            <a:endParaRPr lang="en-US"/>
          </a:p>
        </p:txBody>
      </p:sp>
      <p:pic>
        <p:nvPicPr>
          <p:cNvPr id="5" name="Picture 5" descr="A close up of text on a white background&#10;&#10;Description generated with high confidence">
            <a:extLst>
              <a:ext uri="{FF2B5EF4-FFF2-40B4-BE49-F238E27FC236}">
                <a16:creationId xmlns:a16="http://schemas.microsoft.com/office/drawing/2014/main" id="{22CB22DA-309E-4724-9F42-077EFC25DF04}"/>
              </a:ext>
            </a:extLst>
          </p:cNvPr>
          <p:cNvPicPr>
            <a:picLocks noChangeAspect="1"/>
          </p:cNvPicPr>
          <p:nvPr/>
        </p:nvPicPr>
        <p:blipFill>
          <a:blip r:embed="rId2"/>
          <a:stretch>
            <a:fillRect/>
          </a:stretch>
        </p:blipFill>
        <p:spPr>
          <a:xfrm>
            <a:off x="6740013" y="2598174"/>
            <a:ext cx="3591231" cy="2743200"/>
          </a:xfrm>
          <a:prstGeom prst="rect">
            <a:avLst/>
          </a:prstGeom>
        </p:spPr>
      </p:pic>
    </p:spTree>
    <p:extLst>
      <p:ext uri="{BB962C8B-B14F-4D97-AF65-F5344CB8AC3E}">
        <p14:creationId xmlns:p14="http://schemas.microsoft.com/office/powerpoint/2010/main" val="2515352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3E3E-E621-4545-A2F9-7D451859C313}"/>
              </a:ext>
            </a:extLst>
          </p:cNvPr>
          <p:cNvSpPr>
            <a:spLocks noGrp="1"/>
          </p:cNvSpPr>
          <p:nvPr>
            <p:ph type="title"/>
          </p:nvPr>
        </p:nvSpPr>
        <p:spPr>
          <a:xfrm>
            <a:off x="1295402" y="823982"/>
            <a:ext cx="9601196" cy="1462017"/>
          </a:xfrm>
        </p:spPr>
        <p:txBody>
          <a:bodyPr vert="horz" lIns="91440" tIns="45720" rIns="91440" bIns="45720" rtlCol="0" anchor="ctr">
            <a:noAutofit/>
          </a:bodyPr>
          <a:lstStyle/>
          <a:p>
            <a:r>
              <a:rPr lang="en-US" sz="6000">
                <a:ea typeface="+mj-lt"/>
                <a:cs typeface="+mj-lt"/>
              </a:rPr>
              <a:t>Deliberation</a:t>
            </a:r>
            <a:br>
              <a:rPr lang="en-US" sz="5400">
                <a:ea typeface="+mj-lt"/>
                <a:cs typeface="+mj-lt"/>
              </a:rPr>
            </a:br>
            <a:r>
              <a:rPr lang="en-US" sz="3200"/>
              <a:t>Lizard brain</a:t>
            </a:r>
            <a:r>
              <a:rPr lang="en-US" sz="5400"/>
              <a:t> </a:t>
            </a:r>
          </a:p>
        </p:txBody>
      </p:sp>
      <p:pic>
        <p:nvPicPr>
          <p:cNvPr id="4" name="Picture 4">
            <a:extLst>
              <a:ext uri="{FF2B5EF4-FFF2-40B4-BE49-F238E27FC236}">
                <a16:creationId xmlns:a16="http://schemas.microsoft.com/office/drawing/2014/main" id="{D1A5F755-6AEF-48F7-A1A1-8138CC884D48}"/>
              </a:ext>
            </a:extLst>
          </p:cNvPr>
          <p:cNvPicPr>
            <a:picLocks noGrp="1" noChangeAspect="1"/>
          </p:cNvPicPr>
          <p:nvPr>
            <p:ph idx="1"/>
          </p:nvPr>
        </p:nvPicPr>
        <p:blipFill>
          <a:blip r:embed="rId2"/>
          <a:stretch>
            <a:fillRect/>
          </a:stretch>
        </p:blipFill>
        <p:spPr>
          <a:xfrm>
            <a:off x="3833992" y="2836174"/>
            <a:ext cx="3992052" cy="2976112"/>
          </a:xfrm>
          <a:prstGeom prst="rect">
            <a:avLst/>
          </a:prstGeom>
        </p:spPr>
      </p:pic>
    </p:spTree>
    <p:extLst>
      <p:ext uri="{BB962C8B-B14F-4D97-AF65-F5344CB8AC3E}">
        <p14:creationId xmlns:p14="http://schemas.microsoft.com/office/powerpoint/2010/main" val="1551588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45BC-C4E4-4993-AFA1-F8BABDA5F814}"/>
              </a:ext>
            </a:extLst>
          </p:cNvPr>
          <p:cNvSpPr>
            <a:spLocks noGrp="1"/>
          </p:cNvSpPr>
          <p:nvPr>
            <p:ph type="title"/>
          </p:nvPr>
        </p:nvSpPr>
        <p:spPr>
          <a:xfrm>
            <a:off x="2015069" y="1795738"/>
            <a:ext cx="8158688" cy="614816"/>
          </a:xfrm>
        </p:spPr>
        <p:txBody>
          <a:bodyPr>
            <a:noAutofit/>
          </a:bodyPr>
          <a:lstStyle/>
          <a:p>
            <a:r>
              <a:rPr lang="en-US" sz="4800">
                <a:ea typeface="+mj-lt"/>
                <a:cs typeface="+mj-lt"/>
              </a:rPr>
              <a:t>Decisive Moment</a:t>
            </a:r>
            <a:endParaRPr lang="en-US" sz="4800"/>
          </a:p>
        </p:txBody>
      </p:sp>
      <p:sp>
        <p:nvSpPr>
          <p:cNvPr id="3" name="Text Placeholder 2">
            <a:extLst>
              <a:ext uri="{FF2B5EF4-FFF2-40B4-BE49-F238E27FC236}">
                <a16:creationId xmlns:a16="http://schemas.microsoft.com/office/drawing/2014/main" id="{0C331CEE-9008-44A1-8C34-F5EC42E42780}"/>
              </a:ext>
            </a:extLst>
          </p:cNvPr>
          <p:cNvSpPr>
            <a:spLocks noGrp="1"/>
          </p:cNvSpPr>
          <p:nvPr>
            <p:ph type="body" idx="1"/>
          </p:nvPr>
        </p:nvSpPr>
        <p:spPr>
          <a:xfrm>
            <a:off x="2015067" y="3687901"/>
            <a:ext cx="8158690" cy="1112697"/>
          </a:xfrm>
        </p:spPr>
        <p:txBody>
          <a:bodyPr>
            <a:noAutofit/>
          </a:bodyPr>
          <a:lstStyle/>
          <a:p>
            <a:r>
              <a:rPr lang="en-US" sz="3600">
                <a:ea typeface="+mn-lt"/>
                <a:cs typeface="+mn-lt"/>
              </a:rPr>
              <a:t>Be aware of your surroundings and make your decision.</a:t>
            </a:r>
            <a:endParaRPr lang="en-US" sz="3600"/>
          </a:p>
        </p:txBody>
      </p:sp>
    </p:spTree>
    <p:extLst>
      <p:ext uri="{BB962C8B-B14F-4D97-AF65-F5344CB8AC3E}">
        <p14:creationId xmlns:p14="http://schemas.microsoft.com/office/powerpoint/2010/main" val="254866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2C4A-1A64-4F09-B8A3-A846B416A7E1}"/>
              </a:ext>
            </a:extLst>
          </p:cNvPr>
          <p:cNvSpPr>
            <a:spLocks noGrp="1"/>
          </p:cNvSpPr>
          <p:nvPr>
            <p:ph type="title"/>
          </p:nvPr>
        </p:nvSpPr>
        <p:spPr/>
        <p:txBody>
          <a:bodyPr/>
          <a:lstStyle/>
          <a:p>
            <a:r>
              <a:rPr lang="en-US">
                <a:ea typeface="+mj-lt"/>
                <a:cs typeface="+mj-lt"/>
              </a:rPr>
              <a:t>Make Informed Decisions</a:t>
            </a:r>
            <a:endParaRPr lang="en-US"/>
          </a:p>
        </p:txBody>
      </p:sp>
      <p:sp>
        <p:nvSpPr>
          <p:cNvPr id="3" name="Content Placeholder 2">
            <a:extLst>
              <a:ext uri="{FF2B5EF4-FFF2-40B4-BE49-F238E27FC236}">
                <a16:creationId xmlns:a16="http://schemas.microsoft.com/office/drawing/2014/main" id="{224E594A-2278-4413-93C9-5BEB5D415F4D}"/>
              </a:ext>
            </a:extLst>
          </p:cNvPr>
          <p:cNvSpPr>
            <a:spLocks noGrp="1"/>
          </p:cNvSpPr>
          <p:nvPr>
            <p:ph sz="half" idx="1"/>
          </p:nvPr>
        </p:nvSpPr>
        <p:spPr/>
        <p:txBody>
          <a:bodyPr/>
          <a:lstStyle/>
          <a:p>
            <a:pPr>
              <a:lnSpc>
                <a:spcPct val="200000"/>
              </a:lnSpc>
              <a:buFont typeface="Wingdings"/>
              <a:buChar char="§"/>
            </a:pPr>
            <a:r>
              <a:rPr lang="en-US" sz="3200">
                <a:ea typeface="+mn-lt"/>
                <a:cs typeface="+mn-lt"/>
              </a:rPr>
              <a:t>Calm yourself. </a:t>
            </a:r>
            <a:endParaRPr lang="en-US" sz="3200"/>
          </a:p>
          <a:p>
            <a:pPr>
              <a:lnSpc>
                <a:spcPct val="200000"/>
              </a:lnSpc>
              <a:buFont typeface="Wingdings"/>
              <a:buChar char="§"/>
            </a:pPr>
            <a:r>
              <a:rPr lang="en-US" sz="3200">
                <a:ea typeface="+mn-lt"/>
                <a:cs typeface="+mn-lt"/>
              </a:rPr>
              <a:t> Focused breathing. </a:t>
            </a:r>
          </a:p>
          <a:p>
            <a:pPr>
              <a:lnSpc>
                <a:spcPct val="200000"/>
              </a:lnSpc>
              <a:buFont typeface="Wingdings"/>
              <a:buChar char="§"/>
            </a:pPr>
            <a:r>
              <a:rPr lang="en-US" sz="3200">
                <a:ea typeface="+mn-lt"/>
                <a:cs typeface="+mn-lt"/>
              </a:rPr>
              <a:t> Shift your emotions</a:t>
            </a:r>
            <a:r>
              <a:rPr lang="en-US">
                <a:ea typeface="+mn-lt"/>
                <a:cs typeface="+mn-lt"/>
              </a:rPr>
              <a:t>.</a:t>
            </a:r>
            <a:endParaRPr lang="en-US"/>
          </a:p>
        </p:txBody>
      </p:sp>
      <p:pic>
        <p:nvPicPr>
          <p:cNvPr id="5" name="Picture 5" descr="A red and white sign&#10;&#10;Description generated with very high confidence">
            <a:extLst>
              <a:ext uri="{FF2B5EF4-FFF2-40B4-BE49-F238E27FC236}">
                <a16:creationId xmlns:a16="http://schemas.microsoft.com/office/drawing/2014/main" id="{DD66D438-24BB-43F3-8CB3-D891EE848145}"/>
              </a:ext>
            </a:extLst>
          </p:cNvPr>
          <p:cNvPicPr>
            <a:picLocks noGrp="1" noChangeAspect="1"/>
          </p:cNvPicPr>
          <p:nvPr>
            <p:ph sz="half" idx="2"/>
          </p:nvPr>
        </p:nvPicPr>
        <p:blipFill>
          <a:blip r:embed="rId2"/>
          <a:stretch>
            <a:fillRect/>
          </a:stretch>
        </p:blipFill>
        <p:spPr>
          <a:xfrm>
            <a:off x="7562826" y="2402170"/>
            <a:ext cx="2314773" cy="3468278"/>
          </a:xfrm>
          <a:prstGeom prst="rect">
            <a:avLst/>
          </a:prstGeom>
        </p:spPr>
      </p:pic>
    </p:spTree>
    <p:extLst>
      <p:ext uri="{BB962C8B-B14F-4D97-AF65-F5344CB8AC3E}">
        <p14:creationId xmlns:p14="http://schemas.microsoft.com/office/powerpoint/2010/main" val="2120419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15CB-2392-47A6-BD59-4D3CBF9432AC}"/>
              </a:ext>
            </a:extLst>
          </p:cNvPr>
          <p:cNvSpPr>
            <a:spLocks noGrp="1"/>
          </p:cNvSpPr>
          <p:nvPr>
            <p:ph type="ctrTitle"/>
          </p:nvPr>
        </p:nvSpPr>
        <p:spPr/>
        <p:txBody>
          <a:bodyPr/>
          <a:lstStyle/>
          <a:p>
            <a:r>
              <a:rPr lang="en-US">
                <a:ea typeface="+mj-lt"/>
                <a:cs typeface="+mj-lt"/>
              </a:rPr>
              <a:t>Drills and Rehearsals </a:t>
            </a:r>
            <a:endParaRPr lang="en-US"/>
          </a:p>
        </p:txBody>
      </p:sp>
      <p:sp>
        <p:nvSpPr>
          <p:cNvPr id="3" name="Subtitle 2">
            <a:extLst>
              <a:ext uri="{FF2B5EF4-FFF2-40B4-BE49-F238E27FC236}">
                <a16:creationId xmlns:a16="http://schemas.microsoft.com/office/drawing/2014/main" id="{9211ED34-F8A1-45AA-A924-52625D5CDAEC}"/>
              </a:ext>
            </a:extLst>
          </p:cNvPr>
          <p:cNvSpPr>
            <a:spLocks noGrp="1"/>
          </p:cNvSpPr>
          <p:nvPr>
            <p:ph type="subTitle" idx="1"/>
          </p:nvPr>
        </p:nvSpPr>
        <p:spPr>
          <a:xfrm>
            <a:off x="2569495" y="3657597"/>
            <a:ext cx="6938572" cy="1812414"/>
          </a:xfrm>
        </p:spPr>
        <p:txBody>
          <a:bodyPr>
            <a:normAutofit lnSpcReduction="10000"/>
          </a:bodyPr>
          <a:lstStyle/>
          <a:p>
            <a:r>
              <a:rPr lang="en-US" sz="3200">
                <a:ea typeface="+mn-lt"/>
                <a:cs typeface="+mn-lt"/>
              </a:rPr>
              <a:t>• Script out </a:t>
            </a:r>
          </a:p>
          <a:p>
            <a:r>
              <a:rPr lang="en-US" sz="3200">
                <a:ea typeface="+mn-lt"/>
                <a:cs typeface="+mn-lt"/>
              </a:rPr>
              <a:t>• Rehearse • Repeat</a:t>
            </a:r>
          </a:p>
          <a:p>
            <a:r>
              <a:rPr lang="en-US" sz="3200">
                <a:solidFill>
                  <a:srgbClr val="FF0000"/>
                </a:solidFill>
              </a:rPr>
              <a:t>Practice Practice Practice</a:t>
            </a:r>
            <a:endParaRPr lang="en-US" sz="3200"/>
          </a:p>
        </p:txBody>
      </p:sp>
    </p:spTree>
    <p:extLst>
      <p:ext uri="{BB962C8B-B14F-4D97-AF65-F5344CB8AC3E}">
        <p14:creationId xmlns:p14="http://schemas.microsoft.com/office/powerpoint/2010/main" val="1470192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B71E-75A4-4AB6-8999-4B55AFC83E75}"/>
              </a:ext>
            </a:extLst>
          </p:cNvPr>
          <p:cNvSpPr>
            <a:spLocks noGrp="1"/>
          </p:cNvSpPr>
          <p:nvPr>
            <p:ph type="title"/>
          </p:nvPr>
        </p:nvSpPr>
        <p:spPr/>
        <p:txBody>
          <a:bodyPr/>
          <a:lstStyle/>
          <a:p>
            <a:r>
              <a:rPr lang="en-US">
                <a:ea typeface="+mj-lt"/>
                <a:cs typeface="+mj-lt"/>
              </a:rPr>
              <a:t>Workplace Violence (OSHA)</a:t>
            </a:r>
            <a:endParaRPr lang="en-US"/>
          </a:p>
        </p:txBody>
      </p:sp>
      <p:sp>
        <p:nvSpPr>
          <p:cNvPr id="3" name="Content Placeholder 2">
            <a:extLst>
              <a:ext uri="{FF2B5EF4-FFF2-40B4-BE49-F238E27FC236}">
                <a16:creationId xmlns:a16="http://schemas.microsoft.com/office/drawing/2014/main" id="{56938557-FDFF-42E1-B601-E330FFDB89A4}"/>
              </a:ext>
            </a:extLst>
          </p:cNvPr>
          <p:cNvSpPr>
            <a:spLocks noGrp="1"/>
          </p:cNvSpPr>
          <p:nvPr>
            <p:ph idx="1"/>
          </p:nvPr>
        </p:nvSpPr>
        <p:spPr>
          <a:xfrm>
            <a:off x="1295401" y="2520062"/>
            <a:ext cx="9601196" cy="3355806"/>
          </a:xfrm>
        </p:spPr>
        <p:txBody>
          <a:bodyPr>
            <a:normAutofit/>
          </a:bodyPr>
          <a:lstStyle/>
          <a:p>
            <a:pPr marL="0" indent="0">
              <a:lnSpc>
                <a:spcPct val="150000"/>
              </a:lnSpc>
              <a:buNone/>
            </a:pPr>
            <a:r>
              <a:rPr lang="en-US">
                <a:ea typeface="+mn-lt"/>
                <a:cs typeface="+mn-lt"/>
              </a:rPr>
              <a:t>Workplace violence is any act or threat of physical violence, harassment, intimidation, or other threatening disruptive behavior that occurs at the work site. It ranges from threats and verbal abuse to physical assaults and even homicide. It can affect and involve employees, clients, customers, and visitors.</a:t>
            </a:r>
            <a:endParaRPr lang="en-US"/>
          </a:p>
        </p:txBody>
      </p:sp>
    </p:spTree>
    <p:extLst>
      <p:ext uri="{BB962C8B-B14F-4D97-AF65-F5344CB8AC3E}">
        <p14:creationId xmlns:p14="http://schemas.microsoft.com/office/powerpoint/2010/main" val="694292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1BD0-78FB-40AE-9AF3-B1032B9E421B}"/>
              </a:ext>
            </a:extLst>
          </p:cNvPr>
          <p:cNvSpPr>
            <a:spLocks noGrp="1"/>
          </p:cNvSpPr>
          <p:nvPr>
            <p:ph type="title"/>
          </p:nvPr>
        </p:nvSpPr>
        <p:spPr/>
        <p:txBody>
          <a:bodyPr/>
          <a:lstStyle/>
          <a:p>
            <a:r>
              <a:rPr lang="en-US">
                <a:ea typeface="+mj-lt"/>
                <a:cs typeface="+mj-lt"/>
              </a:rPr>
              <a:t>Workplace Violence </a:t>
            </a:r>
            <a:endParaRPr lang="en-US"/>
          </a:p>
        </p:txBody>
      </p:sp>
      <p:sp>
        <p:nvSpPr>
          <p:cNvPr id="3" name="Content Placeholder 2">
            <a:extLst>
              <a:ext uri="{FF2B5EF4-FFF2-40B4-BE49-F238E27FC236}">
                <a16:creationId xmlns:a16="http://schemas.microsoft.com/office/drawing/2014/main" id="{7DC83F75-5BA1-4597-8D62-81D465C0B997}"/>
              </a:ext>
            </a:extLst>
          </p:cNvPr>
          <p:cNvSpPr>
            <a:spLocks noGrp="1"/>
          </p:cNvSpPr>
          <p:nvPr>
            <p:ph idx="1"/>
          </p:nvPr>
        </p:nvSpPr>
        <p:spPr/>
        <p:txBody>
          <a:bodyPr/>
          <a:lstStyle/>
          <a:p>
            <a:pPr marL="0" indent="0">
              <a:lnSpc>
                <a:spcPct val="150000"/>
              </a:lnSpc>
              <a:buNone/>
            </a:pPr>
            <a:r>
              <a:rPr lang="en-US">
                <a:ea typeface="+mn-lt"/>
                <a:cs typeface="+mn-lt"/>
              </a:rPr>
              <a:t>• Concepts and principles stay the same. </a:t>
            </a:r>
            <a:endParaRPr lang="en-US"/>
          </a:p>
          <a:p>
            <a:pPr marL="0" indent="0">
              <a:lnSpc>
                <a:spcPct val="150000"/>
              </a:lnSpc>
              <a:buNone/>
            </a:pPr>
            <a:r>
              <a:rPr lang="en-US">
                <a:ea typeface="+mn-lt"/>
                <a:cs typeface="+mn-lt"/>
              </a:rPr>
              <a:t>• Don’t underestimate Workplace Violence. </a:t>
            </a:r>
          </a:p>
          <a:p>
            <a:pPr marL="0" indent="0">
              <a:lnSpc>
                <a:spcPct val="150000"/>
              </a:lnSpc>
              <a:buNone/>
            </a:pPr>
            <a:r>
              <a:rPr lang="en-US">
                <a:ea typeface="+mn-lt"/>
                <a:cs typeface="+mn-lt"/>
              </a:rPr>
              <a:t>• Response options are the same toward an Active Shooter.</a:t>
            </a:r>
            <a:endParaRPr lang="en-US"/>
          </a:p>
        </p:txBody>
      </p:sp>
    </p:spTree>
    <p:extLst>
      <p:ext uri="{BB962C8B-B14F-4D97-AF65-F5344CB8AC3E}">
        <p14:creationId xmlns:p14="http://schemas.microsoft.com/office/powerpoint/2010/main" val="1025295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4CA4-BC31-4362-821F-DA20B1C2B11B}"/>
              </a:ext>
            </a:extLst>
          </p:cNvPr>
          <p:cNvSpPr>
            <a:spLocks noGrp="1"/>
          </p:cNvSpPr>
          <p:nvPr>
            <p:ph type="title"/>
          </p:nvPr>
        </p:nvSpPr>
        <p:spPr/>
        <p:txBody>
          <a:bodyPr/>
          <a:lstStyle/>
          <a:p>
            <a:r>
              <a:rPr lang="en-US"/>
              <a:t>Active Shooter Response A.I.D.</a:t>
            </a:r>
          </a:p>
        </p:txBody>
      </p:sp>
      <p:sp>
        <p:nvSpPr>
          <p:cNvPr id="3" name="Content Placeholder 2">
            <a:extLst>
              <a:ext uri="{FF2B5EF4-FFF2-40B4-BE49-F238E27FC236}">
                <a16:creationId xmlns:a16="http://schemas.microsoft.com/office/drawing/2014/main" id="{DF70388C-FC46-4EDF-B09D-E270B1DFB0FD}"/>
              </a:ext>
            </a:extLst>
          </p:cNvPr>
          <p:cNvSpPr>
            <a:spLocks noGrp="1"/>
          </p:cNvSpPr>
          <p:nvPr>
            <p:ph idx="1"/>
          </p:nvPr>
        </p:nvSpPr>
        <p:spPr/>
        <p:txBody>
          <a:bodyPr/>
          <a:lstStyle/>
          <a:p>
            <a:pPr marL="0" indent="0">
              <a:buNone/>
            </a:pPr>
            <a:endParaRPr lang="en-US"/>
          </a:p>
          <a:p>
            <a:pPr marL="0" indent="0">
              <a:buNone/>
            </a:pPr>
            <a:endParaRPr lang="en-US"/>
          </a:p>
          <a:p>
            <a:pPr marL="0" indent="0" algn="ctr">
              <a:buNone/>
            </a:pPr>
            <a:r>
              <a:rPr lang="en-US" sz="4800">
                <a:solidFill>
                  <a:srgbClr val="FF0000"/>
                </a:solidFill>
              </a:rPr>
              <a:t>AVOID , INTERDICT , DEFEND</a:t>
            </a:r>
            <a:endParaRPr lang="en-US" sz="4800"/>
          </a:p>
        </p:txBody>
      </p:sp>
    </p:spTree>
    <p:extLst>
      <p:ext uri="{BB962C8B-B14F-4D97-AF65-F5344CB8AC3E}">
        <p14:creationId xmlns:p14="http://schemas.microsoft.com/office/powerpoint/2010/main" val="236351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BEEF-607E-44D3-9BCD-67022A0B35E7}"/>
              </a:ext>
            </a:extLst>
          </p:cNvPr>
          <p:cNvSpPr>
            <a:spLocks noGrp="1"/>
          </p:cNvSpPr>
          <p:nvPr>
            <p:ph type="title"/>
          </p:nvPr>
        </p:nvSpPr>
        <p:spPr/>
        <p:txBody>
          <a:bodyPr/>
          <a:lstStyle/>
          <a:p>
            <a:r>
              <a:rPr lang="en-US"/>
              <a:t>Acts  of  Violence</a:t>
            </a:r>
          </a:p>
        </p:txBody>
      </p:sp>
      <p:sp>
        <p:nvSpPr>
          <p:cNvPr id="3" name="Content Placeholder 2">
            <a:extLst>
              <a:ext uri="{FF2B5EF4-FFF2-40B4-BE49-F238E27FC236}">
                <a16:creationId xmlns:a16="http://schemas.microsoft.com/office/drawing/2014/main" id="{547176DA-FE38-4791-820D-1C67A7C4EBF9}"/>
              </a:ext>
            </a:extLst>
          </p:cNvPr>
          <p:cNvSpPr>
            <a:spLocks noGrp="1"/>
          </p:cNvSpPr>
          <p:nvPr>
            <p:ph idx="1"/>
          </p:nvPr>
        </p:nvSpPr>
        <p:spPr>
          <a:xfrm>
            <a:off x="1147918" y="2556932"/>
            <a:ext cx="9748679" cy="3564742"/>
          </a:xfrm>
        </p:spPr>
        <p:txBody>
          <a:bodyPr>
            <a:normAutofit/>
          </a:bodyPr>
          <a:lstStyle/>
          <a:p>
            <a:pPr marL="0" indent="0">
              <a:lnSpc>
                <a:spcPct val="170000"/>
              </a:lnSpc>
              <a:buNone/>
            </a:pPr>
            <a:r>
              <a:rPr lang="en-US"/>
              <a:t>It's sickening that we must take measures to prepare for despicable acts of violence. Unfortunately, it's a fact of our times and we can't stick our heads in the sand thinking it would never happen at my place of business.</a:t>
            </a:r>
          </a:p>
          <a:p>
            <a:pPr marL="0" indent="0">
              <a:lnSpc>
                <a:spcPct val="170000"/>
              </a:lnSpc>
              <a:buNone/>
            </a:pPr>
            <a:r>
              <a:rPr lang="en-US" u="sng"/>
              <a:t>We All Must Prepare.</a:t>
            </a:r>
          </a:p>
        </p:txBody>
      </p:sp>
    </p:spTree>
    <p:extLst>
      <p:ext uri="{BB962C8B-B14F-4D97-AF65-F5344CB8AC3E}">
        <p14:creationId xmlns:p14="http://schemas.microsoft.com/office/powerpoint/2010/main" val="2497952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C183-A125-4A37-89E3-7C31BC1A2F19}"/>
              </a:ext>
            </a:extLst>
          </p:cNvPr>
          <p:cNvSpPr>
            <a:spLocks noGrp="1"/>
          </p:cNvSpPr>
          <p:nvPr>
            <p:ph type="title"/>
          </p:nvPr>
        </p:nvSpPr>
        <p:spPr/>
        <p:txBody>
          <a:bodyPr/>
          <a:lstStyle/>
          <a:p>
            <a:r>
              <a:rPr lang="en-US">
                <a:solidFill>
                  <a:srgbClr val="FF0000"/>
                </a:solidFill>
                <a:ea typeface="+mj-lt"/>
                <a:cs typeface="+mj-lt"/>
              </a:rPr>
              <a:t>AVOID </a:t>
            </a:r>
            <a:r>
              <a:rPr lang="en-US">
                <a:solidFill>
                  <a:schemeClr val="tx1">
                    <a:lumMod val="50000"/>
                    <a:lumOff val="50000"/>
                  </a:schemeClr>
                </a:solidFill>
                <a:ea typeface="+mj-lt"/>
                <a:cs typeface="+mj-lt"/>
              </a:rPr>
              <a:t>, INTERDICT , DEFEND</a:t>
            </a:r>
          </a:p>
          <a:p>
            <a:endParaRPr lang="en-US"/>
          </a:p>
        </p:txBody>
      </p:sp>
      <p:sp>
        <p:nvSpPr>
          <p:cNvPr id="3" name="Content Placeholder 2">
            <a:extLst>
              <a:ext uri="{FF2B5EF4-FFF2-40B4-BE49-F238E27FC236}">
                <a16:creationId xmlns:a16="http://schemas.microsoft.com/office/drawing/2014/main" id="{7B066C4D-3D59-4F99-BD9A-A4A2ABF7ABC9}"/>
              </a:ext>
            </a:extLst>
          </p:cNvPr>
          <p:cNvSpPr>
            <a:spLocks noGrp="1"/>
          </p:cNvSpPr>
          <p:nvPr>
            <p:ph sz="half" idx="1"/>
          </p:nvPr>
        </p:nvSpPr>
        <p:spPr/>
        <p:txBody>
          <a:bodyPr/>
          <a:lstStyle/>
          <a:p>
            <a:r>
              <a:rPr lang="en-US" sz="4000"/>
              <a:t>Know your EXIT's.</a:t>
            </a:r>
          </a:p>
          <a:p>
            <a:r>
              <a:rPr lang="en-US" sz="4000"/>
              <a:t>Leave personal items.</a:t>
            </a:r>
          </a:p>
          <a:p>
            <a:r>
              <a:rPr lang="en-US" sz="4000"/>
              <a:t>LEAVE,  if possible.</a:t>
            </a:r>
          </a:p>
          <a:p>
            <a:r>
              <a:rPr lang="en-US" sz="4000"/>
              <a:t>Call 911.</a:t>
            </a:r>
          </a:p>
        </p:txBody>
      </p:sp>
      <p:pic>
        <p:nvPicPr>
          <p:cNvPr id="5" name="Picture 5">
            <a:extLst>
              <a:ext uri="{FF2B5EF4-FFF2-40B4-BE49-F238E27FC236}">
                <a16:creationId xmlns:a16="http://schemas.microsoft.com/office/drawing/2014/main" id="{1EB5752F-2EF1-47FB-BEAE-8E6CD01E1561}"/>
              </a:ext>
            </a:extLst>
          </p:cNvPr>
          <p:cNvPicPr>
            <a:picLocks noGrp="1" noChangeAspect="1"/>
          </p:cNvPicPr>
          <p:nvPr>
            <p:ph sz="half" idx="2"/>
          </p:nvPr>
        </p:nvPicPr>
        <p:blipFill>
          <a:blip r:embed="rId2"/>
          <a:stretch>
            <a:fillRect/>
          </a:stretch>
        </p:blipFill>
        <p:spPr>
          <a:xfrm>
            <a:off x="6181344" y="2477714"/>
            <a:ext cx="4718304" cy="3389077"/>
          </a:xfrm>
          <a:prstGeom prst="rect">
            <a:avLst/>
          </a:prstGeom>
        </p:spPr>
      </p:pic>
    </p:spTree>
    <p:extLst>
      <p:ext uri="{BB962C8B-B14F-4D97-AF65-F5344CB8AC3E}">
        <p14:creationId xmlns:p14="http://schemas.microsoft.com/office/powerpoint/2010/main" val="1046183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A8B8-1895-4694-A3C0-86E4F5CB5367}"/>
              </a:ext>
            </a:extLst>
          </p:cNvPr>
          <p:cNvSpPr>
            <a:spLocks noGrp="1"/>
          </p:cNvSpPr>
          <p:nvPr>
            <p:ph type="title"/>
          </p:nvPr>
        </p:nvSpPr>
        <p:spPr/>
        <p:txBody>
          <a:bodyPr/>
          <a:lstStyle/>
          <a:p>
            <a:r>
              <a:rPr lang="en-US">
                <a:solidFill>
                  <a:srgbClr val="FF0000"/>
                </a:solidFill>
              </a:rPr>
              <a:t>AVOID </a:t>
            </a:r>
            <a:r>
              <a:rPr lang="en-US">
                <a:solidFill>
                  <a:schemeClr val="tx1">
                    <a:lumMod val="50000"/>
                    <a:lumOff val="50000"/>
                  </a:schemeClr>
                </a:solidFill>
              </a:rPr>
              <a:t>, INTERDICT , DEFEND</a:t>
            </a:r>
            <a:endParaRPr lang="en-US"/>
          </a:p>
        </p:txBody>
      </p:sp>
      <p:sp>
        <p:nvSpPr>
          <p:cNvPr id="3" name="Content Placeholder 2">
            <a:extLst>
              <a:ext uri="{FF2B5EF4-FFF2-40B4-BE49-F238E27FC236}">
                <a16:creationId xmlns:a16="http://schemas.microsoft.com/office/drawing/2014/main" id="{408A27EF-CD32-4E92-8128-540AE93C03CD}"/>
              </a:ext>
            </a:extLst>
          </p:cNvPr>
          <p:cNvSpPr>
            <a:spLocks noGrp="1"/>
          </p:cNvSpPr>
          <p:nvPr>
            <p:ph idx="1"/>
          </p:nvPr>
        </p:nvSpPr>
        <p:spPr/>
        <p:txBody>
          <a:bodyPr/>
          <a:lstStyle/>
          <a:p>
            <a:r>
              <a:rPr lang="en-US"/>
              <a:t>Avoid </a:t>
            </a:r>
            <a:r>
              <a:rPr lang="en-US" b="1">
                <a:solidFill>
                  <a:schemeClr val="tx1"/>
                </a:solidFill>
              </a:rPr>
              <a:t>cubicles</a:t>
            </a:r>
            <a:r>
              <a:rPr lang="en-US"/>
              <a:t> if you can, and make your way </a:t>
            </a:r>
            <a:r>
              <a:rPr lang="en-US" b="1">
                <a:solidFill>
                  <a:schemeClr val="tx1"/>
                </a:solidFill>
              </a:rPr>
              <a:t>OUT</a:t>
            </a:r>
            <a:r>
              <a:rPr lang="en-US"/>
              <a:t> of the building.</a:t>
            </a:r>
          </a:p>
          <a:p>
            <a:endParaRPr lang="en-US"/>
          </a:p>
          <a:p>
            <a:r>
              <a:rPr lang="en-US"/>
              <a:t>KEEP  GOING.</a:t>
            </a:r>
          </a:p>
          <a:p>
            <a:endParaRPr lang="en-US"/>
          </a:p>
          <a:p>
            <a:r>
              <a:rPr lang="en-US"/>
              <a:t>If you can get to an office that has a lockable door.</a:t>
            </a:r>
          </a:p>
        </p:txBody>
      </p:sp>
    </p:spTree>
    <p:extLst>
      <p:ext uri="{BB962C8B-B14F-4D97-AF65-F5344CB8AC3E}">
        <p14:creationId xmlns:p14="http://schemas.microsoft.com/office/powerpoint/2010/main" val="3855001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B8CD-1A27-48C5-BB24-CB15FF7CF134}"/>
              </a:ext>
            </a:extLst>
          </p:cNvPr>
          <p:cNvSpPr>
            <a:spLocks noGrp="1"/>
          </p:cNvSpPr>
          <p:nvPr>
            <p:ph type="title"/>
          </p:nvPr>
        </p:nvSpPr>
        <p:spPr/>
        <p:txBody>
          <a:bodyPr/>
          <a:lstStyle/>
          <a:p>
            <a:r>
              <a:rPr lang="en-US">
                <a:solidFill>
                  <a:srgbClr val="FF0000"/>
                </a:solidFill>
                <a:ea typeface="+mj-lt"/>
                <a:cs typeface="+mj-lt"/>
              </a:rPr>
              <a:t>AVOID </a:t>
            </a:r>
            <a:r>
              <a:rPr lang="en-US">
                <a:solidFill>
                  <a:schemeClr val="tx1">
                    <a:lumMod val="50000"/>
                    <a:lumOff val="50000"/>
                  </a:schemeClr>
                </a:solidFill>
                <a:ea typeface="+mj-lt"/>
                <a:cs typeface="+mj-lt"/>
              </a:rPr>
              <a:t>, INTERDICT , DEFEND</a:t>
            </a:r>
            <a:endParaRPr lang="en-US"/>
          </a:p>
        </p:txBody>
      </p:sp>
      <p:sp>
        <p:nvSpPr>
          <p:cNvPr id="3" name="Content Placeholder 2">
            <a:extLst>
              <a:ext uri="{FF2B5EF4-FFF2-40B4-BE49-F238E27FC236}">
                <a16:creationId xmlns:a16="http://schemas.microsoft.com/office/drawing/2014/main" id="{BFD4559A-7D47-4737-9591-174DC8F93154}"/>
              </a:ext>
            </a:extLst>
          </p:cNvPr>
          <p:cNvSpPr>
            <a:spLocks noGrp="1"/>
          </p:cNvSpPr>
          <p:nvPr>
            <p:ph idx="1"/>
          </p:nvPr>
        </p:nvSpPr>
        <p:spPr/>
        <p:txBody>
          <a:bodyPr/>
          <a:lstStyle/>
          <a:p>
            <a:r>
              <a:rPr lang="en-US"/>
              <a:t>Consider secondary exits.</a:t>
            </a:r>
          </a:p>
          <a:p>
            <a:endParaRPr lang="en-US"/>
          </a:p>
          <a:p>
            <a:r>
              <a:rPr lang="en-US"/>
              <a:t>Any way out of a building or structure that </a:t>
            </a:r>
            <a:r>
              <a:rPr lang="en-US" b="1"/>
              <a:t>isn't</a:t>
            </a:r>
            <a:r>
              <a:rPr lang="en-US"/>
              <a:t>  a  primary way of egress,  for example :</a:t>
            </a:r>
          </a:p>
          <a:p>
            <a:r>
              <a:rPr lang="en-US"/>
              <a:t>2nd floor windows.</a:t>
            </a:r>
          </a:p>
          <a:p>
            <a:r>
              <a:rPr lang="en-US"/>
              <a:t>Exterior glass walls, etc.</a:t>
            </a:r>
          </a:p>
        </p:txBody>
      </p:sp>
    </p:spTree>
    <p:extLst>
      <p:ext uri="{BB962C8B-B14F-4D97-AF65-F5344CB8AC3E}">
        <p14:creationId xmlns:p14="http://schemas.microsoft.com/office/powerpoint/2010/main" val="1385812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B57D-739D-42EF-AEB2-14EF83B1F72D}"/>
              </a:ext>
            </a:extLst>
          </p:cNvPr>
          <p:cNvSpPr>
            <a:spLocks noGrp="1"/>
          </p:cNvSpPr>
          <p:nvPr>
            <p:ph type="title"/>
          </p:nvPr>
        </p:nvSpPr>
        <p:spPr/>
        <p:txBody>
          <a:bodyPr/>
          <a:lstStyle/>
          <a:p>
            <a:r>
              <a:rPr lang="en-US">
                <a:solidFill>
                  <a:schemeClr val="tx1">
                    <a:lumMod val="50000"/>
                    <a:lumOff val="50000"/>
                  </a:schemeClr>
                </a:solidFill>
              </a:rPr>
              <a:t>AVOID</a:t>
            </a:r>
            <a:r>
              <a:rPr lang="en-US">
                <a:solidFill>
                  <a:srgbClr val="FF0000"/>
                </a:solidFill>
              </a:rPr>
              <a:t> </a:t>
            </a:r>
            <a:r>
              <a:rPr lang="en-US">
                <a:solidFill>
                  <a:schemeClr val="tx1">
                    <a:lumMod val="50000"/>
                    <a:lumOff val="50000"/>
                  </a:schemeClr>
                </a:solidFill>
              </a:rPr>
              <a:t>, </a:t>
            </a:r>
            <a:r>
              <a:rPr lang="en-US">
                <a:solidFill>
                  <a:srgbClr val="FF0000"/>
                </a:solidFill>
              </a:rPr>
              <a:t>INTERDICT</a:t>
            </a:r>
            <a:r>
              <a:rPr lang="en-US">
                <a:solidFill>
                  <a:schemeClr val="tx1">
                    <a:lumMod val="50000"/>
                    <a:lumOff val="50000"/>
                  </a:schemeClr>
                </a:solidFill>
              </a:rPr>
              <a:t> , DEFEND</a:t>
            </a:r>
          </a:p>
        </p:txBody>
      </p:sp>
      <p:sp>
        <p:nvSpPr>
          <p:cNvPr id="3" name="Content Placeholder 2">
            <a:extLst>
              <a:ext uri="{FF2B5EF4-FFF2-40B4-BE49-F238E27FC236}">
                <a16:creationId xmlns:a16="http://schemas.microsoft.com/office/drawing/2014/main" id="{18076FB9-43DB-4C7D-A4CC-7241E0837F16}"/>
              </a:ext>
            </a:extLst>
          </p:cNvPr>
          <p:cNvSpPr>
            <a:spLocks noGrp="1"/>
          </p:cNvSpPr>
          <p:nvPr>
            <p:ph sz="half" idx="1"/>
          </p:nvPr>
        </p:nvSpPr>
        <p:spPr/>
        <p:txBody>
          <a:bodyPr/>
          <a:lstStyle/>
          <a:p>
            <a:r>
              <a:rPr lang="en-US"/>
              <a:t>Turn off lights.</a:t>
            </a:r>
          </a:p>
          <a:p>
            <a:endParaRPr lang="en-US"/>
          </a:p>
          <a:p>
            <a:r>
              <a:rPr lang="en-US"/>
              <a:t>Lock the doors.</a:t>
            </a:r>
          </a:p>
          <a:p>
            <a:endParaRPr lang="en-US"/>
          </a:p>
          <a:p>
            <a:r>
              <a:rPr lang="en-US"/>
              <a:t>Remain quite.</a:t>
            </a:r>
          </a:p>
        </p:txBody>
      </p:sp>
      <p:pic>
        <p:nvPicPr>
          <p:cNvPr id="5" name="Picture 5" descr="A picture containing indoor, sitting, floor, wall&#10;&#10;Description generated with high confidence">
            <a:extLst>
              <a:ext uri="{FF2B5EF4-FFF2-40B4-BE49-F238E27FC236}">
                <a16:creationId xmlns:a16="http://schemas.microsoft.com/office/drawing/2014/main" id="{DE249235-00BC-4348-98F1-3F6420F01E9F}"/>
              </a:ext>
            </a:extLst>
          </p:cNvPr>
          <p:cNvPicPr>
            <a:picLocks noGrp="1" noChangeAspect="1"/>
          </p:cNvPicPr>
          <p:nvPr>
            <p:ph sz="half" idx="2"/>
          </p:nvPr>
        </p:nvPicPr>
        <p:blipFill>
          <a:blip r:embed="rId2"/>
          <a:stretch>
            <a:fillRect/>
          </a:stretch>
        </p:blipFill>
        <p:spPr>
          <a:xfrm>
            <a:off x="8144041" y="2632136"/>
            <a:ext cx="2690722" cy="3184584"/>
          </a:xfrm>
          <a:prstGeom prst="rect">
            <a:avLst/>
          </a:prstGeom>
        </p:spPr>
      </p:pic>
    </p:spTree>
    <p:extLst>
      <p:ext uri="{BB962C8B-B14F-4D97-AF65-F5344CB8AC3E}">
        <p14:creationId xmlns:p14="http://schemas.microsoft.com/office/powerpoint/2010/main" val="1192622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E5DE-C79E-4805-9501-65D35525E2CD}"/>
              </a:ext>
            </a:extLst>
          </p:cNvPr>
          <p:cNvSpPr>
            <a:spLocks noGrp="1"/>
          </p:cNvSpPr>
          <p:nvPr>
            <p:ph type="title"/>
          </p:nvPr>
        </p:nvSpPr>
        <p:spPr/>
        <p:txBody>
          <a:bodyPr/>
          <a:lstStyle/>
          <a:p>
            <a:r>
              <a:rPr lang="en-US">
                <a:solidFill>
                  <a:schemeClr val="tx1">
                    <a:lumMod val="50000"/>
                    <a:lumOff val="50000"/>
                  </a:schemeClr>
                </a:solidFill>
                <a:ea typeface="+mj-lt"/>
                <a:cs typeface="+mj-lt"/>
              </a:rPr>
              <a:t>AVOID</a:t>
            </a:r>
            <a:r>
              <a:rPr lang="en-US">
                <a:solidFill>
                  <a:srgbClr val="FF0000"/>
                </a:solidFill>
                <a:ea typeface="+mj-lt"/>
                <a:cs typeface="+mj-lt"/>
              </a:rPr>
              <a:t> </a:t>
            </a:r>
            <a:r>
              <a:rPr lang="en-US">
                <a:solidFill>
                  <a:schemeClr val="tx1">
                    <a:lumMod val="50000"/>
                    <a:lumOff val="50000"/>
                  </a:schemeClr>
                </a:solidFill>
                <a:ea typeface="+mj-lt"/>
                <a:cs typeface="+mj-lt"/>
              </a:rPr>
              <a:t>, </a:t>
            </a:r>
            <a:r>
              <a:rPr lang="en-US">
                <a:solidFill>
                  <a:srgbClr val="FF0000"/>
                </a:solidFill>
                <a:ea typeface="+mj-lt"/>
                <a:cs typeface="+mj-lt"/>
              </a:rPr>
              <a:t>INTERDICT</a:t>
            </a:r>
            <a:r>
              <a:rPr lang="en-US">
                <a:solidFill>
                  <a:schemeClr val="tx1">
                    <a:lumMod val="50000"/>
                    <a:lumOff val="50000"/>
                  </a:schemeClr>
                </a:solidFill>
                <a:ea typeface="+mj-lt"/>
                <a:cs typeface="+mj-lt"/>
              </a:rPr>
              <a:t> , DEFEND</a:t>
            </a:r>
            <a:endParaRPr lang="en-US">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257F5D2E-FF97-47B3-99E8-DD9A5B41B654}"/>
              </a:ext>
            </a:extLst>
          </p:cNvPr>
          <p:cNvSpPr>
            <a:spLocks noGrp="1"/>
          </p:cNvSpPr>
          <p:nvPr>
            <p:ph sz="half" idx="1"/>
          </p:nvPr>
        </p:nvSpPr>
        <p:spPr/>
        <p:txBody>
          <a:bodyPr/>
          <a:lstStyle/>
          <a:p>
            <a:pPr marL="0" indent="0">
              <a:buNone/>
            </a:pPr>
            <a:r>
              <a:rPr lang="en-US"/>
              <a:t>Inward opening doors :</a:t>
            </a:r>
          </a:p>
          <a:p>
            <a:r>
              <a:rPr lang="en-US"/>
              <a:t>Barricade door.</a:t>
            </a:r>
          </a:p>
          <a:p>
            <a:r>
              <a:rPr lang="en-US"/>
              <a:t>Heavier is better.</a:t>
            </a:r>
          </a:p>
          <a:p>
            <a:r>
              <a:rPr lang="en-US"/>
              <a:t>More is better.</a:t>
            </a:r>
          </a:p>
          <a:p>
            <a:r>
              <a:rPr lang="en-US"/>
              <a:t>Use door stops</a:t>
            </a:r>
          </a:p>
          <a:p>
            <a:endParaRPr lang="en-US"/>
          </a:p>
        </p:txBody>
      </p:sp>
      <p:pic>
        <p:nvPicPr>
          <p:cNvPr id="5" name="Picture 5" descr="A person standing in a room&#10;&#10;Description generated with very high confidence">
            <a:extLst>
              <a:ext uri="{FF2B5EF4-FFF2-40B4-BE49-F238E27FC236}">
                <a16:creationId xmlns:a16="http://schemas.microsoft.com/office/drawing/2014/main" id="{4623FCF1-9857-498C-B943-6251F1E80D8F}"/>
              </a:ext>
            </a:extLst>
          </p:cNvPr>
          <p:cNvPicPr>
            <a:picLocks noGrp="1" noChangeAspect="1"/>
          </p:cNvPicPr>
          <p:nvPr>
            <p:ph sz="half" idx="2"/>
          </p:nvPr>
        </p:nvPicPr>
        <p:blipFill>
          <a:blip r:embed="rId2"/>
          <a:stretch>
            <a:fillRect/>
          </a:stretch>
        </p:blipFill>
        <p:spPr>
          <a:xfrm>
            <a:off x="4786741" y="2501277"/>
            <a:ext cx="6314190" cy="3442591"/>
          </a:xfrm>
          <a:prstGeom prst="rect">
            <a:avLst/>
          </a:prstGeom>
        </p:spPr>
      </p:pic>
    </p:spTree>
    <p:extLst>
      <p:ext uri="{BB962C8B-B14F-4D97-AF65-F5344CB8AC3E}">
        <p14:creationId xmlns:p14="http://schemas.microsoft.com/office/powerpoint/2010/main" val="2216536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742A-76B5-41DD-9E0B-A17AAA385156}"/>
              </a:ext>
            </a:extLst>
          </p:cNvPr>
          <p:cNvSpPr>
            <a:spLocks noGrp="1"/>
          </p:cNvSpPr>
          <p:nvPr>
            <p:ph type="title"/>
          </p:nvPr>
        </p:nvSpPr>
        <p:spPr/>
        <p:txBody>
          <a:bodyPr/>
          <a:lstStyle/>
          <a:p>
            <a:r>
              <a:rPr lang="en-US">
                <a:solidFill>
                  <a:schemeClr val="tx1">
                    <a:lumMod val="50000"/>
                    <a:lumOff val="50000"/>
                  </a:schemeClr>
                </a:solidFill>
              </a:rPr>
              <a:t>AVOID</a:t>
            </a:r>
            <a:r>
              <a:rPr lang="en-US">
                <a:solidFill>
                  <a:srgbClr val="FF0000"/>
                </a:solidFill>
              </a:rPr>
              <a:t> </a:t>
            </a:r>
            <a:r>
              <a:rPr lang="en-US">
                <a:solidFill>
                  <a:schemeClr val="tx1">
                    <a:lumMod val="50000"/>
                    <a:lumOff val="50000"/>
                  </a:schemeClr>
                </a:solidFill>
              </a:rPr>
              <a:t>, </a:t>
            </a:r>
            <a:r>
              <a:rPr lang="en-US">
                <a:solidFill>
                  <a:srgbClr val="FF0000"/>
                </a:solidFill>
              </a:rPr>
              <a:t>INTERDICT</a:t>
            </a:r>
            <a:r>
              <a:rPr lang="en-US">
                <a:solidFill>
                  <a:schemeClr val="tx1">
                    <a:lumMod val="50000"/>
                    <a:lumOff val="50000"/>
                  </a:schemeClr>
                </a:solidFill>
              </a:rPr>
              <a:t> , DEFEND</a:t>
            </a:r>
            <a:endParaRPr lang="en-US">
              <a:solidFill>
                <a:schemeClr val="tx1">
                  <a:lumMod val="50000"/>
                  <a:lumOff val="50000"/>
                </a:schemeClr>
              </a:solidFill>
              <a:ea typeface="+mj-lt"/>
              <a:cs typeface="+mj-lt"/>
            </a:endParaRPr>
          </a:p>
          <a:p>
            <a:endParaRPr lang="en-US"/>
          </a:p>
        </p:txBody>
      </p:sp>
      <p:sp>
        <p:nvSpPr>
          <p:cNvPr id="3" name="Content Placeholder 2">
            <a:extLst>
              <a:ext uri="{FF2B5EF4-FFF2-40B4-BE49-F238E27FC236}">
                <a16:creationId xmlns:a16="http://schemas.microsoft.com/office/drawing/2014/main" id="{F7F8EE40-D6BC-49BF-949E-C505B80E65FE}"/>
              </a:ext>
            </a:extLst>
          </p:cNvPr>
          <p:cNvSpPr>
            <a:spLocks noGrp="1"/>
          </p:cNvSpPr>
          <p:nvPr>
            <p:ph sz="half" idx="1"/>
          </p:nvPr>
        </p:nvSpPr>
        <p:spPr/>
        <p:txBody>
          <a:bodyPr/>
          <a:lstStyle/>
          <a:p>
            <a:pPr marL="0" indent="0">
              <a:buNone/>
            </a:pPr>
            <a:r>
              <a:rPr lang="en-US"/>
              <a:t>Outward opening doors.</a:t>
            </a:r>
          </a:p>
          <a:p>
            <a:pPr marL="0" indent="0">
              <a:buNone/>
            </a:pPr>
            <a:endParaRPr lang="en-US"/>
          </a:p>
          <a:p>
            <a:r>
              <a:rPr lang="en-US"/>
              <a:t>Rope method.</a:t>
            </a:r>
          </a:p>
          <a:p>
            <a:endParaRPr lang="en-US"/>
          </a:p>
          <a:p>
            <a:r>
              <a:rPr lang="en-US"/>
              <a:t>Top hinge secure.</a:t>
            </a:r>
          </a:p>
        </p:txBody>
      </p:sp>
      <p:pic>
        <p:nvPicPr>
          <p:cNvPr id="5" name="Picture 5" descr="Two people standing in a room&#10;&#10;Description generated with very high confidence">
            <a:extLst>
              <a:ext uri="{FF2B5EF4-FFF2-40B4-BE49-F238E27FC236}">
                <a16:creationId xmlns:a16="http://schemas.microsoft.com/office/drawing/2014/main" id="{E1C246DD-B582-4090-B099-0AF09F010DE8}"/>
              </a:ext>
            </a:extLst>
          </p:cNvPr>
          <p:cNvPicPr>
            <a:picLocks noGrp="1" noChangeAspect="1"/>
          </p:cNvPicPr>
          <p:nvPr>
            <p:ph sz="half" idx="2"/>
          </p:nvPr>
        </p:nvPicPr>
        <p:blipFill>
          <a:blip r:embed="rId2"/>
          <a:stretch>
            <a:fillRect/>
          </a:stretch>
        </p:blipFill>
        <p:spPr>
          <a:xfrm>
            <a:off x="4139759" y="3039975"/>
            <a:ext cx="3438720" cy="2825272"/>
          </a:xfrm>
          <a:prstGeom prst="rect">
            <a:avLst/>
          </a:prstGeom>
        </p:spPr>
      </p:pic>
      <p:pic>
        <p:nvPicPr>
          <p:cNvPr id="7" name="Picture 7" descr="A picture containing person, wall, indoor, man&#10;&#10;Description generated with very high confidence">
            <a:extLst>
              <a:ext uri="{FF2B5EF4-FFF2-40B4-BE49-F238E27FC236}">
                <a16:creationId xmlns:a16="http://schemas.microsoft.com/office/drawing/2014/main" id="{EE5B818F-3833-4FA8-921E-5BD185677E91}"/>
              </a:ext>
            </a:extLst>
          </p:cNvPr>
          <p:cNvPicPr>
            <a:picLocks noChangeAspect="1"/>
          </p:cNvPicPr>
          <p:nvPr/>
        </p:nvPicPr>
        <p:blipFill>
          <a:blip r:embed="rId3"/>
          <a:stretch>
            <a:fillRect/>
          </a:stretch>
        </p:blipFill>
        <p:spPr>
          <a:xfrm>
            <a:off x="8304362" y="3045407"/>
            <a:ext cx="2743200" cy="2837523"/>
          </a:xfrm>
          <a:prstGeom prst="rect">
            <a:avLst/>
          </a:prstGeom>
        </p:spPr>
      </p:pic>
    </p:spTree>
    <p:extLst>
      <p:ext uri="{BB962C8B-B14F-4D97-AF65-F5344CB8AC3E}">
        <p14:creationId xmlns:p14="http://schemas.microsoft.com/office/powerpoint/2010/main" val="2234461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D1FF-35C7-4CCF-BC8B-BBD7295192C3}"/>
              </a:ext>
            </a:extLst>
          </p:cNvPr>
          <p:cNvSpPr>
            <a:spLocks noGrp="1"/>
          </p:cNvSpPr>
          <p:nvPr>
            <p:ph type="title"/>
          </p:nvPr>
        </p:nvSpPr>
        <p:spPr/>
        <p:txBody>
          <a:bodyPr/>
          <a:lstStyle/>
          <a:p>
            <a:r>
              <a:rPr lang="en-US">
                <a:solidFill>
                  <a:schemeClr val="tx1">
                    <a:lumMod val="50000"/>
                    <a:lumOff val="50000"/>
                  </a:schemeClr>
                </a:solidFill>
                <a:ea typeface="+mj-lt"/>
                <a:cs typeface="+mj-lt"/>
              </a:rPr>
              <a:t>AVOID</a:t>
            </a:r>
            <a:r>
              <a:rPr lang="en-US">
                <a:solidFill>
                  <a:srgbClr val="FF0000"/>
                </a:solidFill>
                <a:ea typeface="+mj-lt"/>
                <a:cs typeface="+mj-lt"/>
              </a:rPr>
              <a:t> </a:t>
            </a:r>
            <a:r>
              <a:rPr lang="en-US">
                <a:solidFill>
                  <a:schemeClr val="tx1">
                    <a:lumMod val="50000"/>
                    <a:lumOff val="50000"/>
                  </a:schemeClr>
                </a:solidFill>
                <a:ea typeface="+mj-lt"/>
                <a:cs typeface="+mj-lt"/>
              </a:rPr>
              <a:t>, </a:t>
            </a:r>
            <a:r>
              <a:rPr lang="en-US">
                <a:solidFill>
                  <a:schemeClr val="tx1">
                    <a:lumMod val="65000"/>
                    <a:lumOff val="35000"/>
                  </a:schemeClr>
                </a:solidFill>
                <a:ea typeface="+mj-lt"/>
                <a:cs typeface="+mj-lt"/>
              </a:rPr>
              <a:t>INTERDICT</a:t>
            </a:r>
            <a:r>
              <a:rPr lang="en-US">
                <a:solidFill>
                  <a:schemeClr val="tx1">
                    <a:lumMod val="50000"/>
                    <a:lumOff val="50000"/>
                  </a:schemeClr>
                </a:solidFill>
                <a:ea typeface="+mj-lt"/>
                <a:cs typeface="+mj-lt"/>
              </a:rPr>
              <a:t> , </a:t>
            </a:r>
            <a:r>
              <a:rPr lang="en-US">
                <a:solidFill>
                  <a:srgbClr val="C00000"/>
                </a:solidFill>
                <a:ea typeface="+mj-lt"/>
                <a:cs typeface="+mj-lt"/>
              </a:rPr>
              <a:t>DEFEND</a:t>
            </a:r>
            <a:endParaRPr lang="en-US">
              <a:solidFill>
                <a:srgbClr val="C00000"/>
              </a:solidFill>
            </a:endParaRPr>
          </a:p>
        </p:txBody>
      </p:sp>
      <p:sp>
        <p:nvSpPr>
          <p:cNvPr id="3" name="Content Placeholder 2">
            <a:extLst>
              <a:ext uri="{FF2B5EF4-FFF2-40B4-BE49-F238E27FC236}">
                <a16:creationId xmlns:a16="http://schemas.microsoft.com/office/drawing/2014/main" id="{FBD79F33-7A22-4697-A751-F758BF9A80A1}"/>
              </a:ext>
            </a:extLst>
          </p:cNvPr>
          <p:cNvSpPr>
            <a:spLocks noGrp="1"/>
          </p:cNvSpPr>
          <p:nvPr>
            <p:ph idx="1"/>
          </p:nvPr>
        </p:nvSpPr>
        <p:spPr/>
        <p:txBody>
          <a:bodyPr/>
          <a:lstStyle/>
          <a:p>
            <a:r>
              <a:rPr lang="en-US"/>
              <a:t>Remember, " Challenge " is the last resort.</a:t>
            </a:r>
          </a:p>
          <a:p>
            <a:r>
              <a:rPr lang="en-US"/>
              <a:t>Positioning is everything !</a:t>
            </a:r>
          </a:p>
          <a:p>
            <a:r>
              <a:rPr lang="en-US"/>
              <a:t>Grab the gun if it's your last option ; do not give up.</a:t>
            </a:r>
          </a:p>
          <a:p>
            <a:r>
              <a:rPr lang="en-US"/>
              <a:t>Be dedicated to your actions.</a:t>
            </a:r>
          </a:p>
          <a:p>
            <a:r>
              <a:rPr lang="en-US"/>
              <a:t>Remember your life is at stake !</a:t>
            </a:r>
          </a:p>
        </p:txBody>
      </p:sp>
      <p:pic>
        <p:nvPicPr>
          <p:cNvPr id="4" name="Picture 4" descr="A group of men playing a game of football&#10;&#10;Description generated with high confidence">
            <a:extLst>
              <a:ext uri="{FF2B5EF4-FFF2-40B4-BE49-F238E27FC236}">
                <a16:creationId xmlns:a16="http://schemas.microsoft.com/office/drawing/2014/main" id="{9FF39B82-E7D6-4BCB-A8DA-B63FFF25C36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786776" y="2622763"/>
            <a:ext cx="3663350" cy="3222739"/>
          </a:xfrm>
          <a:prstGeom prst="rect">
            <a:avLst/>
          </a:prstGeom>
        </p:spPr>
      </p:pic>
      <p:sp>
        <p:nvSpPr>
          <p:cNvPr id="6" name="TextBox 5">
            <a:extLst>
              <a:ext uri="{FF2B5EF4-FFF2-40B4-BE49-F238E27FC236}">
                <a16:creationId xmlns:a16="http://schemas.microsoft.com/office/drawing/2014/main" id="{53DE4D06-5626-4DDB-A975-4EA383768B52}"/>
              </a:ext>
            </a:extLst>
          </p:cNvPr>
          <p:cNvSpPr txBox="1"/>
          <p:nvPr/>
        </p:nvSpPr>
        <p:spPr>
          <a:xfrm>
            <a:off x="7686135" y="5543701"/>
            <a:ext cx="2930105" cy="619424"/>
          </a:xfrm>
          <a:prstGeom prst="rect">
            <a:avLst/>
          </a:prstGeom>
        </p:spPr>
        <p:txBody>
          <a:bodyPr anchor="t">
            <a:normAutofit/>
          </a:bodyPr>
          <a:lstStyle/>
          <a:p>
            <a:r>
              <a:rPr lang="en-US"/>
              <a:t> author</a:t>
            </a:r>
          </a:p>
        </p:txBody>
      </p:sp>
    </p:spTree>
    <p:extLst>
      <p:ext uri="{BB962C8B-B14F-4D97-AF65-F5344CB8AC3E}">
        <p14:creationId xmlns:p14="http://schemas.microsoft.com/office/powerpoint/2010/main" val="1578199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E33D-8A05-4B91-9F17-CD31FF5599B9}"/>
              </a:ext>
            </a:extLst>
          </p:cNvPr>
          <p:cNvSpPr>
            <a:spLocks noGrp="1"/>
          </p:cNvSpPr>
          <p:nvPr>
            <p:ph type="title"/>
          </p:nvPr>
        </p:nvSpPr>
        <p:spPr/>
        <p:txBody>
          <a:bodyPr/>
          <a:lstStyle/>
          <a:p>
            <a:r>
              <a:rPr lang="en-US">
                <a:solidFill>
                  <a:schemeClr val="tx1">
                    <a:lumMod val="50000"/>
                    <a:lumOff val="50000"/>
                  </a:schemeClr>
                </a:solidFill>
              </a:rPr>
              <a:t>AVOID</a:t>
            </a:r>
            <a:r>
              <a:rPr lang="en-US">
                <a:solidFill>
                  <a:srgbClr val="FF0000"/>
                </a:solidFill>
              </a:rPr>
              <a:t> </a:t>
            </a:r>
            <a:r>
              <a:rPr lang="en-US">
                <a:solidFill>
                  <a:schemeClr val="tx1">
                    <a:lumMod val="50000"/>
                    <a:lumOff val="50000"/>
                  </a:schemeClr>
                </a:solidFill>
              </a:rPr>
              <a:t>, </a:t>
            </a:r>
            <a:r>
              <a:rPr lang="en-US">
                <a:solidFill>
                  <a:schemeClr val="tx1">
                    <a:lumMod val="65000"/>
                    <a:lumOff val="35000"/>
                  </a:schemeClr>
                </a:solidFill>
              </a:rPr>
              <a:t>INTERDICT</a:t>
            </a:r>
            <a:r>
              <a:rPr lang="en-US">
                <a:solidFill>
                  <a:schemeClr val="tx1">
                    <a:lumMod val="50000"/>
                    <a:lumOff val="50000"/>
                  </a:schemeClr>
                </a:solidFill>
              </a:rPr>
              <a:t> , </a:t>
            </a:r>
            <a:r>
              <a:rPr lang="en-US">
                <a:solidFill>
                  <a:srgbClr val="C00000"/>
                </a:solidFill>
              </a:rPr>
              <a:t>DEFEND</a:t>
            </a:r>
            <a:endParaRPr lang="en-US"/>
          </a:p>
        </p:txBody>
      </p:sp>
      <p:sp>
        <p:nvSpPr>
          <p:cNvPr id="3" name="Content Placeholder 2">
            <a:extLst>
              <a:ext uri="{FF2B5EF4-FFF2-40B4-BE49-F238E27FC236}">
                <a16:creationId xmlns:a16="http://schemas.microsoft.com/office/drawing/2014/main" id="{47CE5D48-4B66-44EF-A337-378EF5203062}"/>
              </a:ext>
            </a:extLst>
          </p:cNvPr>
          <p:cNvSpPr>
            <a:spLocks noGrp="1"/>
          </p:cNvSpPr>
          <p:nvPr>
            <p:ph idx="1"/>
          </p:nvPr>
        </p:nvSpPr>
        <p:spPr/>
        <p:txBody>
          <a:bodyPr/>
          <a:lstStyle/>
          <a:p>
            <a:r>
              <a:rPr lang="en-US"/>
              <a:t>Incapacitate the shooter</a:t>
            </a:r>
          </a:p>
          <a:p>
            <a:r>
              <a:rPr lang="en-US"/>
              <a:t>Grab the gun if it's your </a:t>
            </a:r>
            <a:r>
              <a:rPr lang="en-US" b="1"/>
              <a:t>last</a:t>
            </a:r>
            <a:r>
              <a:rPr lang="en-US"/>
              <a:t> option ; do not give </a:t>
            </a:r>
          </a:p>
          <a:p>
            <a:pPr marL="0" indent="0">
              <a:buNone/>
            </a:pPr>
            <a:r>
              <a:rPr lang="en-US"/>
              <a:t>Up.</a:t>
            </a:r>
          </a:p>
          <a:p>
            <a:r>
              <a:rPr lang="en-US"/>
              <a:t>Be dedicated to your actions.</a:t>
            </a:r>
          </a:p>
          <a:p>
            <a:r>
              <a:rPr lang="en-US"/>
              <a:t>Remember, your life is at stake !</a:t>
            </a:r>
          </a:p>
        </p:txBody>
      </p:sp>
      <p:pic>
        <p:nvPicPr>
          <p:cNvPr id="4" name="Picture 4" descr="A person standing in front of a mirror posing for the camera&#10;&#10;Description generated with high confidence">
            <a:extLst>
              <a:ext uri="{FF2B5EF4-FFF2-40B4-BE49-F238E27FC236}">
                <a16:creationId xmlns:a16="http://schemas.microsoft.com/office/drawing/2014/main" id="{340C9386-7BC3-40E6-9689-C2698529B915}"/>
              </a:ext>
            </a:extLst>
          </p:cNvPr>
          <p:cNvPicPr>
            <a:picLocks noChangeAspect="1"/>
          </p:cNvPicPr>
          <p:nvPr/>
        </p:nvPicPr>
        <p:blipFill>
          <a:blip r:embed="rId2"/>
          <a:stretch>
            <a:fillRect/>
          </a:stretch>
        </p:blipFill>
        <p:spPr>
          <a:xfrm>
            <a:off x="7527984" y="2626137"/>
            <a:ext cx="3692106" cy="2180821"/>
          </a:xfrm>
          <a:prstGeom prst="rect">
            <a:avLst/>
          </a:prstGeom>
        </p:spPr>
      </p:pic>
    </p:spTree>
    <p:extLst>
      <p:ext uri="{BB962C8B-B14F-4D97-AF65-F5344CB8AC3E}">
        <p14:creationId xmlns:p14="http://schemas.microsoft.com/office/powerpoint/2010/main" val="868879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EB20-2466-43C6-8E81-3E00DF8917D1}"/>
              </a:ext>
            </a:extLst>
          </p:cNvPr>
          <p:cNvSpPr>
            <a:spLocks noGrp="1"/>
          </p:cNvSpPr>
          <p:nvPr>
            <p:ph type="ctrTitle"/>
          </p:nvPr>
        </p:nvSpPr>
        <p:spPr/>
        <p:txBody>
          <a:bodyPr/>
          <a:lstStyle/>
          <a:p>
            <a:r>
              <a:rPr lang="en-US" dirty="0"/>
              <a:t>Hunters</a:t>
            </a:r>
            <a:br>
              <a:rPr lang="en-US" dirty="0"/>
            </a:br>
            <a:r>
              <a:rPr lang="en-US" dirty="0"/>
              <a:t>&amp;</a:t>
            </a:r>
          </a:p>
        </p:txBody>
      </p:sp>
      <p:sp>
        <p:nvSpPr>
          <p:cNvPr id="3" name="Subtitle 2">
            <a:extLst>
              <a:ext uri="{FF2B5EF4-FFF2-40B4-BE49-F238E27FC236}">
                <a16:creationId xmlns:a16="http://schemas.microsoft.com/office/drawing/2014/main" id="{0338F0F4-597F-46D5-893A-DF80615735C4}"/>
              </a:ext>
            </a:extLst>
          </p:cNvPr>
          <p:cNvSpPr>
            <a:spLocks noGrp="1"/>
          </p:cNvSpPr>
          <p:nvPr>
            <p:ph type="subTitle" idx="1"/>
          </p:nvPr>
        </p:nvSpPr>
        <p:spPr/>
        <p:txBody>
          <a:bodyPr>
            <a:normAutofit/>
          </a:bodyPr>
          <a:lstStyle/>
          <a:p>
            <a:r>
              <a:rPr lang="en-US" sz="5400" dirty="0"/>
              <a:t>Healers </a:t>
            </a:r>
          </a:p>
        </p:txBody>
      </p:sp>
    </p:spTree>
    <p:extLst>
      <p:ext uri="{BB962C8B-B14F-4D97-AF65-F5344CB8AC3E}">
        <p14:creationId xmlns:p14="http://schemas.microsoft.com/office/powerpoint/2010/main" val="1614615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DAD9-3B66-4710-AAF6-A267589688E3}"/>
              </a:ext>
            </a:extLst>
          </p:cNvPr>
          <p:cNvSpPr>
            <a:spLocks noGrp="1"/>
          </p:cNvSpPr>
          <p:nvPr>
            <p:ph type="title"/>
          </p:nvPr>
        </p:nvSpPr>
        <p:spPr/>
        <p:txBody>
          <a:bodyPr/>
          <a:lstStyle/>
          <a:p>
            <a:r>
              <a:rPr lang="en-US" dirty="0"/>
              <a:t>When Police Arrive </a:t>
            </a:r>
          </a:p>
        </p:txBody>
      </p:sp>
      <p:sp>
        <p:nvSpPr>
          <p:cNvPr id="3" name="Content Placeholder 2">
            <a:extLst>
              <a:ext uri="{FF2B5EF4-FFF2-40B4-BE49-F238E27FC236}">
                <a16:creationId xmlns:a16="http://schemas.microsoft.com/office/drawing/2014/main" id="{73684324-1631-4D5C-967D-1C7663DE97E3}"/>
              </a:ext>
            </a:extLst>
          </p:cNvPr>
          <p:cNvSpPr>
            <a:spLocks noGrp="1"/>
          </p:cNvSpPr>
          <p:nvPr>
            <p:ph idx="1"/>
          </p:nvPr>
        </p:nvSpPr>
        <p:spPr/>
        <p:txBody>
          <a:bodyPr/>
          <a:lstStyle/>
          <a:p>
            <a:r>
              <a:rPr lang="en-US" dirty="0"/>
              <a:t>Remain calm</a:t>
            </a:r>
          </a:p>
          <a:p>
            <a:r>
              <a:rPr lang="en-US" dirty="0"/>
              <a:t>Follow commands</a:t>
            </a:r>
          </a:p>
          <a:p>
            <a:r>
              <a:rPr lang="en-US" dirty="0"/>
              <a:t>Raise hands ; show your palms .</a:t>
            </a:r>
          </a:p>
          <a:p>
            <a:endParaRPr lang="en-US" dirty="0"/>
          </a:p>
          <a:p>
            <a:r>
              <a:rPr lang="en-US" sz="2800" dirty="0">
                <a:solidFill>
                  <a:srgbClr val="FF0000"/>
                </a:solidFill>
              </a:rPr>
              <a:t>DO  NOT  MOVE !</a:t>
            </a:r>
            <a:endParaRPr lang="en-US" dirty="0"/>
          </a:p>
        </p:txBody>
      </p:sp>
    </p:spTree>
    <p:extLst>
      <p:ext uri="{BB962C8B-B14F-4D97-AF65-F5344CB8AC3E}">
        <p14:creationId xmlns:p14="http://schemas.microsoft.com/office/powerpoint/2010/main" val="305278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CB26-3264-4D62-AD81-49AADFE6D91A}"/>
              </a:ext>
            </a:extLst>
          </p:cNvPr>
          <p:cNvSpPr>
            <a:spLocks noGrp="1"/>
          </p:cNvSpPr>
          <p:nvPr>
            <p:ph type="title"/>
          </p:nvPr>
        </p:nvSpPr>
        <p:spPr/>
        <p:txBody>
          <a:bodyPr/>
          <a:lstStyle/>
          <a:p>
            <a:pPr algn="ctr"/>
            <a:r>
              <a:rPr lang="en-US"/>
              <a:t>Today's Agenda</a:t>
            </a:r>
            <a:br>
              <a:rPr lang="en-US"/>
            </a:br>
            <a:endParaRPr lang="en-US"/>
          </a:p>
        </p:txBody>
      </p:sp>
      <p:sp>
        <p:nvSpPr>
          <p:cNvPr id="3" name="Content Placeholder 2">
            <a:extLst>
              <a:ext uri="{FF2B5EF4-FFF2-40B4-BE49-F238E27FC236}">
                <a16:creationId xmlns:a16="http://schemas.microsoft.com/office/drawing/2014/main" id="{BF374A1B-F490-4754-935F-88AC58E128B3}"/>
              </a:ext>
            </a:extLst>
          </p:cNvPr>
          <p:cNvSpPr>
            <a:spLocks noGrp="1"/>
          </p:cNvSpPr>
          <p:nvPr>
            <p:ph idx="1"/>
          </p:nvPr>
        </p:nvSpPr>
        <p:spPr/>
        <p:txBody>
          <a:bodyPr vert="horz" lIns="91440" tIns="45720" rIns="91440" bIns="45720" rtlCol="0" anchor="t">
            <a:normAutofit fontScale="77500" lnSpcReduction="20000"/>
          </a:bodyPr>
          <a:lstStyle/>
          <a:p>
            <a:pPr marL="383540" indent="-383540" algn="ctr">
              <a:lnSpc>
                <a:spcPct val="250000"/>
              </a:lnSpc>
              <a:buFont typeface="Arial" panose="020B0503020102020204" pitchFamily="34" charset="0"/>
              <a:buChar char="•"/>
            </a:pPr>
            <a:r>
              <a:rPr lang="en-US" sz="2800"/>
              <a:t>Active Shooter Definition </a:t>
            </a:r>
            <a:endParaRPr lang="en-US"/>
          </a:p>
          <a:p>
            <a:pPr marL="383540" indent="-383540" algn="ctr">
              <a:lnSpc>
                <a:spcPct val="250000"/>
              </a:lnSpc>
              <a:buFont typeface="Arial" panose="020B0503020102020204" pitchFamily="34" charset="0"/>
              <a:buChar char="•"/>
            </a:pPr>
            <a:r>
              <a:rPr lang="en-US" sz="2800"/>
              <a:t>Anatomy of an Active Shooter</a:t>
            </a:r>
          </a:p>
          <a:p>
            <a:pPr marL="383540" indent="-383540" algn="ctr">
              <a:lnSpc>
                <a:spcPct val="250000"/>
              </a:lnSpc>
              <a:buFont typeface="Arial" panose="020B0503020102020204" pitchFamily="34" charset="0"/>
              <a:buChar char="•"/>
            </a:pPr>
            <a:r>
              <a:rPr lang="en-US" sz="2800"/>
              <a:t>Active Shooter Events</a:t>
            </a:r>
          </a:p>
          <a:p>
            <a:pPr marL="383540" indent="-383540" algn="ctr">
              <a:lnSpc>
                <a:spcPct val="250000"/>
              </a:lnSpc>
              <a:buFont typeface="Arial" panose="020B0503020102020204" pitchFamily="34" charset="0"/>
              <a:buChar char="•"/>
            </a:pPr>
            <a:r>
              <a:rPr lang="en-US" sz="2800"/>
              <a:t>Conditioning the Mind &amp; Body to Stress</a:t>
            </a:r>
          </a:p>
        </p:txBody>
      </p:sp>
    </p:spTree>
    <p:extLst>
      <p:ext uri="{BB962C8B-B14F-4D97-AF65-F5344CB8AC3E}">
        <p14:creationId xmlns:p14="http://schemas.microsoft.com/office/powerpoint/2010/main" val="1210184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1D1C-D70F-452D-AE7A-324BCECA2787}"/>
              </a:ext>
            </a:extLst>
          </p:cNvPr>
          <p:cNvSpPr>
            <a:spLocks noGrp="1"/>
          </p:cNvSpPr>
          <p:nvPr>
            <p:ph type="title"/>
          </p:nvPr>
        </p:nvSpPr>
        <p:spPr/>
        <p:txBody>
          <a:bodyPr/>
          <a:lstStyle/>
          <a:p>
            <a:r>
              <a:rPr lang="en-US" dirty="0">
                <a:ea typeface="+mj-lt"/>
                <a:cs typeface="+mj-lt"/>
              </a:rPr>
              <a:t>When Police Arrive</a:t>
            </a:r>
            <a:endParaRPr lang="en-US" dirty="0"/>
          </a:p>
        </p:txBody>
      </p:sp>
      <p:sp>
        <p:nvSpPr>
          <p:cNvPr id="3" name="Content Placeholder 2">
            <a:extLst>
              <a:ext uri="{FF2B5EF4-FFF2-40B4-BE49-F238E27FC236}">
                <a16:creationId xmlns:a16="http://schemas.microsoft.com/office/drawing/2014/main" id="{3DBDB7F6-3DD3-482E-BC76-41ADB62D3884}"/>
              </a:ext>
            </a:extLst>
          </p:cNvPr>
          <p:cNvSpPr>
            <a:spLocks noGrp="1"/>
          </p:cNvSpPr>
          <p:nvPr>
            <p:ph idx="1"/>
          </p:nvPr>
        </p:nvSpPr>
        <p:spPr/>
        <p:txBody>
          <a:bodyPr/>
          <a:lstStyle/>
          <a:p>
            <a:r>
              <a:rPr lang="en-US" dirty="0"/>
              <a:t>Law Enforcement is </a:t>
            </a:r>
            <a:r>
              <a:rPr lang="en-US" b="1" dirty="0"/>
              <a:t>not </a:t>
            </a:r>
            <a:r>
              <a:rPr lang="en-US" dirty="0"/>
              <a:t> there to medically help casualties, right away.</a:t>
            </a:r>
          </a:p>
          <a:p>
            <a:r>
              <a:rPr lang="en-US" dirty="0"/>
              <a:t>Law Enforcement's primary goal is to stop the Active Shooter.</a:t>
            </a:r>
          </a:p>
          <a:p>
            <a:endParaRPr lang="en-US" dirty="0"/>
          </a:p>
          <a:p>
            <a:pPr marL="0" indent="0" algn="ctr">
              <a:buNone/>
            </a:pPr>
            <a:r>
              <a:rPr lang="en-US" sz="4800" dirty="0"/>
              <a:t>Hunters </a:t>
            </a:r>
            <a:endParaRPr lang="en-US" dirty="0"/>
          </a:p>
        </p:txBody>
      </p:sp>
    </p:spTree>
    <p:extLst>
      <p:ext uri="{BB962C8B-B14F-4D97-AF65-F5344CB8AC3E}">
        <p14:creationId xmlns:p14="http://schemas.microsoft.com/office/powerpoint/2010/main" val="1075529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89A5-A879-4D1E-AB11-2D4B54EB0B08}"/>
              </a:ext>
            </a:extLst>
          </p:cNvPr>
          <p:cNvSpPr>
            <a:spLocks noGrp="1"/>
          </p:cNvSpPr>
          <p:nvPr>
            <p:ph type="title"/>
          </p:nvPr>
        </p:nvSpPr>
        <p:spPr/>
        <p:txBody>
          <a:bodyPr/>
          <a:lstStyle/>
          <a:p>
            <a:r>
              <a:rPr lang="en-US" dirty="0"/>
              <a:t>When EMS  Arrives </a:t>
            </a:r>
          </a:p>
        </p:txBody>
      </p:sp>
      <p:sp>
        <p:nvSpPr>
          <p:cNvPr id="3" name="Content Placeholder 2">
            <a:extLst>
              <a:ext uri="{FF2B5EF4-FFF2-40B4-BE49-F238E27FC236}">
                <a16:creationId xmlns:a16="http://schemas.microsoft.com/office/drawing/2014/main" id="{6883B761-4232-4F93-9F7D-7418F4D9001F}"/>
              </a:ext>
            </a:extLst>
          </p:cNvPr>
          <p:cNvSpPr>
            <a:spLocks noGrp="1"/>
          </p:cNvSpPr>
          <p:nvPr>
            <p:ph idx="1"/>
          </p:nvPr>
        </p:nvSpPr>
        <p:spPr/>
        <p:txBody>
          <a:bodyPr/>
          <a:lstStyle/>
          <a:p>
            <a:r>
              <a:rPr lang="en-US" dirty="0"/>
              <a:t>EMS  may  be delayed.</a:t>
            </a:r>
          </a:p>
          <a:p>
            <a:r>
              <a:rPr lang="en-US" dirty="0"/>
              <a:t>Ask if they need help.</a:t>
            </a:r>
          </a:p>
          <a:p>
            <a:r>
              <a:rPr lang="en-US" dirty="0"/>
              <a:t>Help evacuate people , if they ask.</a:t>
            </a:r>
          </a:p>
          <a:p>
            <a:r>
              <a:rPr lang="en-US" dirty="0"/>
              <a:t>Law Enforcement will be busy.</a:t>
            </a:r>
          </a:p>
          <a:p>
            <a:pPr marL="0" indent="0" algn="ctr">
              <a:buNone/>
            </a:pPr>
            <a:r>
              <a:rPr lang="en-US" sz="4800" dirty="0"/>
              <a:t>Healers </a:t>
            </a:r>
            <a:endParaRPr lang="en-US" dirty="0"/>
          </a:p>
        </p:txBody>
      </p:sp>
    </p:spTree>
    <p:extLst>
      <p:ext uri="{BB962C8B-B14F-4D97-AF65-F5344CB8AC3E}">
        <p14:creationId xmlns:p14="http://schemas.microsoft.com/office/powerpoint/2010/main" val="3882585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D437-45E5-4F2C-B552-892621189D57}"/>
              </a:ext>
            </a:extLst>
          </p:cNvPr>
          <p:cNvSpPr>
            <a:spLocks noGrp="1"/>
          </p:cNvSpPr>
          <p:nvPr>
            <p:ph type="title"/>
          </p:nvPr>
        </p:nvSpPr>
        <p:spPr/>
        <p:txBody>
          <a:bodyPr/>
          <a:lstStyle/>
          <a:p>
            <a:r>
              <a:rPr lang="en-US" dirty="0"/>
              <a:t>Las  Vegas  shooting  October  2017 </a:t>
            </a:r>
          </a:p>
        </p:txBody>
      </p:sp>
      <p:pic>
        <p:nvPicPr>
          <p:cNvPr id="4" name="Picture 4" descr="A group of people in a room&#10;&#10;Description generated with very high confidence">
            <a:extLst>
              <a:ext uri="{FF2B5EF4-FFF2-40B4-BE49-F238E27FC236}">
                <a16:creationId xmlns:a16="http://schemas.microsoft.com/office/drawing/2014/main" id="{313144C7-D43B-41AB-81BA-3A94FD10FB94}"/>
              </a:ext>
            </a:extLst>
          </p:cNvPr>
          <p:cNvPicPr>
            <a:picLocks noGrp="1" noChangeAspect="1"/>
          </p:cNvPicPr>
          <p:nvPr>
            <p:ph idx="1"/>
          </p:nvPr>
        </p:nvPicPr>
        <p:blipFill>
          <a:blip r:embed="rId2"/>
          <a:stretch>
            <a:fillRect/>
          </a:stretch>
        </p:blipFill>
        <p:spPr>
          <a:xfrm>
            <a:off x="863454" y="2477146"/>
            <a:ext cx="4725978" cy="2912458"/>
          </a:xfrm>
          <a:prstGeom prst="rect">
            <a:avLst/>
          </a:prstGeom>
        </p:spPr>
      </p:pic>
      <p:pic>
        <p:nvPicPr>
          <p:cNvPr id="6" name="Picture 6" descr="A group of people riding on the back of a horse&#10;&#10;Description generated with very high confidence">
            <a:extLst>
              <a:ext uri="{FF2B5EF4-FFF2-40B4-BE49-F238E27FC236}">
                <a16:creationId xmlns:a16="http://schemas.microsoft.com/office/drawing/2014/main" id="{358F6CBC-2201-4923-AAB9-814E321FC1AA}"/>
              </a:ext>
            </a:extLst>
          </p:cNvPr>
          <p:cNvPicPr>
            <a:picLocks noChangeAspect="1"/>
          </p:cNvPicPr>
          <p:nvPr/>
        </p:nvPicPr>
        <p:blipFill>
          <a:blip r:embed="rId3"/>
          <a:stretch>
            <a:fillRect/>
          </a:stretch>
        </p:blipFill>
        <p:spPr>
          <a:xfrm>
            <a:off x="6406551" y="2484948"/>
            <a:ext cx="5072331" cy="3009539"/>
          </a:xfrm>
          <a:prstGeom prst="rect">
            <a:avLst/>
          </a:prstGeom>
        </p:spPr>
      </p:pic>
    </p:spTree>
    <p:extLst>
      <p:ext uri="{BB962C8B-B14F-4D97-AF65-F5344CB8AC3E}">
        <p14:creationId xmlns:p14="http://schemas.microsoft.com/office/powerpoint/2010/main" val="1397077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653C-35C6-417E-9584-98CB8E9719B0}"/>
              </a:ext>
            </a:extLst>
          </p:cNvPr>
          <p:cNvSpPr>
            <a:spLocks noGrp="1"/>
          </p:cNvSpPr>
          <p:nvPr>
            <p:ph type="title"/>
          </p:nvPr>
        </p:nvSpPr>
        <p:spPr/>
        <p:txBody>
          <a:bodyPr/>
          <a:lstStyle/>
          <a:p>
            <a:pPr algn="l"/>
            <a:r>
              <a:rPr lang="en-US"/>
              <a:t>Las  Vegas  shooting  October  2017 </a:t>
            </a:r>
          </a:p>
        </p:txBody>
      </p:sp>
      <p:sp>
        <p:nvSpPr>
          <p:cNvPr id="3" name="Content Placeholder 2">
            <a:extLst>
              <a:ext uri="{FF2B5EF4-FFF2-40B4-BE49-F238E27FC236}">
                <a16:creationId xmlns:a16="http://schemas.microsoft.com/office/drawing/2014/main" id="{6767EC16-F094-4482-8C16-B514CAFE3695}"/>
              </a:ext>
            </a:extLst>
          </p:cNvPr>
          <p:cNvSpPr>
            <a:spLocks noGrp="1"/>
          </p:cNvSpPr>
          <p:nvPr>
            <p:ph idx="1"/>
          </p:nvPr>
        </p:nvSpPr>
        <p:spPr/>
        <p:txBody>
          <a:bodyPr/>
          <a:lstStyle/>
          <a:p>
            <a:pPr marL="0" indent="0">
              <a:buNone/>
            </a:pPr>
            <a:r>
              <a:rPr lang="en-US" sz="2000"/>
              <a:t>58 killed and hundreds more injured :</a:t>
            </a:r>
          </a:p>
          <a:p>
            <a:pPr marL="0" indent="0">
              <a:buNone/>
            </a:pPr>
            <a:r>
              <a:rPr lang="en-US" sz="2000"/>
              <a:t>The crowd got involved, rendered aid, and helped transport victims away from the scene and to hospitals. "The crowd, in large part I think, helped contribute to how many lives were saved that night," said Craig Cooper, special operations chief of Las Vegas Fire Rescue." I'm really proud of the way that crowd responded . I think it's a shift in mindset for our country to start looking at ways we can help ourselves-not be victims to these things, but be empowered by the knowledge and the tools we have to help people in need no matter where or when an incident occurs. " </a:t>
            </a:r>
          </a:p>
        </p:txBody>
      </p:sp>
    </p:spTree>
    <p:extLst>
      <p:ext uri="{BB962C8B-B14F-4D97-AF65-F5344CB8AC3E}">
        <p14:creationId xmlns:p14="http://schemas.microsoft.com/office/powerpoint/2010/main" val="1208837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883B-70EA-43A6-95D4-CC44C9C3F27F}"/>
              </a:ext>
            </a:extLst>
          </p:cNvPr>
          <p:cNvSpPr>
            <a:spLocks noGrp="1"/>
          </p:cNvSpPr>
          <p:nvPr>
            <p:ph type="title"/>
          </p:nvPr>
        </p:nvSpPr>
        <p:spPr>
          <a:xfrm>
            <a:off x="1492047" y="760906"/>
            <a:ext cx="9171035" cy="1414479"/>
          </a:xfrm>
        </p:spPr>
        <p:txBody>
          <a:bodyPr>
            <a:normAutofit/>
          </a:bodyPr>
          <a:lstStyle/>
          <a:p>
            <a:r>
              <a:rPr lang="en-US" sz="4800"/>
              <a:t>You  are  NOT  helpless !</a:t>
            </a:r>
          </a:p>
        </p:txBody>
      </p:sp>
    </p:spTree>
    <p:extLst>
      <p:ext uri="{BB962C8B-B14F-4D97-AF65-F5344CB8AC3E}">
        <p14:creationId xmlns:p14="http://schemas.microsoft.com/office/powerpoint/2010/main" val="1351062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5FCD-633C-4B2E-9E14-A1DD1A04001A}"/>
              </a:ext>
            </a:extLst>
          </p:cNvPr>
          <p:cNvSpPr>
            <a:spLocks noGrp="1"/>
          </p:cNvSpPr>
          <p:nvPr>
            <p:ph type="title"/>
          </p:nvPr>
        </p:nvSpPr>
        <p:spPr/>
        <p:txBody>
          <a:bodyPr/>
          <a:lstStyle/>
          <a:p>
            <a:r>
              <a:rPr lang="en-US" dirty="0"/>
              <a:t>Questions ?</a:t>
            </a:r>
          </a:p>
        </p:txBody>
      </p:sp>
      <p:sp>
        <p:nvSpPr>
          <p:cNvPr id="3" name="Text Placeholder 2">
            <a:extLst>
              <a:ext uri="{FF2B5EF4-FFF2-40B4-BE49-F238E27FC236}">
                <a16:creationId xmlns:a16="http://schemas.microsoft.com/office/drawing/2014/main" id="{EA507F03-0DA0-4BE8-AB11-FE985CEEE7E8}"/>
              </a:ext>
            </a:extLst>
          </p:cNvPr>
          <p:cNvSpPr>
            <a:spLocks noGrp="1"/>
          </p:cNvSpPr>
          <p:nvPr>
            <p:ph type="body" idx="1"/>
          </p:nvPr>
        </p:nvSpPr>
        <p:spPr/>
        <p:txBody>
          <a:bodyPr>
            <a:normAutofit/>
          </a:bodyPr>
          <a:lstStyle/>
          <a:p>
            <a:r>
              <a:rPr lang="en-US" sz="4400" dirty="0"/>
              <a:t>Comments ?</a:t>
            </a:r>
          </a:p>
        </p:txBody>
      </p:sp>
    </p:spTree>
    <p:extLst>
      <p:ext uri="{BB962C8B-B14F-4D97-AF65-F5344CB8AC3E}">
        <p14:creationId xmlns:p14="http://schemas.microsoft.com/office/powerpoint/2010/main" val="3148825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D075-5C8B-4EB9-9A7D-2428F966BB5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2721720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248B-AD8D-4AC6-A0B7-C4B0D18653B2}"/>
              </a:ext>
            </a:extLst>
          </p:cNvPr>
          <p:cNvSpPr>
            <a:spLocks noGrp="1"/>
          </p:cNvSpPr>
          <p:nvPr>
            <p:ph type="ctrTitle"/>
          </p:nvPr>
        </p:nvSpPr>
        <p:spPr/>
        <p:txBody>
          <a:bodyPr/>
          <a:lstStyle/>
          <a:p>
            <a:r>
              <a:rPr lang="en-US" sz="3600" dirty="0"/>
              <a:t>Contact</a:t>
            </a:r>
            <a:br>
              <a:rPr lang="en-US" sz="3600" dirty="0"/>
            </a:br>
            <a:r>
              <a:rPr lang="en-US" sz="3600" dirty="0"/>
              <a:t>Lindon Lilly</a:t>
            </a:r>
            <a:r>
              <a:rPr lang="en-US" sz="4400" dirty="0"/>
              <a:t> </a:t>
            </a:r>
            <a:br>
              <a:rPr lang="en-US" sz="4400" dirty="0"/>
            </a:br>
            <a:r>
              <a:rPr lang="en-US" sz="3200" dirty="0"/>
              <a:t>Director of Safety and Risk Mitigation</a:t>
            </a:r>
          </a:p>
        </p:txBody>
      </p:sp>
      <p:sp>
        <p:nvSpPr>
          <p:cNvPr id="3" name="Subtitle 2">
            <a:extLst>
              <a:ext uri="{FF2B5EF4-FFF2-40B4-BE49-F238E27FC236}">
                <a16:creationId xmlns:a16="http://schemas.microsoft.com/office/drawing/2014/main" id="{93244BB7-0134-4D04-A763-33D6EA46B576}"/>
              </a:ext>
            </a:extLst>
          </p:cNvPr>
          <p:cNvSpPr>
            <a:spLocks noGrp="1"/>
          </p:cNvSpPr>
          <p:nvPr>
            <p:ph type="subTitle" idx="1"/>
          </p:nvPr>
        </p:nvSpPr>
        <p:spPr/>
        <p:txBody>
          <a:bodyPr>
            <a:normAutofit lnSpcReduction="10000"/>
          </a:bodyPr>
          <a:lstStyle/>
          <a:p>
            <a:r>
              <a:rPr lang="en-US" dirty="0"/>
              <a:t>1-833-922-6742 </a:t>
            </a:r>
          </a:p>
          <a:p>
            <a:r>
              <a:rPr lang="en-US" dirty="0">
                <a:hlinkClick r:id="rId2"/>
              </a:rPr>
              <a:t>Email:llilly@californiaactiveshootertraining.com</a:t>
            </a:r>
            <a:endParaRPr lang="en-US"/>
          </a:p>
          <a:p>
            <a:r>
              <a:rPr lang="en-US" dirty="0"/>
              <a:t>Website: </a:t>
            </a:r>
            <a:r>
              <a:rPr lang="en-US" dirty="0">
                <a:hlinkClick r:id="rId3"/>
              </a:rPr>
              <a:t>www.californiaactiveshooter.com</a:t>
            </a:r>
            <a:r>
              <a:rPr lang="en-US" dirty="0"/>
              <a:t> </a:t>
            </a:r>
          </a:p>
        </p:txBody>
      </p:sp>
    </p:spTree>
    <p:extLst>
      <p:ext uri="{BB962C8B-B14F-4D97-AF65-F5344CB8AC3E}">
        <p14:creationId xmlns:p14="http://schemas.microsoft.com/office/powerpoint/2010/main" val="262439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D17E-518B-4403-988E-03C7162EC3DE}"/>
              </a:ext>
            </a:extLst>
          </p:cNvPr>
          <p:cNvSpPr>
            <a:spLocks noGrp="1"/>
          </p:cNvSpPr>
          <p:nvPr>
            <p:ph type="title"/>
          </p:nvPr>
        </p:nvSpPr>
        <p:spPr/>
        <p:txBody>
          <a:bodyPr/>
          <a:lstStyle/>
          <a:p>
            <a:pPr algn="ctr"/>
            <a:r>
              <a:rPr lang="en-US"/>
              <a:t>Today's Agenda</a:t>
            </a:r>
          </a:p>
        </p:txBody>
      </p:sp>
      <p:sp>
        <p:nvSpPr>
          <p:cNvPr id="3" name="Content Placeholder 2">
            <a:extLst>
              <a:ext uri="{FF2B5EF4-FFF2-40B4-BE49-F238E27FC236}">
                <a16:creationId xmlns:a16="http://schemas.microsoft.com/office/drawing/2014/main" id="{71EFCA36-EA08-4243-A5BD-9CAA325C1942}"/>
              </a:ext>
            </a:extLst>
          </p:cNvPr>
          <p:cNvSpPr>
            <a:spLocks noGrp="1"/>
          </p:cNvSpPr>
          <p:nvPr>
            <p:ph idx="1"/>
          </p:nvPr>
        </p:nvSpPr>
        <p:spPr/>
        <p:txBody>
          <a:bodyPr vert="horz" lIns="91440" tIns="45720" rIns="91440" bIns="45720" rtlCol="0" anchor="t">
            <a:normAutofit fontScale="55000" lnSpcReduction="20000"/>
          </a:bodyPr>
          <a:lstStyle/>
          <a:p>
            <a:pPr marL="383540" indent="-383540" algn="ctr">
              <a:lnSpc>
                <a:spcPct val="170000"/>
              </a:lnSpc>
              <a:buFont typeface="Arial" panose="020B0503020102020204" pitchFamily="34" charset="0"/>
              <a:buChar char="•"/>
            </a:pPr>
            <a:r>
              <a:rPr lang="en-US" sz="3200"/>
              <a:t>Drills and Rehearsals</a:t>
            </a:r>
          </a:p>
          <a:p>
            <a:pPr marL="383540" indent="-383540" algn="ctr">
              <a:lnSpc>
                <a:spcPct val="170000"/>
              </a:lnSpc>
              <a:buFont typeface="Arial" panose="020B0503020102020204" pitchFamily="34" charset="0"/>
              <a:buChar char="•"/>
            </a:pPr>
            <a:r>
              <a:rPr lang="en-US" sz="3200"/>
              <a:t>Workplace Violence (OSHA)</a:t>
            </a:r>
          </a:p>
          <a:p>
            <a:pPr marL="0" indent="0" algn="ctr">
              <a:lnSpc>
                <a:spcPct val="170000"/>
              </a:lnSpc>
              <a:buNone/>
            </a:pPr>
            <a:r>
              <a:rPr lang="en-US" sz="3200"/>
              <a:t>Active Shooter Response A.I.D. </a:t>
            </a:r>
          </a:p>
          <a:p>
            <a:pPr marL="0" indent="0" algn="ctr">
              <a:lnSpc>
                <a:spcPct val="250000"/>
              </a:lnSpc>
              <a:buNone/>
            </a:pPr>
            <a:r>
              <a:rPr lang="en-US" sz="6300">
                <a:solidFill>
                  <a:srgbClr val="FF0000"/>
                </a:solidFill>
              </a:rPr>
              <a:t>AVOID , INTERDICT , DEFEND </a:t>
            </a:r>
          </a:p>
          <a:p>
            <a:pPr marL="383540" indent="-383540" algn="ctr">
              <a:buFont typeface="Arial" panose="020B0503020102020204" pitchFamily="34" charset="0"/>
              <a:buChar char="•"/>
            </a:pPr>
            <a:endParaRPr lang="en-US"/>
          </a:p>
        </p:txBody>
      </p:sp>
    </p:spTree>
    <p:extLst>
      <p:ext uri="{BB962C8B-B14F-4D97-AF65-F5344CB8AC3E}">
        <p14:creationId xmlns:p14="http://schemas.microsoft.com/office/powerpoint/2010/main" val="331293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2FCC-1BE9-4F44-8931-B675BA583FD5}"/>
              </a:ext>
            </a:extLst>
          </p:cNvPr>
          <p:cNvSpPr>
            <a:spLocks noGrp="1"/>
          </p:cNvSpPr>
          <p:nvPr>
            <p:ph type="title"/>
          </p:nvPr>
        </p:nvSpPr>
        <p:spPr/>
        <p:txBody>
          <a:bodyPr/>
          <a:lstStyle/>
          <a:p>
            <a:pPr algn="ctr"/>
            <a:r>
              <a:rPr lang="en-US">
                <a:ea typeface="+mj-lt"/>
                <a:cs typeface="+mj-lt"/>
              </a:rPr>
              <a:t>Today's Agenda</a:t>
            </a:r>
            <a:endParaRPr lang="en-US"/>
          </a:p>
        </p:txBody>
      </p:sp>
      <p:sp>
        <p:nvSpPr>
          <p:cNvPr id="3" name="Content Placeholder 2">
            <a:extLst>
              <a:ext uri="{FF2B5EF4-FFF2-40B4-BE49-F238E27FC236}">
                <a16:creationId xmlns:a16="http://schemas.microsoft.com/office/drawing/2014/main" id="{C429554F-27D5-4745-A973-89A04FB2FA7E}"/>
              </a:ext>
            </a:extLst>
          </p:cNvPr>
          <p:cNvSpPr>
            <a:spLocks noGrp="1"/>
          </p:cNvSpPr>
          <p:nvPr>
            <p:ph idx="1"/>
          </p:nvPr>
        </p:nvSpPr>
        <p:spPr/>
        <p:txBody>
          <a:bodyPr vert="horz" lIns="91440" tIns="45720" rIns="91440" bIns="45720" rtlCol="0" anchor="t">
            <a:normAutofit/>
          </a:bodyPr>
          <a:lstStyle/>
          <a:p>
            <a:pPr marL="383540" indent="-383540" algn="ctr"/>
            <a:r>
              <a:rPr lang="en-US"/>
              <a:t>When Police and EMS Arrive</a:t>
            </a:r>
          </a:p>
          <a:p>
            <a:pPr marL="383540" indent="-383540" algn="ctr"/>
            <a:endParaRPr lang="en-US"/>
          </a:p>
          <a:p>
            <a:pPr marL="383540" indent="-383540" algn="ctr"/>
            <a:r>
              <a:rPr lang="en-US"/>
              <a:t>Post event Trauma </a:t>
            </a:r>
          </a:p>
          <a:p>
            <a:pPr marL="383540" indent="-383540" algn="ctr"/>
            <a:endParaRPr lang="en-US"/>
          </a:p>
          <a:p>
            <a:pPr marL="383540" indent="-383540" algn="ctr"/>
            <a:r>
              <a:rPr lang="en-US"/>
              <a:t>Questions</a:t>
            </a:r>
          </a:p>
        </p:txBody>
      </p:sp>
    </p:spTree>
    <p:extLst>
      <p:ext uri="{BB962C8B-B14F-4D97-AF65-F5344CB8AC3E}">
        <p14:creationId xmlns:p14="http://schemas.microsoft.com/office/powerpoint/2010/main" val="188301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13CD-08CE-467D-8B56-597A598A3233}"/>
              </a:ext>
            </a:extLst>
          </p:cNvPr>
          <p:cNvSpPr>
            <a:spLocks noGrp="1"/>
          </p:cNvSpPr>
          <p:nvPr>
            <p:ph type="title"/>
          </p:nvPr>
        </p:nvSpPr>
        <p:spPr/>
        <p:txBody>
          <a:bodyPr/>
          <a:lstStyle/>
          <a:p>
            <a:r>
              <a:rPr lang="en-US"/>
              <a:t>Active Shooter Definition </a:t>
            </a:r>
          </a:p>
        </p:txBody>
      </p:sp>
      <p:sp>
        <p:nvSpPr>
          <p:cNvPr id="3" name="Content Placeholder 2">
            <a:extLst>
              <a:ext uri="{FF2B5EF4-FFF2-40B4-BE49-F238E27FC236}">
                <a16:creationId xmlns:a16="http://schemas.microsoft.com/office/drawing/2014/main" id="{F161104F-963F-49D0-93DB-8EC657EB446D}"/>
              </a:ext>
            </a:extLst>
          </p:cNvPr>
          <p:cNvSpPr>
            <a:spLocks noGrp="1"/>
          </p:cNvSpPr>
          <p:nvPr>
            <p:ph idx="1"/>
          </p:nvPr>
        </p:nvSpPr>
        <p:spPr/>
        <p:txBody>
          <a:bodyPr/>
          <a:lstStyle/>
          <a:p>
            <a:pPr marL="0" indent="0" algn="ctr">
              <a:buNone/>
            </a:pPr>
            <a:r>
              <a:rPr lang="en-US"/>
              <a:t>"An individual actively engaged in killing or </a:t>
            </a:r>
          </a:p>
          <a:p>
            <a:pPr marL="0" indent="0" algn="ctr">
              <a:buNone/>
            </a:pPr>
            <a:r>
              <a:rPr lang="en-US"/>
              <a:t>Attempting to kill people in a confined and </a:t>
            </a:r>
          </a:p>
          <a:p>
            <a:pPr marL="0" indent="0" algn="ctr">
              <a:buNone/>
            </a:pPr>
            <a:r>
              <a:rPr lang="en-US"/>
              <a:t>Populated areas"</a:t>
            </a:r>
          </a:p>
          <a:p>
            <a:pPr marL="0" indent="0" algn="ctr">
              <a:buNone/>
            </a:pPr>
            <a:endParaRPr lang="en-US"/>
          </a:p>
          <a:p>
            <a:pPr marL="0" indent="0" algn="r">
              <a:buNone/>
            </a:pPr>
            <a:r>
              <a:rPr lang="en-US" sz="3200">
                <a:solidFill>
                  <a:srgbClr val="C00000"/>
                </a:solidFill>
              </a:rPr>
              <a:t>.FBI</a:t>
            </a:r>
            <a:r>
              <a:rPr lang="en-US" sz="2800">
                <a:solidFill>
                  <a:srgbClr val="C00000"/>
                </a:solidFill>
              </a:rPr>
              <a:t>   </a:t>
            </a:r>
          </a:p>
        </p:txBody>
      </p:sp>
    </p:spTree>
    <p:extLst>
      <p:ext uri="{BB962C8B-B14F-4D97-AF65-F5344CB8AC3E}">
        <p14:creationId xmlns:p14="http://schemas.microsoft.com/office/powerpoint/2010/main" val="132356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2BB2-2B1B-4B49-A14A-9B1CAE060E32}"/>
              </a:ext>
            </a:extLst>
          </p:cNvPr>
          <p:cNvSpPr>
            <a:spLocks noGrp="1"/>
          </p:cNvSpPr>
          <p:nvPr>
            <p:ph type="title"/>
          </p:nvPr>
        </p:nvSpPr>
        <p:spPr/>
        <p:txBody>
          <a:bodyPr/>
          <a:lstStyle/>
          <a:p>
            <a:r>
              <a:rPr lang="en-US">
                <a:ea typeface="+mj-lt"/>
                <a:cs typeface="+mj-lt"/>
              </a:rPr>
              <a:t>Active Shooter Definition</a:t>
            </a:r>
            <a:endParaRPr lang="en-US"/>
          </a:p>
        </p:txBody>
      </p:sp>
      <p:sp>
        <p:nvSpPr>
          <p:cNvPr id="3" name="Content Placeholder 2">
            <a:extLst>
              <a:ext uri="{FF2B5EF4-FFF2-40B4-BE49-F238E27FC236}">
                <a16:creationId xmlns:a16="http://schemas.microsoft.com/office/drawing/2014/main" id="{4B39E045-A7F6-4DA1-8AFE-04C36520CEDD}"/>
              </a:ext>
            </a:extLst>
          </p:cNvPr>
          <p:cNvSpPr>
            <a:spLocks noGrp="1"/>
          </p:cNvSpPr>
          <p:nvPr>
            <p:ph idx="1"/>
          </p:nvPr>
        </p:nvSpPr>
        <p:spPr/>
        <p:txBody>
          <a:bodyPr/>
          <a:lstStyle/>
          <a:p>
            <a:pPr algn="ctr">
              <a:lnSpc>
                <a:spcPct val="250000"/>
              </a:lnSpc>
            </a:pPr>
            <a:r>
              <a:rPr lang="en-US"/>
              <a:t>Victims selected at random </a:t>
            </a:r>
          </a:p>
          <a:p>
            <a:pPr algn="ctr">
              <a:lnSpc>
                <a:spcPct val="250000"/>
              </a:lnSpc>
            </a:pPr>
            <a:r>
              <a:rPr lang="en-US"/>
              <a:t>Events are unpredictable and evolve quickly</a:t>
            </a:r>
          </a:p>
          <a:p>
            <a:pPr algn="ctr">
              <a:lnSpc>
                <a:spcPct val="250000"/>
              </a:lnSpc>
            </a:pPr>
            <a:r>
              <a:rPr lang="en-US"/>
              <a:t>Knowing what to do can save lives</a:t>
            </a:r>
          </a:p>
        </p:txBody>
      </p:sp>
    </p:spTree>
    <p:extLst>
      <p:ext uri="{BB962C8B-B14F-4D97-AF65-F5344CB8AC3E}">
        <p14:creationId xmlns:p14="http://schemas.microsoft.com/office/powerpoint/2010/main" val="146675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D47B-72EB-4D71-B45A-6A762D215207}"/>
              </a:ext>
            </a:extLst>
          </p:cNvPr>
          <p:cNvSpPr>
            <a:spLocks noGrp="1"/>
          </p:cNvSpPr>
          <p:nvPr>
            <p:ph type="title"/>
          </p:nvPr>
        </p:nvSpPr>
        <p:spPr>
          <a:xfrm>
            <a:off x="1295399" y="1035569"/>
            <a:ext cx="6241816" cy="1910749"/>
          </a:xfrm>
        </p:spPr>
        <p:txBody>
          <a:bodyPr>
            <a:normAutofit/>
          </a:bodyPr>
          <a:lstStyle/>
          <a:p>
            <a:r>
              <a:rPr lang="en-US" sz="3600"/>
              <a:t>Anatomy of the Shooter</a:t>
            </a:r>
            <a:r>
              <a:rPr lang="en-US"/>
              <a:t> </a:t>
            </a:r>
            <a:br>
              <a:rPr lang="en-US"/>
            </a:br>
            <a:br>
              <a:rPr lang="en-US"/>
            </a:br>
            <a:endParaRPr lang="en-US"/>
          </a:p>
        </p:txBody>
      </p:sp>
      <p:sp>
        <p:nvSpPr>
          <p:cNvPr id="4" name="Text Placeholder 3">
            <a:extLst>
              <a:ext uri="{FF2B5EF4-FFF2-40B4-BE49-F238E27FC236}">
                <a16:creationId xmlns:a16="http://schemas.microsoft.com/office/drawing/2014/main" id="{22793125-BC0C-4B8B-86B3-C82F1BDAC7B0}"/>
              </a:ext>
            </a:extLst>
          </p:cNvPr>
          <p:cNvSpPr>
            <a:spLocks noGrp="1"/>
          </p:cNvSpPr>
          <p:nvPr>
            <p:ph type="body" sz="half" idx="2"/>
          </p:nvPr>
        </p:nvSpPr>
        <p:spPr>
          <a:xfrm>
            <a:off x="1160205" y="2948174"/>
            <a:ext cx="6241816" cy="1828800"/>
          </a:xfrm>
        </p:spPr>
        <p:txBody>
          <a:bodyPr>
            <a:normAutofit lnSpcReduction="10000"/>
          </a:bodyPr>
          <a:lstStyle/>
          <a:p>
            <a:pPr marL="285750" indent="-285750">
              <a:buChar char="•"/>
            </a:pPr>
            <a:r>
              <a:rPr lang="en-US" sz="3200"/>
              <a:t>No set " Profile "</a:t>
            </a:r>
          </a:p>
          <a:p>
            <a:pPr marL="285750" indent="-285750">
              <a:buChar char="•"/>
            </a:pPr>
            <a:r>
              <a:rPr lang="en-US" sz="3200"/>
              <a:t>Mindset</a:t>
            </a:r>
          </a:p>
          <a:p>
            <a:pPr marL="285750" indent="-285750">
              <a:buChar char="•"/>
            </a:pPr>
            <a:r>
              <a:rPr lang="en-US" sz="3200"/>
              <a:t>Signals / Leakage</a:t>
            </a:r>
            <a:r>
              <a:rPr lang="en-US"/>
              <a:t> </a:t>
            </a:r>
          </a:p>
        </p:txBody>
      </p:sp>
      <p:pic>
        <p:nvPicPr>
          <p:cNvPr id="9" name="Picture 9" descr="A silhouette of a person&#10;&#10;Description generated with high confidence">
            <a:extLst>
              <a:ext uri="{FF2B5EF4-FFF2-40B4-BE49-F238E27FC236}">
                <a16:creationId xmlns:a16="http://schemas.microsoft.com/office/drawing/2014/main" id="{9ECE4F50-D2ED-4AEA-B88C-4A34FF1ADBDB}"/>
              </a:ext>
            </a:extLst>
          </p:cNvPr>
          <p:cNvPicPr>
            <a:picLocks noGrp="1" noChangeAspect="1"/>
          </p:cNvPicPr>
          <p:nvPr>
            <p:ph type="pic" idx="1"/>
          </p:nvPr>
        </p:nvPicPr>
        <p:blipFill rotWithShape="1">
          <a:blip r:embed="rId2"/>
          <a:srcRect l="17919" r="17919"/>
          <a:stretch/>
        </p:blipFill>
        <p:spPr>
          <a:xfrm>
            <a:off x="8066076" y="1098909"/>
            <a:ext cx="3063347" cy="4775200"/>
          </a:xfrm>
          <a:prstGeom prst="rect">
            <a:avLst/>
          </a:prstGeom>
        </p:spPr>
      </p:pic>
    </p:spTree>
    <p:extLst>
      <p:ext uri="{BB962C8B-B14F-4D97-AF65-F5344CB8AC3E}">
        <p14:creationId xmlns:p14="http://schemas.microsoft.com/office/powerpoint/2010/main" val="28879510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BAF3C8-71C4-431D-8214-C45BE69CDAF4}">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D032C04-CDCC-4B71-8433-7230B8B1450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91CEF5-7D17-4449-AD82-27F788CCEB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47</Slides>
  <Notes>0</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Organic</vt:lpstr>
      <vt:lpstr> California Active Shooter preparedness Presented by Lindon Lilly ,Certified Trainer </vt:lpstr>
      <vt:lpstr>Lindon Lilly </vt:lpstr>
      <vt:lpstr>Acts  of  Violence</vt:lpstr>
      <vt:lpstr>Today's Agenda </vt:lpstr>
      <vt:lpstr>Today's Agenda</vt:lpstr>
      <vt:lpstr>Today's Agenda</vt:lpstr>
      <vt:lpstr>Active Shooter Definition </vt:lpstr>
      <vt:lpstr>Active Shooter Definition</vt:lpstr>
      <vt:lpstr>Anatomy of the Shooter   </vt:lpstr>
      <vt:lpstr>Active Shooter Events </vt:lpstr>
      <vt:lpstr>Gilroy Garlic Festival  shooting    July 28,2019</vt:lpstr>
      <vt:lpstr>Youngest was a 6 yr. old Boy </vt:lpstr>
      <vt:lpstr>Stephen L . Romero</vt:lpstr>
      <vt:lpstr>Officers responses time  one minute   </vt:lpstr>
      <vt:lpstr>El Paso Walmart August 3, 2019 </vt:lpstr>
      <vt:lpstr>El Paso Walmart  Ak-47 style assault rifle </vt:lpstr>
      <vt:lpstr>David Alvah Johnson 63</vt:lpstr>
      <vt:lpstr>Conditioning the Mind &amp; Body to Stress</vt:lpstr>
      <vt:lpstr>Three Stages of Response </vt:lpstr>
      <vt:lpstr>Denial</vt:lpstr>
      <vt:lpstr>Denial</vt:lpstr>
      <vt:lpstr>Denial</vt:lpstr>
      <vt:lpstr>Deliberation Lizard brain </vt:lpstr>
      <vt:lpstr>Decisive Moment</vt:lpstr>
      <vt:lpstr>Make Informed Decisions</vt:lpstr>
      <vt:lpstr>Drills and Rehearsals </vt:lpstr>
      <vt:lpstr>Workplace Violence (OSHA)</vt:lpstr>
      <vt:lpstr>Workplace Violence </vt:lpstr>
      <vt:lpstr>Active Shooter Response A.I.D.</vt:lpstr>
      <vt:lpstr>AVOID , INTERDICT , DEFEND </vt:lpstr>
      <vt:lpstr>AVOID , INTERDICT , DEFEND</vt:lpstr>
      <vt:lpstr>AVOID , INTERDICT , DEFEND</vt:lpstr>
      <vt:lpstr>AVOID , INTERDICT , DEFEND</vt:lpstr>
      <vt:lpstr>AVOID , INTERDICT , DEFEND</vt:lpstr>
      <vt:lpstr>AVOID , INTERDICT , DEFEND </vt:lpstr>
      <vt:lpstr>AVOID , INTERDICT , DEFEND</vt:lpstr>
      <vt:lpstr>AVOID , INTERDICT , DEFEND</vt:lpstr>
      <vt:lpstr>Hunters &amp;</vt:lpstr>
      <vt:lpstr>When Police Arrive </vt:lpstr>
      <vt:lpstr>When Police Arrive</vt:lpstr>
      <vt:lpstr>When EMS  Arrives </vt:lpstr>
      <vt:lpstr>Las  Vegas  shooting  October  2017 </vt:lpstr>
      <vt:lpstr>Las  Vegas  shooting  October  2017 </vt:lpstr>
      <vt:lpstr>You  are  NOT  helpless !</vt:lpstr>
      <vt:lpstr>Questions ?</vt:lpstr>
      <vt:lpstr>Thank You </vt:lpstr>
      <vt:lpstr>Contact Lindon Lilly  Director of Safety and Risk Mitigation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222</cp:revision>
  <dcterms:created xsi:type="dcterms:W3CDTF">2019-05-14T19:49:36Z</dcterms:created>
  <dcterms:modified xsi:type="dcterms:W3CDTF">2019-09-03T22:01:41Z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