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Bebas Neue"/>
      <p:regular r:id="rId18"/>
    </p:embeddedFont>
    <p:embeddedFont>
      <p:font typeface="Rubik ExtraBold"/>
      <p:bold r:id="rId19"/>
      <p:boldItalic r:id="rId20"/>
    </p:embeddedFont>
    <p:embeddedFont>
      <p:font typeface="Rubik"/>
      <p:regular r:id="rId21"/>
      <p:bold r:id="rId22"/>
      <p:italic r:id="rId23"/>
      <p:boldItalic r:id="rId24"/>
    </p:embeddedFont>
    <p:embeddedFont>
      <p:font typeface="Rubik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L9E12wkGWCqnVaXjzihRRuDju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7EB728-769F-48DA-B316-AE6481C18914}">
  <a:tblStyle styleId="{377EB728-769F-48DA-B316-AE6481C189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ExtraBold-boldItalic.fntdata"/><Relationship Id="rId22" Type="http://schemas.openxmlformats.org/officeDocument/2006/relationships/font" Target="fonts/Rubik-bold.fntdata"/><Relationship Id="rId21" Type="http://schemas.openxmlformats.org/officeDocument/2006/relationships/font" Target="fonts/Rubik-regular.fntdata"/><Relationship Id="rId24" Type="http://schemas.openxmlformats.org/officeDocument/2006/relationships/font" Target="fonts/Rubik-boldItalic.fntdata"/><Relationship Id="rId23" Type="http://schemas.openxmlformats.org/officeDocument/2006/relationships/font" Target="fonts/Rubik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SemiBold-bold.fntdata"/><Relationship Id="rId25" Type="http://schemas.openxmlformats.org/officeDocument/2006/relationships/font" Target="fonts/RubikSemiBold-regular.fntdata"/><Relationship Id="rId28" Type="http://schemas.openxmlformats.org/officeDocument/2006/relationships/font" Target="fonts/RubikSemiBold-boldItalic.fntdata"/><Relationship Id="rId27" Type="http://schemas.openxmlformats.org/officeDocument/2006/relationships/font" Target="fonts/Rubik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ubikExtraBold-bold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/>
          <p:nvPr/>
        </p:nvSpPr>
        <p:spPr>
          <a:xfrm rot="5400000">
            <a:off x="7101825" y="-483600"/>
            <a:ext cx="2591700" cy="1222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4"/>
          <p:cNvSpPr/>
          <p:nvPr/>
        </p:nvSpPr>
        <p:spPr>
          <a:xfrm rot="2399863">
            <a:off x="5693955" y="935803"/>
            <a:ext cx="6018194" cy="6983426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 rot="-477756">
            <a:off x="-1576742" y="-2340601"/>
            <a:ext cx="6625015" cy="470209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4"/>
          <p:cNvPicPr preferRelativeResize="0"/>
          <p:nvPr/>
        </p:nvPicPr>
        <p:blipFill rotWithShape="1">
          <a:blip r:embed="rId2">
            <a:alphaModFix/>
          </a:blip>
          <a:srcRect b="17529" l="18151" r="18158" t="17522"/>
          <a:stretch/>
        </p:blipFill>
        <p:spPr>
          <a:xfrm>
            <a:off x="1375500" y="856275"/>
            <a:ext cx="6393000" cy="3667200"/>
          </a:xfrm>
          <a:prstGeom prst="roundRect">
            <a:avLst>
              <a:gd fmla="val 11351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13" name="Google Shape;13;p14"/>
          <p:cNvSpPr txBox="1"/>
          <p:nvPr>
            <p:ph type="ctrTitle"/>
          </p:nvPr>
        </p:nvSpPr>
        <p:spPr>
          <a:xfrm>
            <a:off x="1718600" y="1927800"/>
            <a:ext cx="46200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1718600" y="3758675"/>
            <a:ext cx="4620000" cy="45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BLANK_1_1_1_1_1_1_1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/>
          <p:nvPr/>
        </p:nvSpPr>
        <p:spPr>
          <a:xfrm rot="3234176">
            <a:off x="4715873" y="-2465645"/>
            <a:ext cx="8455549" cy="6001308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66000">
                <a:schemeClr val="l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4"/>
          <p:cNvSpPr/>
          <p:nvPr/>
        </p:nvSpPr>
        <p:spPr>
          <a:xfrm rot="10454028">
            <a:off x="-4409074" y="2305091"/>
            <a:ext cx="8455592" cy="6001339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48000">
                <a:schemeClr val="accent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4"/>
          <p:cNvSpPr/>
          <p:nvPr/>
        </p:nvSpPr>
        <p:spPr>
          <a:xfrm>
            <a:off x="715100" y="535000"/>
            <a:ext cx="7713900" cy="4073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257175" rotWithShape="0" algn="bl" dir="5400000" dist="219075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 rot="10454015">
            <a:off x="4094826" y="2781444"/>
            <a:ext cx="7161529" cy="508288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48000">
                <a:schemeClr val="accent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5"/>
          <p:cNvSpPr/>
          <p:nvPr/>
        </p:nvSpPr>
        <p:spPr>
          <a:xfrm rot="-8400163">
            <a:off x="-3950988" y="-3430796"/>
            <a:ext cx="6420568" cy="7450335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dk2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/>
          <p:nvPr/>
        </p:nvSpPr>
        <p:spPr>
          <a:xfrm>
            <a:off x="715100" y="535000"/>
            <a:ext cx="7713900" cy="4073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>
            <a:noFill/>
          </a:ln>
          <a:effectLst>
            <a:outerShdw blurRad="257175" rotWithShape="0" algn="bl" dir="5400000" dist="219075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 rot="10800000">
            <a:off x="-1028700" y="-1285300"/>
            <a:ext cx="2667000" cy="5193900"/>
          </a:xfrm>
          <a:prstGeom prst="round2SameRect">
            <a:avLst>
              <a:gd fmla="val 49234" name="adj1"/>
              <a:gd fmla="val 0" name="adj2"/>
            </a:avLst>
          </a:pr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 rot="8100000">
            <a:off x="5765888" y="3224221"/>
            <a:ext cx="7047549" cy="5001983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5"/>
          <p:cNvPicPr preferRelativeResize="0"/>
          <p:nvPr/>
        </p:nvPicPr>
        <p:blipFill rotWithShape="1">
          <a:blip r:embed="rId2">
            <a:alphaModFix/>
          </a:blip>
          <a:srcRect b="8297" l="3812" r="8744" t="8306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19" name="Google Shape;19;p15"/>
          <p:cNvSpPr txBox="1"/>
          <p:nvPr>
            <p:ph type="title"/>
          </p:nvPr>
        </p:nvSpPr>
        <p:spPr>
          <a:xfrm>
            <a:off x="4407325" y="586950"/>
            <a:ext cx="3657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>
            <a:off x="4407325" y="980250"/>
            <a:ext cx="2280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2" type="title"/>
          </p:nvPr>
        </p:nvSpPr>
        <p:spPr>
          <a:xfrm>
            <a:off x="4407325" y="3678450"/>
            <a:ext cx="3657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" name="Google Shape;22;p15"/>
          <p:cNvSpPr txBox="1"/>
          <p:nvPr>
            <p:ph idx="3" type="subTitle"/>
          </p:nvPr>
        </p:nvSpPr>
        <p:spPr>
          <a:xfrm>
            <a:off x="4407325" y="4071750"/>
            <a:ext cx="2277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4" type="title"/>
          </p:nvPr>
        </p:nvSpPr>
        <p:spPr>
          <a:xfrm>
            <a:off x="4407325" y="2647938"/>
            <a:ext cx="3657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" name="Google Shape;24;p15"/>
          <p:cNvSpPr txBox="1"/>
          <p:nvPr>
            <p:ph idx="5" type="subTitle"/>
          </p:nvPr>
        </p:nvSpPr>
        <p:spPr>
          <a:xfrm>
            <a:off x="4407325" y="3041238"/>
            <a:ext cx="2280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6" type="title"/>
          </p:nvPr>
        </p:nvSpPr>
        <p:spPr>
          <a:xfrm>
            <a:off x="4407325" y="1617450"/>
            <a:ext cx="3657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" name="Google Shape;26;p15"/>
          <p:cNvSpPr txBox="1"/>
          <p:nvPr>
            <p:ph idx="7" type="subTitle"/>
          </p:nvPr>
        </p:nvSpPr>
        <p:spPr>
          <a:xfrm>
            <a:off x="4407325" y="2010750"/>
            <a:ext cx="2277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8" type="title"/>
          </p:nvPr>
        </p:nvSpPr>
        <p:spPr>
          <a:xfrm>
            <a:off x="715100" y="2361475"/>
            <a:ext cx="2726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/>
          <p:nvPr/>
        </p:nvSpPr>
        <p:spPr>
          <a:xfrm rot="1304321">
            <a:off x="2716174" y="-1371697"/>
            <a:ext cx="7886894" cy="7886894"/>
          </a:xfrm>
          <a:prstGeom prst="ellipse">
            <a:avLst/>
          </a:prstGeom>
          <a:gradFill>
            <a:gsLst>
              <a:gs pos="0">
                <a:schemeClr val="accent4"/>
              </a:gs>
              <a:gs pos="66000">
                <a:schemeClr val="l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6"/>
          <p:cNvPicPr preferRelativeResize="0"/>
          <p:nvPr/>
        </p:nvPicPr>
        <p:blipFill rotWithShape="1">
          <a:blip r:embed="rId2">
            <a:alphaModFix/>
          </a:blip>
          <a:srcRect b="7590" l="5530" r="5540" t="7591"/>
          <a:stretch/>
        </p:blipFill>
        <p:spPr>
          <a:xfrm>
            <a:off x="467013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31" name="Google Shape;31;p16"/>
          <p:cNvSpPr txBox="1"/>
          <p:nvPr>
            <p:ph type="title"/>
          </p:nvPr>
        </p:nvSpPr>
        <p:spPr>
          <a:xfrm>
            <a:off x="4206425" y="953747"/>
            <a:ext cx="29376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4206425" y="1866125"/>
            <a:ext cx="37119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 rot="10668259">
            <a:off x="-660004" y="-3185402"/>
            <a:ext cx="7603190" cy="4819917"/>
          </a:xfrm>
          <a:custGeom>
            <a:rect b="b" l="l" r="r" t="t"/>
            <a:pathLst>
              <a:path extrusionOk="0" h="51294" w="80916">
                <a:moveTo>
                  <a:pt x="68483" y="1"/>
                </a:moveTo>
                <a:cubicBezTo>
                  <a:pt x="61018" y="1"/>
                  <a:pt x="54459" y="1957"/>
                  <a:pt x="48566" y="5919"/>
                </a:cubicBezTo>
                <a:cubicBezTo>
                  <a:pt x="42149" y="10241"/>
                  <a:pt x="37589" y="16194"/>
                  <a:pt x="33172" y="21945"/>
                </a:cubicBezTo>
                <a:cubicBezTo>
                  <a:pt x="26014" y="31283"/>
                  <a:pt x="20290" y="38739"/>
                  <a:pt x="8339" y="38739"/>
                </a:cubicBezTo>
                <a:cubicBezTo>
                  <a:pt x="7825" y="38739"/>
                  <a:pt x="7300" y="38725"/>
                  <a:pt x="6764" y="38697"/>
                </a:cubicBezTo>
                <a:cubicBezTo>
                  <a:pt x="6654" y="38691"/>
                  <a:pt x="6544" y="38689"/>
                  <a:pt x="6435" y="38689"/>
                </a:cubicBezTo>
                <a:cubicBezTo>
                  <a:pt x="3115" y="38689"/>
                  <a:pt x="352" y="41295"/>
                  <a:pt x="179" y="44638"/>
                </a:cubicBezTo>
                <a:cubicBezTo>
                  <a:pt x="1" y="48103"/>
                  <a:pt x="2656" y="51056"/>
                  <a:pt x="6121" y="51234"/>
                </a:cubicBezTo>
                <a:cubicBezTo>
                  <a:pt x="6871" y="51270"/>
                  <a:pt x="7609" y="51294"/>
                  <a:pt x="8359" y="51294"/>
                </a:cubicBezTo>
                <a:cubicBezTo>
                  <a:pt x="16241" y="51294"/>
                  <a:pt x="23099" y="49055"/>
                  <a:pt x="29266" y="44483"/>
                </a:cubicBezTo>
                <a:cubicBezTo>
                  <a:pt x="34898" y="40316"/>
                  <a:pt x="39089" y="34851"/>
                  <a:pt x="43137" y="29577"/>
                </a:cubicBezTo>
                <a:cubicBezTo>
                  <a:pt x="50341" y="20180"/>
                  <a:pt x="56207" y="12546"/>
                  <a:pt x="68551" y="12546"/>
                </a:cubicBezTo>
                <a:cubicBezTo>
                  <a:pt x="70080" y="12546"/>
                  <a:pt x="71708" y="12663"/>
                  <a:pt x="73451" y="12908"/>
                </a:cubicBezTo>
                <a:cubicBezTo>
                  <a:pt x="73716" y="12942"/>
                  <a:pt x="73980" y="12958"/>
                  <a:pt x="74241" y="12958"/>
                </a:cubicBezTo>
                <a:cubicBezTo>
                  <a:pt x="77316" y="12958"/>
                  <a:pt x="80000" y="10690"/>
                  <a:pt x="80439" y="7562"/>
                </a:cubicBezTo>
                <a:cubicBezTo>
                  <a:pt x="80916" y="4169"/>
                  <a:pt x="78582" y="1014"/>
                  <a:pt x="75189" y="490"/>
                </a:cubicBezTo>
                <a:cubicBezTo>
                  <a:pt x="72874" y="164"/>
                  <a:pt x="70640" y="1"/>
                  <a:pt x="68483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/>
          <p:nvPr/>
        </p:nvSpPr>
        <p:spPr>
          <a:xfrm rot="189548">
            <a:off x="2869468" y="2231692"/>
            <a:ext cx="7113819" cy="4509697"/>
          </a:xfrm>
          <a:custGeom>
            <a:rect b="b" l="l" r="r" t="t"/>
            <a:pathLst>
              <a:path extrusionOk="0" h="51294" w="80916">
                <a:moveTo>
                  <a:pt x="68483" y="1"/>
                </a:moveTo>
                <a:cubicBezTo>
                  <a:pt x="61018" y="1"/>
                  <a:pt x="54459" y="1957"/>
                  <a:pt x="48566" y="5919"/>
                </a:cubicBezTo>
                <a:cubicBezTo>
                  <a:pt x="42149" y="10241"/>
                  <a:pt x="37589" y="16194"/>
                  <a:pt x="33172" y="21945"/>
                </a:cubicBezTo>
                <a:cubicBezTo>
                  <a:pt x="26014" y="31283"/>
                  <a:pt x="20290" y="38739"/>
                  <a:pt x="8339" y="38739"/>
                </a:cubicBezTo>
                <a:cubicBezTo>
                  <a:pt x="7825" y="38739"/>
                  <a:pt x="7300" y="38725"/>
                  <a:pt x="6764" y="38697"/>
                </a:cubicBezTo>
                <a:cubicBezTo>
                  <a:pt x="6654" y="38691"/>
                  <a:pt x="6544" y="38689"/>
                  <a:pt x="6435" y="38689"/>
                </a:cubicBezTo>
                <a:cubicBezTo>
                  <a:pt x="3115" y="38689"/>
                  <a:pt x="352" y="41295"/>
                  <a:pt x="179" y="44638"/>
                </a:cubicBezTo>
                <a:cubicBezTo>
                  <a:pt x="1" y="48103"/>
                  <a:pt x="2656" y="51056"/>
                  <a:pt x="6121" y="51234"/>
                </a:cubicBezTo>
                <a:cubicBezTo>
                  <a:pt x="6871" y="51270"/>
                  <a:pt x="7609" y="51294"/>
                  <a:pt x="8359" y="51294"/>
                </a:cubicBezTo>
                <a:cubicBezTo>
                  <a:pt x="16241" y="51294"/>
                  <a:pt x="23099" y="49055"/>
                  <a:pt x="29266" y="44483"/>
                </a:cubicBezTo>
                <a:cubicBezTo>
                  <a:pt x="34898" y="40316"/>
                  <a:pt x="39089" y="34851"/>
                  <a:pt x="43137" y="29577"/>
                </a:cubicBezTo>
                <a:cubicBezTo>
                  <a:pt x="50341" y="20180"/>
                  <a:pt x="56207" y="12546"/>
                  <a:pt x="68551" y="12546"/>
                </a:cubicBezTo>
                <a:cubicBezTo>
                  <a:pt x="70080" y="12546"/>
                  <a:pt x="71708" y="12663"/>
                  <a:pt x="73451" y="12908"/>
                </a:cubicBezTo>
                <a:cubicBezTo>
                  <a:pt x="73716" y="12942"/>
                  <a:pt x="73980" y="12958"/>
                  <a:pt x="74241" y="12958"/>
                </a:cubicBezTo>
                <a:cubicBezTo>
                  <a:pt x="77316" y="12958"/>
                  <a:pt x="80000" y="10690"/>
                  <a:pt x="80439" y="7562"/>
                </a:cubicBezTo>
                <a:cubicBezTo>
                  <a:pt x="80916" y="4169"/>
                  <a:pt x="78582" y="1014"/>
                  <a:pt x="75189" y="490"/>
                </a:cubicBezTo>
                <a:cubicBezTo>
                  <a:pt x="72874" y="164"/>
                  <a:pt x="70640" y="1"/>
                  <a:pt x="68483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17"/>
          <p:cNvPicPr preferRelativeResize="0"/>
          <p:nvPr/>
        </p:nvPicPr>
        <p:blipFill rotWithShape="1">
          <a:blip r:embed="rId2">
            <a:alphaModFix/>
          </a:blip>
          <a:srcRect b="7430" l="4766" r="7597" t="8984"/>
          <a:stretch/>
        </p:blipFill>
        <p:spPr>
          <a:xfrm>
            <a:off x="467013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37" name="Google Shape;37;p1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/>
        </p:nvSpPr>
        <p:spPr>
          <a:xfrm flipH="1" rot="-2399828">
            <a:off x="827426" y="106777"/>
            <a:ext cx="8535182" cy="9904102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8"/>
          <p:cNvPicPr preferRelativeResize="0"/>
          <p:nvPr/>
        </p:nvPicPr>
        <p:blipFill rotWithShape="1">
          <a:blip r:embed="rId2">
            <a:alphaModFix/>
          </a:blip>
          <a:srcRect b="7590" l="5531" r="5531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41" name="Google Shape;41;p18"/>
          <p:cNvSpPr txBox="1"/>
          <p:nvPr>
            <p:ph type="title"/>
          </p:nvPr>
        </p:nvSpPr>
        <p:spPr>
          <a:xfrm>
            <a:off x="3043519" y="3550575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8"/>
          <p:cNvSpPr txBox="1"/>
          <p:nvPr>
            <p:ph idx="1" type="subTitle"/>
          </p:nvPr>
        </p:nvSpPr>
        <p:spPr>
          <a:xfrm>
            <a:off x="1536569" y="1525775"/>
            <a:ext cx="60666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/>
          <p:nvPr/>
        </p:nvSpPr>
        <p:spPr>
          <a:xfrm rot="1799983">
            <a:off x="5626116" y="-2585100"/>
            <a:ext cx="7885968" cy="5597049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9"/>
          <p:cNvSpPr/>
          <p:nvPr/>
        </p:nvSpPr>
        <p:spPr>
          <a:xfrm rot="-9163283">
            <a:off x="-3974839" y="1810008"/>
            <a:ext cx="7885877" cy="5596985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dk2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9"/>
          <p:cNvPicPr preferRelativeResize="0"/>
          <p:nvPr/>
        </p:nvPicPr>
        <p:blipFill rotWithShape="1">
          <a:blip r:embed="rId2">
            <a:alphaModFix/>
          </a:blip>
          <a:srcRect b="7590" l="5530" r="5540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47" name="Google Shape;47;p19"/>
          <p:cNvSpPr txBox="1"/>
          <p:nvPr>
            <p:ph type="title"/>
          </p:nvPr>
        </p:nvSpPr>
        <p:spPr>
          <a:xfrm>
            <a:off x="3287438" y="1475375"/>
            <a:ext cx="1232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" name="Google Shape;48;p19"/>
          <p:cNvSpPr txBox="1"/>
          <p:nvPr>
            <p:ph idx="1" type="subTitle"/>
          </p:nvPr>
        </p:nvSpPr>
        <p:spPr>
          <a:xfrm>
            <a:off x="4561188" y="14753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title"/>
          </p:nvPr>
        </p:nvSpPr>
        <p:spPr>
          <a:xfrm>
            <a:off x="3287438" y="2527481"/>
            <a:ext cx="1232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" name="Google Shape;50;p19"/>
          <p:cNvSpPr txBox="1"/>
          <p:nvPr>
            <p:ph idx="3" type="subTitle"/>
          </p:nvPr>
        </p:nvSpPr>
        <p:spPr>
          <a:xfrm>
            <a:off x="4561188" y="2527481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4" type="title"/>
          </p:nvPr>
        </p:nvSpPr>
        <p:spPr>
          <a:xfrm>
            <a:off x="3287438" y="3621881"/>
            <a:ext cx="1232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" name="Google Shape;52;p19"/>
          <p:cNvSpPr txBox="1"/>
          <p:nvPr>
            <p:ph idx="5" type="subTitle"/>
          </p:nvPr>
        </p:nvSpPr>
        <p:spPr>
          <a:xfrm>
            <a:off x="4561188" y="3621881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6" type="title"/>
          </p:nvPr>
        </p:nvSpPr>
        <p:spPr>
          <a:xfrm>
            <a:off x="715100" y="535000"/>
            <a:ext cx="7713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/>
          <p:nvPr/>
        </p:nvSpPr>
        <p:spPr>
          <a:xfrm rot="-8694577">
            <a:off x="4314121" y="2278820"/>
            <a:ext cx="7000216" cy="700021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0"/>
          <p:cNvSpPr/>
          <p:nvPr/>
        </p:nvSpPr>
        <p:spPr>
          <a:xfrm rot="-1030337">
            <a:off x="-2387533" y="-2637539"/>
            <a:ext cx="7261773" cy="515391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20"/>
          <p:cNvPicPr preferRelativeResize="0"/>
          <p:nvPr/>
        </p:nvPicPr>
        <p:blipFill rotWithShape="1">
          <a:blip r:embed="rId2">
            <a:alphaModFix/>
          </a:blip>
          <a:srcRect b="8022" l="5104" r="5958" t="7158"/>
          <a:stretch/>
        </p:blipFill>
        <p:spPr>
          <a:xfrm>
            <a:off x="467013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58" name="Google Shape;58;p20"/>
          <p:cNvSpPr txBox="1"/>
          <p:nvPr>
            <p:ph type="title"/>
          </p:nvPr>
        </p:nvSpPr>
        <p:spPr>
          <a:xfrm>
            <a:off x="1753950" y="1775275"/>
            <a:ext cx="25539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20"/>
          <p:cNvSpPr txBox="1"/>
          <p:nvPr>
            <p:ph idx="1" type="subTitle"/>
          </p:nvPr>
        </p:nvSpPr>
        <p:spPr>
          <a:xfrm>
            <a:off x="1753950" y="2733300"/>
            <a:ext cx="56361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Section header 1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/>
          <p:nvPr/>
        </p:nvSpPr>
        <p:spPr>
          <a:xfrm rot="10064569">
            <a:off x="-2532252" y="1644966"/>
            <a:ext cx="5580306" cy="5580306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1"/>
          <p:cNvSpPr/>
          <p:nvPr/>
        </p:nvSpPr>
        <p:spPr>
          <a:xfrm rot="-3600021">
            <a:off x="3890759" y="-5803212"/>
            <a:ext cx="8311528" cy="9644577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1"/>
          <p:cNvPicPr preferRelativeResize="0"/>
          <p:nvPr/>
        </p:nvPicPr>
        <p:blipFill rotWithShape="1">
          <a:blip r:embed="rId2">
            <a:alphaModFix/>
          </a:blip>
          <a:srcRect b="14350" l="15044" r="15043" t="14351"/>
          <a:stretch/>
        </p:blipFill>
        <p:spPr>
          <a:xfrm>
            <a:off x="1375500" y="738150"/>
            <a:ext cx="6393000" cy="3667200"/>
          </a:xfrm>
          <a:prstGeom prst="roundRect">
            <a:avLst>
              <a:gd fmla="val 11351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64" name="Google Shape;64;p21"/>
          <p:cNvSpPr txBox="1"/>
          <p:nvPr>
            <p:ph type="title"/>
          </p:nvPr>
        </p:nvSpPr>
        <p:spPr>
          <a:xfrm>
            <a:off x="1558625" y="1958025"/>
            <a:ext cx="5850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21"/>
          <p:cNvSpPr txBox="1"/>
          <p:nvPr>
            <p:ph idx="2" type="title"/>
          </p:nvPr>
        </p:nvSpPr>
        <p:spPr>
          <a:xfrm>
            <a:off x="5728625" y="1116225"/>
            <a:ext cx="1662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6" name="Google Shape;66;p21"/>
          <p:cNvSpPr txBox="1"/>
          <p:nvPr>
            <p:ph idx="1" type="subTitle"/>
          </p:nvPr>
        </p:nvSpPr>
        <p:spPr>
          <a:xfrm>
            <a:off x="1558625" y="3610125"/>
            <a:ext cx="5164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/>
          <p:nvPr/>
        </p:nvSpPr>
        <p:spPr>
          <a:xfrm rot="-5400000">
            <a:off x="6137375" y="-1819175"/>
            <a:ext cx="2343300" cy="39378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2"/>
          <p:cNvSpPr/>
          <p:nvPr/>
        </p:nvSpPr>
        <p:spPr>
          <a:xfrm rot="-9163276">
            <a:off x="-3397495" y="1871865"/>
            <a:ext cx="7047527" cy="5001968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22"/>
          <p:cNvPicPr preferRelativeResize="0"/>
          <p:nvPr/>
        </p:nvPicPr>
        <p:blipFill rotWithShape="1">
          <a:blip r:embed="rId2">
            <a:alphaModFix/>
          </a:blip>
          <a:srcRect b="7599" l="5540" r="5531" t="7590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71" name="Google Shape;71;p22"/>
          <p:cNvSpPr txBox="1"/>
          <p:nvPr>
            <p:ph hasCustomPrompt="1" type="title"/>
          </p:nvPr>
        </p:nvSpPr>
        <p:spPr>
          <a:xfrm>
            <a:off x="1284000" y="147332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22"/>
          <p:cNvSpPr txBox="1"/>
          <p:nvPr>
            <p:ph idx="1" type="subTitle"/>
          </p:nvPr>
        </p:nvSpPr>
        <p:spPr>
          <a:xfrm>
            <a:off x="1804500" y="3202975"/>
            <a:ext cx="5535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 ExtraBold"/>
              <a:buNone/>
              <a:defRPr b="0" i="0" sz="2800" u="none" cap="none" strike="noStrike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ubik"/>
              <a:buChar char="■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yping.com/blog/hunt-and-peck/#:~:text=The%20average%20typing%20speed%20when,between%2040%20and%2060%20WPM.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"/>
          <p:cNvCxnSpPr/>
          <p:nvPr/>
        </p:nvCxnSpPr>
        <p:spPr>
          <a:xfrm>
            <a:off x="1820046" y="3741288"/>
            <a:ext cx="488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718599" y="3838188"/>
            <a:ext cx="5146895" cy="45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MET CS665	       12/5/23                By: Jacob Kustra</a:t>
            </a:r>
            <a:endParaRPr b="1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1820046" y="1927800"/>
            <a:ext cx="48831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5600">
                <a:solidFill>
                  <a:schemeClr val="lt1"/>
                </a:solidFill>
              </a:rPr>
              <a:t>TOUCH</a:t>
            </a:r>
            <a:br>
              <a:rPr lang="en-US" sz="5600">
                <a:solidFill>
                  <a:schemeClr val="lt1"/>
                </a:solidFill>
              </a:rPr>
            </a:br>
            <a:r>
              <a:rPr lang="en-US" sz="5600">
                <a:solidFill>
                  <a:schemeClr val="lt1"/>
                </a:solidFill>
              </a:rPr>
              <a:t>TYPING APP</a:t>
            </a:r>
            <a:endParaRPr sz="5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129725" y="2162400"/>
            <a:ext cx="29376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chemeClr val="lt1"/>
                </a:solidFill>
              </a:rPr>
              <a:t>CONCLUSIONS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ABOUT THE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SEPARATE INTERFACE DESIGN 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PATTERN</a:t>
            </a:r>
            <a:endParaRPr sz="2400">
              <a:solidFill>
                <a:schemeClr val="lt1"/>
              </a:solidFill>
            </a:endParaRPr>
          </a:p>
        </p:txBody>
      </p:sp>
      <p:graphicFrame>
        <p:nvGraphicFramePr>
          <p:cNvPr id="165" name="Google Shape;165;p10"/>
          <p:cNvGraphicFramePr/>
          <p:nvPr/>
        </p:nvGraphicFramePr>
        <p:xfrm>
          <a:off x="3067325" y="875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{377EB728-769F-48DA-B316-AE6481C18914}</a:tableStyleId>
              </a:tblPr>
              <a:tblGrid>
                <a:gridCol w="515725"/>
                <a:gridCol w="4936350"/>
              </a:tblGrid>
              <a:tr h="79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2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-</a:t>
                      </a:r>
                      <a:endParaRPr b="1" i="0" sz="2800" u="none" cap="none" strike="noStrike">
                        <a:solidFill>
                          <a:schemeClr val="dk2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Relatively simple to implement.</a:t>
                      </a:r>
                      <a:endParaRPr b="1" i="0" sz="1800" u="none" cap="none" strike="noStrike"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2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-</a:t>
                      </a:r>
                      <a:endParaRPr b="1" i="0" sz="2800" u="none" cap="none" strike="noStrike">
                        <a:solidFill>
                          <a:schemeClr val="dk2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Easily adaptable to any project.</a:t>
                      </a:r>
                      <a:endParaRPr b="1" i="0" sz="1800" u="none" cap="none" strike="noStrike"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2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-</a:t>
                      </a:r>
                      <a:endParaRPr b="1" i="0" sz="2800" u="none" cap="none" strike="noStrike">
                        <a:solidFill>
                          <a:schemeClr val="dk2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Increases overall application security</a:t>
                      </a:r>
                      <a:endParaRPr b="1" i="0" sz="1800" u="none" cap="none" strike="noStrike"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2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-</a:t>
                      </a:r>
                      <a:endParaRPr b="1" i="0" sz="2800" u="none" cap="none" strike="noStrike">
                        <a:solidFill>
                          <a:schemeClr val="dk2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Decreases coupling further and allows for easier changes in the future code with less impact on the customer.</a:t>
                      </a:r>
                      <a:endParaRPr b="1" i="0" sz="1800" u="none" cap="none" strike="noStrike"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747052" y="1948083"/>
            <a:ext cx="5649895" cy="12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600"/>
              <a:t>CODE </a:t>
            </a:r>
            <a:br>
              <a:rPr lang="en-US" sz="6600"/>
            </a:br>
            <a:r>
              <a:rPr lang="en-US" sz="6600"/>
              <a:t>DEMO</a:t>
            </a:r>
            <a:endParaRPr sz="4800"/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1284000" y="1816200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6600"/>
              <a:t>THANK YOU</a:t>
            </a:r>
            <a:br>
              <a:rPr lang="en-US" sz="6600"/>
            </a:br>
            <a:r>
              <a:rPr lang="en-US" sz="3200"/>
              <a:t>ANY QUESTIONS?</a:t>
            </a:r>
            <a:endParaRPr sz="3200"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005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600"/>
              <a:t>WHAT IS TOUCH TYPING?</a:t>
            </a:r>
            <a:endParaRPr sz="3600"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187" y="1691721"/>
            <a:ext cx="5816184" cy="30393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578187" y="1017700"/>
            <a:ext cx="5816184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Typing with all 10 fingers</a:t>
            </a:r>
            <a:endParaRPr b="1" i="0" sz="11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2005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600"/>
              <a:t>WHY DOES THIS MATTER</a:t>
            </a:r>
            <a:endParaRPr sz="3600"/>
          </a:p>
        </p:txBody>
      </p:sp>
      <p:sp>
        <p:nvSpPr>
          <p:cNvPr id="101" name="Google Shape;101;p3"/>
          <p:cNvSpPr txBox="1"/>
          <p:nvPr/>
        </p:nvSpPr>
        <p:spPr>
          <a:xfrm>
            <a:off x="1746353" y="1221698"/>
            <a:ext cx="5648017" cy="3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According to typing.com, the average hunt and peck method user (using only pointer fingers and thumbs), can type an average of 27-37 words per minute.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- Also, according to the same website, the average user typing using the touch typing method is between 40-60 word per minute.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Faster typing speed = more code output, which must equal better software engineer right?</a:t>
            </a:r>
            <a:endParaRPr b="1" i="0" sz="16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Application’s Goal: Create a way I could use to improve my typing speed.</a:t>
            </a:r>
            <a:endParaRPr b="1" sz="16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378325" y="4561850"/>
            <a:ext cx="58161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Source: </a:t>
            </a:r>
            <a:r>
              <a:rPr b="1" i="0" lang="en-US" sz="1400" u="sng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i="0" sz="105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129725" y="2162400"/>
            <a:ext cx="29376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DESIGN PATTERN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CHOSEN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3110681" y="622097"/>
            <a:ext cx="5003596" cy="761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ubik"/>
              <a:buNone/>
            </a:pPr>
            <a:r>
              <a:rPr b="1" i="0" lang="en-US" sz="2400" u="none" cap="none" strike="noStrike">
                <a:solidFill>
                  <a:srgbClr val="EAC16C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Separated Interface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ubik"/>
              <a:buNone/>
            </a:pPr>
            <a:r>
              <a:rPr b="1" i="0" lang="en-US" sz="2400" u="none" cap="none" strike="noStrike">
                <a:solidFill>
                  <a:srgbClr val="EAC16C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Design Pattern</a:t>
            </a:r>
            <a:endParaRPr/>
          </a:p>
        </p:txBody>
      </p:sp>
      <p:cxnSp>
        <p:nvCxnSpPr>
          <p:cNvPr id="109" name="Google Shape;109;p4"/>
          <p:cNvCxnSpPr/>
          <p:nvPr/>
        </p:nvCxnSpPr>
        <p:spPr>
          <a:xfrm>
            <a:off x="2731977" y="2571740"/>
            <a:ext cx="5871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4"/>
          <p:cNvSpPr txBox="1"/>
          <p:nvPr/>
        </p:nvSpPr>
        <p:spPr>
          <a:xfrm>
            <a:off x="4197245" y="1323515"/>
            <a:ext cx="3917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F0F33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Separates the definition of the interface and its implementation into distinct packages</a:t>
            </a:r>
            <a:r>
              <a:rPr b="1" lang="en-US" sz="1600">
                <a:solidFill>
                  <a:srgbClr val="0F0F33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making it a structural design pattern.</a:t>
            </a:r>
            <a:endParaRPr b="1" sz="1600">
              <a:solidFill>
                <a:srgbClr val="0F0F33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4197245" y="2787712"/>
            <a:ext cx="3917031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F0F33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This approach ensures that the client remains does not know how the implementation is done.</a:t>
            </a:r>
            <a:endParaRPr b="1" i="0" sz="1600" u="none" cap="none" strike="noStrike">
              <a:solidFill>
                <a:srgbClr val="0F0F33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grpSp>
        <p:nvGrpSpPr>
          <p:cNvPr id="112" name="Google Shape;112;p4"/>
          <p:cNvGrpSpPr/>
          <p:nvPr/>
        </p:nvGrpSpPr>
        <p:grpSpPr>
          <a:xfrm>
            <a:off x="3110681" y="2854681"/>
            <a:ext cx="753680" cy="721258"/>
            <a:chOff x="5621097" y="1500761"/>
            <a:chExt cx="371424" cy="355446"/>
          </a:xfrm>
        </p:grpSpPr>
        <p:sp>
          <p:nvSpPr>
            <p:cNvPr id="113" name="Google Shape;113;p4"/>
            <p:cNvSpPr/>
            <p:nvPr/>
          </p:nvSpPr>
          <p:spPr>
            <a:xfrm>
              <a:off x="5621097" y="1539721"/>
              <a:ext cx="324061" cy="316486"/>
            </a:xfrm>
            <a:custGeom>
              <a:rect b="b" l="l" r="r" t="t"/>
              <a:pathLst>
                <a:path extrusionOk="0" h="9943" w="10181">
                  <a:moveTo>
                    <a:pt x="8811" y="0"/>
                  </a:moveTo>
                  <a:cubicBezTo>
                    <a:pt x="8454" y="0"/>
                    <a:pt x="8109" y="143"/>
                    <a:pt x="7847" y="393"/>
                  </a:cubicBezTo>
                  <a:lnTo>
                    <a:pt x="6906" y="1334"/>
                  </a:lnTo>
                  <a:cubicBezTo>
                    <a:pt x="6835" y="1405"/>
                    <a:pt x="6835" y="1512"/>
                    <a:pt x="6906" y="1584"/>
                  </a:cubicBezTo>
                  <a:cubicBezTo>
                    <a:pt x="6942" y="1620"/>
                    <a:pt x="6986" y="1637"/>
                    <a:pt x="7031" y="1637"/>
                  </a:cubicBezTo>
                  <a:cubicBezTo>
                    <a:pt x="7076" y="1637"/>
                    <a:pt x="7120" y="1620"/>
                    <a:pt x="7156" y="1584"/>
                  </a:cubicBezTo>
                  <a:lnTo>
                    <a:pt x="8097" y="643"/>
                  </a:lnTo>
                  <a:cubicBezTo>
                    <a:pt x="8287" y="453"/>
                    <a:pt x="8549" y="346"/>
                    <a:pt x="8811" y="346"/>
                  </a:cubicBezTo>
                  <a:cubicBezTo>
                    <a:pt x="9085" y="346"/>
                    <a:pt x="9335" y="453"/>
                    <a:pt x="9525" y="643"/>
                  </a:cubicBezTo>
                  <a:cubicBezTo>
                    <a:pt x="9716" y="846"/>
                    <a:pt x="9823" y="1096"/>
                    <a:pt x="9823" y="1358"/>
                  </a:cubicBezTo>
                  <a:cubicBezTo>
                    <a:pt x="9823" y="1631"/>
                    <a:pt x="9716" y="1882"/>
                    <a:pt x="9525" y="2084"/>
                  </a:cubicBezTo>
                  <a:lnTo>
                    <a:pt x="8228" y="3370"/>
                  </a:lnTo>
                  <a:cubicBezTo>
                    <a:pt x="8097" y="3060"/>
                    <a:pt x="7906" y="2763"/>
                    <a:pt x="7668" y="2524"/>
                  </a:cubicBezTo>
                  <a:cubicBezTo>
                    <a:pt x="7162" y="2018"/>
                    <a:pt x="6498" y="1765"/>
                    <a:pt x="5834" y="1765"/>
                  </a:cubicBezTo>
                  <a:cubicBezTo>
                    <a:pt x="5171" y="1765"/>
                    <a:pt x="4507" y="2018"/>
                    <a:pt x="4001" y="2524"/>
                  </a:cubicBezTo>
                  <a:lnTo>
                    <a:pt x="1012" y="5513"/>
                  </a:lnTo>
                  <a:cubicBezTo>
                    <a:pt x="0" y="6525"/>
                    <a:pt x="0" y="8168"/>
                    <a:pt x="1012" y="9180"/>
                  </a:cubicBezTo>
                  <a:cubicBezTo>
                    <a:pt x="1524" y="9680"/>
                    <a:pt x="2191" y="9942"/>
                    <a:pt x="2846" y="9942"/>
                  </a:cubicBezTo>
                  <a:cubicBezTo>
                    <a:pt x="3501" y="9942"/>
                    <a:pt x="4168" y="9680"/>
                    <a:pt x="4680" y="9180"/>
                  </a:cubicBezTo>
                  <a:lnTo>
                    <a:pt x="6263" y="7585"/>
                  </a:lnTo>
                  <a:cubicBezTo>
                    <a:pt x="6346" y="7513"/>
                    <a:pt x="6346" y="7406"/>
                    <a:pt x="6263" y="7335"/>
                  </a:cubicBezTo>
                  <a:cubicBezTo>
                    <a:pt x="6239" y="7305"/>
                    <a:pt x="6201" y="7290"/>
                    <a:pt x="6159" y="7290"/>
                  </a:cubicBezTo>
                  <a:cubicBezTo>
                    <a:pt x="6117" y="7290"/>
                    <a:pt x="6073" y="7305"/>
                    <a:pt x="6037" y="7335"/>
                  </a:cubicBezTo>
                  <a:lnTo>
                    <a:pt x="4441" y="8930"/>
                  </a:lnTo>
                  <a:cubicBezTo>
                    <a:pt x="4025" y="9347"/>
                    <a:pt x="3453" y="9573"/>
                    <a:pt x="2858" y="9573"/>
                  </a:cubicBezTo>
                  <a:cubicBezTo>
                    <a:pt x="2263" y="9573"/>
                    <a:pt x="1703" y="9335"/>
                    <a:pt x="1286" y="8930"/>
                  </a:cubicBezTo>
                  <a:cubicBezTo>
                    <a:pt x="405" y="8049"/>
                    <a:pt x="405" y="6632"/>
                    <a:pt x="1286" y="5775"/>
                  </a:cubicBezTo>
                  <a:lnTo>
                    <a:pt x="4275" y="2774"/>
                  </a:lnTo>
                  <a:cubicBezTo>
                    <a:pt x="4691" y="2358"/>
                    <a:pt x="5251" y="2120"/>
                    <a:pt x="5846" y="2120"/>
                  </a:cubicBezTo>
                  <a:cubicBezTo>
                    <a:pt x="6442" y="2120"/>
                    <a:pt x="7013" y="2358"/>
                    <a:pt x="7430" y="2774"/>
                  </a:cubicBezTo>
                  <a:cubicBezTo>
                    <a:pt x="7680" y="3025"/>
                    <a:pt x="7859" y="3322"/>
                    <a:pt x="7966" y="3656"/>
                  </a:cubicBezTo>
                  <a:lnTo>
                    <a:pt x="6549" y="5072"/>
                  </a:lnTo>
                  <a:cubicBezTo>
                    <a:pt x="6358" y="5263"/>
                    <a:pt x="6108" y="5370"/>
                    <a:pt x="5834" y="5370"/>
                  </a:cubicBezTo>
                  <a:cubicBezTo>
                    <a:pt x="5573" y="5370"/>
                    <a:pt x="5311" y="5263"/>
                    <a:pt x="5120" y="5072"/>
                  </a:cubicBezTo>
                  <a:cubicBezTo>
                    <a:pt x="5037" y="4977"/>
                    <a:pt x="4953" y="4858"/>
                    <a:pt x="4894" y="4739"/>
                  </a:cubicBezTo>
                  <a:cubicBezTo>
                    <a:pt x="4874" y="4670"/>
                    <a:pt x="4798" y="4626"/>
                    <a:pt x="4711" y="4626"/>
                  </a:cubicBezTo>
                  <a:cubicBezTo>
                    <a:pt x="4693" y="4626"/>
                    <a:pt x="4674" y="4628"/>
                    <a:pt x="4656" y="4632"/>
                  </a:cubicBezTo>
                  <a:cubicBezTo>
                    <a:pt x="4572" y="4668"/>
                    <a:pt x="4525" y="4775"/>
                    <a:pt x="4560" y="4882"/>
                  </a:cubicBezTo>
                  <a:cubicBezTo>
                    <a:pt x="4632" y="5037"/>
                    <a:pt x="4715" y="5203"/>
                    <a:pt x="4858" y="5322"/>
                  </a:cubicBezTo>
                  <a:cubicBezTo>
                    <a:pt x="5108" y="5572"/>
                    <a:pt x="5453" y="5727"/>
                    <a:pt x="5823" y="5727"/>
                  </a:cubicBezTo>
                  <a:cubicBezTo>
                    <a:pt x="6192" y="5727"/>
                    <a:pt x="6525" y="5572"/>
                    <a:pt x="6787" y="5322"/>
                  </a:cubicBezTo>
                  <a:lnTo>
                    <a:pt x="9775" y="2334"/>
                  </a:lnTo>
                  <a:cubicBezTo>
                    <a:pt x="10037" y="2084"/>
                    <a:pt x="10180" y="1739"/>
                    <a:pt x="10180" y="1358"/>
                  </a:cubicBezTo>
                  <a:cubicBezTo>
                    <a:pt x="10180" y="989"/>
                    <a:pt x="10037" y="667"/>
                    <a:pt x="9775" y="393"/>
                  </a:cubicBezTo>
                  <a:cubicBezTo>
                    <a:pt x="9525" y="131"/>
                    <a:pt x="9180" y="0"/>
                    <a:pt x="881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669606" y="1500761"/>
              <a:ext cx="322915" cy="316390"/>
            </a:xfrm>
            <a:custGeom>
              <a:rect b="b" l="l" r="r" t="t"/>
              <a:pathLst>
                <a:path extrusionOk="0" h="9940" w="10145">
                  <a:moveTo>
                    <a:pt x="7323" y="1"/>
                  </a:moveTo>
                  <a:cubicBezTo>
                    <a:pt x="6659" y="1"/>
                    <a:pt x="5995" y="254"/>
                    <a:pt x="5489" y="760"/>
                  </a:cubicBezTo>
                  <a:lnTo>
                    <a:pt x="3894" y="2355"/>
                  </a:lnTo>
                  <a:cubicBezTo>
                    <a:pt x="3822" y="2427"/>
                    <a:pt x="3822" y="2534"/>
                    <a:pt x="3894" y="2605"/>
                  </a:cubicBezTo>
                  <a:cubicBezTo>
                    <a:pt x="3935" y="2641"/>
                    <a:pt x="3980" y="2659"/>
                    <a:pt x="4025" y="2659"/>
                  </a:cubicBezTo>
                  <a:cubicBezTo>
                    <a:pt x="4069" y="2659"/>
                    <a:pt x="4114" y="2641"/>
                    <a:pt x="4156" y="2605"/>
                  </a:cubicBezTo>
                  <a:lnTo>
                    <a:pt x="5739" y="1010"/>
                  </a:lnTo>
                  <a:cubicBezTo>
                    <a:pt x="6180" y="569"/>
                    <a:pt x="6754" y="349"/>
                    <a:pt x="7326" y="349"/>
                  </a:cubicBezTo>
                  <a:cubicBezTo>
                    <a:pt x="7897" y="349"/>
                    <a:pt x="8466" y="569"/>
                    <a:pt x="8894" y="1010"/>
                  </a:cubicBezTo>
                  <a:cubicBezTo>
                    <a:pt x="9775" y="1891"/>
                    <a:pt x="9775" y="3308"/>
                    <a:pt x="8894" y="4165"/>
                  </a:cubicBezTo>
                  <a:lnTo>
                    <a:pt x="5906" y="7154"/>
                  </a:lnTo>
                  <a:cubicBezTo>
                    <a:pt x="5489" y="7570"/>
                    <a:pt x="4930" y="7808"/>
                    <a:pt x="4334" y="7808"/>
                  </a:cubicBezTo>
                  <a:cubicBezTo>
                    <a:pt x="3739" y="7808"/>
                    <a:pt x="3167" y="7570"/>
                    <a:pt x="2751" y="7154"/>
                  </a:cubicBezTo>
                  <a:cubicBezTo>
                    <a:pt x="2501" y="6904"/>
                    <a:pt x="2322" y="6606"/>
                    <a:pt x="2215" y="6284"/>
                  </a:cubicBezTo>
                  <a:lnTo>
                    <a:pt x="3632" y="4868"/>
                  </a:lnTo>
                  <a:cubicBezTo>
                    <a:pt x="3822" y="4677"/>
                    <a:pt x="4072" y="4570"/>
                    <a:pt x="4346" y="4570"/>
                  </a:cubicBezTo>
                  <a:cubicBezTo>
                    <a:pt x="4608" y="4570"/>
                    <a:pt x="4870" y="4677"/>
                    <a:pt x="5061" y="4868"/>
                  </a:cubicBezTo>
                  <a:cubicBezTo>
                    <a:pt x="5144" y="4951"/>
                    <a:pt x="5227" y="5070"/>
                    <a:pt x="5287" y="5189"/>
                  </a:cubicBezTo>
                  <a:cubicBezTo>
                    <a:pt x="5305" y="5263"/>
                    <a:pt x="5374" y="5308"/>
                    <a:pt x="5453" y="5308"/>
                  </a:cubicBezTo>
                  <a:cubicBezTo>
                    <a:pt x="5477" y="5308"/>
                    <a:pt x="5501" y="5304"/>
                    <a:pt x="5525" y="5296"/>
                  </a:cubicBezTo>
                  <a:cubicBezTo>
                    <a:pt x="5608" y="5272"/>
                    <a:pt x="5656" y="5165"/>
                    <a:pt x="5620" y="5058"/>
                  </a:cubicBezTo>
                  <a:cubicBezTo>
                    <a:pt x="5549" y="4891"/>
                    <a:pt x="5465" y="4737"/>
                    <a:pt x="5322" y="4618"/>
                  </a:cubicBezTo>
                  <a:cubicBezTo>
                    <a:pt x="5072" y="4356"/>
                    <a:pt x="4727" y="4213"/>
                    <a:pt x="4358" y="4213"/>
                  </a:cubicBezTo>
                  <a:cubicBezTo>
                    <a:pt x="3989" y="4213"/>
                    <a:pt x="3656" y="4356"/>
                    <a:pt x="3394" y="4618"/>
                  </a:cubicBezTo>
                  <a:lnTo>
                    <a:pt x="1929" y="6070"/>
                  </a:lnTo>
                  <a:cubicBezTo>
                    <a:pt x="1905" y="6082"/>
                    <a:pt x="1893" y="6106"/>
                    <a:pt x="1870" y="6130"/>
                  </a:cubicBezTo>
                  <a:lnTo>
                    <a:pt x="405" y="7606"/>
                  </a:lnTo>
                  <a:cubicBezTo>
                    <a:pt x="143" y="7856"/>
                    <a:pt x="0" y="8201"/>
                    <a:pt x="0" y="8570"/>
                  </a:cubicBezTo>
                  <a:cubicBezTo>
                    <a:pt x="0" y="8928"/>
                    <a:pt x="143" y="9273"/>
                    <a:pt x="405" y="9535"/>
                  </a:cubicBezTo>
                  <a:cubicBezTo>
                    <a:pt x="655" y="9785"/>
                    <a:pt x="1001" y="9940"/>
                    <a:pt x="1370" y="9940"/>
                  </a:cubicBezTo>
                  <a:cubicBezTo>
                    <a:pt x="1739" y="9940"/>
                    <a:pt x="2072" y="9785"/>
                    <a:pt x="2334" y="9535"/>
                  </a:cubicBezTo>
                  <a:lnTo>
                    <a:pt x="3275" y="8594"/>
                  </a:lnTo>
                  <a:cubicBezTo>
                    <a:pt x="3346" y="8523"/>
                    <a:pt x="3346" y="8416"/>
                    <a:pt x="3275" y="8344"/>
                  </a:cubicBezTo>
                  <a:cubicBezTo>
                    <a:pt x="3239" y="8309"/>
                    <a:pt x="3194" y="8291"/>
                    <a:pt x="3150" y="8291"/>
                  </a:cubicBezTo>
                  <a:cubicBezTo>
                    <a:pt x="3105" y="8291"/>
                    <a:pt x="3060" y="8309"/>
                    <a:pt x="3025" y="8344"/>
                  </a:cubicBezTo>
                  <a:lnTo>
                    <a:pt x="2084" y="9285"/>
                  </a:lnTo>
                  <a:cubicBezTo>
                    <a:pt x="1893" y="9475"/>
                    <a:pt x="1632" y="9582"/>
                    <a:pt x="1370" y="9582"/>
                  </a:cubicBezTo>
                  <a:cubicBezTo>
                    <a:pt x="1096" y="9582"/>
                    <a:pt x="846" y="9475"/>
                    <a:pt x="655" y="9285"/>
                  </a:cubicBezTo>
                  <a:cubicBezTo>
                    <a:pt x="465" y="9094"/>
                    <a:pt x="358" y="8832"/>
                    <a:pt x="358" y="8570"/>
                  </a:cubicBezTo>
                  <a:cubicBezTo>
                    <a:pt x="358" y="8297"/>
                    <a:pt x="465" y="8047"/>
                    <a:pt x="655" y="7856"/>
                  </a:cubicBezTo>
                  <a:lnTo>
                    <a:pt x="1953" y="6558"/>
                  </a:lnTo>
                  <a:cubicBezTo>
                    <a:pt x="2084" y="6880"/>
                    <a:pt x="2274" y="7177"/>
                    <a:pt x="2513" y="7404"/>
                  </a:cubicBezTo>
                  <a:cubicBezTo>
                    <a:pt x="3001" y="7904"/>
                    <a:pt x="3656" y="8166"/>
                    <a:pt x="4346" y="8166"/>
                  </a:cubicBezTo>
                  <a:cubicBezTo>
                    <a:pt x="5049" y="8166"/>
                    <a:pt x="5680" y="7904"/>
                    <a:pt x="6180" y="7404"/>
                  </a:cubicBezTo>
                  <a:lnTo>
                    <a:pt x="9168" y="4415"/>
                  </a:lnTo>
                  <a:cubicBezTo>
                    <a:pt x="10145" y="3403"/>
                    <a:pt x="10145" y="1772"/>
                    <a:pt x="9156" y="760"/>
                  </a:cubicBezTo>
                  <a:cubicBezTo>
                    <a:pt x="8650" y="254"/>
                    <a:pt x="7987" y="1"/>
                    <a:pt x="732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F0F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3439467" y="1478655"/>
            <a:ext cx="470352" cy="683745"/>
            <a:chOff x="1697726" y="3244179"/>
            <a:chExt cx="788124" cy="1146069"/>
          </a:xfrm>
        </p:grpSpPr>
        <p:sp>
          <p:nvSpPr>
            <p:cNvPr id="116" name="Google Shape;116;p4"/>
            <p:cNvSpPr/>
            <p:nvPr/>
          </p:nvSpPr>
          <p:spPr>
            <a:xfrm>
              <a:off x="1697726" y="3244179"/>
              <a:ext cx="788124" cy="1146069"/>
            </a:xfrm>
            <a:custGeom>
              <a:rect b="b" l="l" r="r" t="t"/>
              <a:pathLst>
                <a:path extrusionOk="0" h="44156" w="30365">
                  <a:moveTo>
                    <a:pt x="18841" y="1"/>
                  </a:moveTo>
                  <a:lnTo>
                    <a:pt x="18841" y="3319"/>
                  </a:lnTo>
                  <a:lnTo>
                    <a:pt x="7583" y="3319"/>
                  </a:lnTo>
                  <a:cubicBezTo>
                    <a:pt x="5740" y="3319"/>
                    <a:pt x="4248" y="4814"/>
                    <a:pt x="4248" y="6658"/>
                  </a:cubicBezTo>
                  <a:lnTo>
                    <a:pt x="4248" y="29436"/>
                  </a:lnTo>
                  <a:lnTo>
                    <a:pt x="1" y="29436"/>
                  </a:lnTo>
                  <a:lnTo>
                    <a:pt x="1" y="44155"/>
                  </a:lnTo>
                  <a:lnTo>
                    <a:pt x="14720" y="44155"/>
                  </a:lnTo>
                  <a:lnTo>
                    <a:pt x="14720" y="29436"/>
                  </a:lnTo>
                  <a:lnTo>
                    <a:pt x="10922" y="29436"/>
                  </a:lnTo>
                  <a:lnTo>
                    <a:pt x="10922" y="9993"/>
                  </a:lnTo>
                  <a:lnTo>
                    <a:pt x="18841" y="9993"/>
                  </a:lnTo>
                  <a:lnTo>
                    <a:pt x="18841" y="13311"/>
                  </a:lnTo>
                  <a:lnTo>
                    <a:pt x="30365" y="6658"/>
                  </a:lnTo>
                  <a:lnTo>
                    <a:pt x="1884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743302" y="4053603"/>
              <a:ext cx="291293" cy="291267"/>
            </a:xfrm>
            <a:custGeom>
              <a:rect b="b" l="l" r="r" t="t"/>
              <a:pathLst>
                <a:path extrusionOk="0" h="11222" w="11223">
                  <a:moveTo>
                    <a:pt x="1" y="0"/>
                  </a:moveTo>
                  <a:lnTo>
                    <a:pt x="1" y="11222"/>
                  </a:lnTo>
                  <a:lnTo>
                    <a:pt x="11222" y="11222"/>
                  </a:lnTo>
                  <a:lnTo>
                    <a:pt x="1122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4"/>
          <p:cNvGrpSpPr/>
          <p:nvPr/>
        </p:nvGrpSpPr>
        <p:grpSpPr>
          <a:xfrm flipH="1">
            <a:off x="3204291" y="1478654"/>
            <a:ext cx="470352" cy="683745"/>
            <a:chOff x="1697726" y="3244179"/>
            <a:chExt cx="788124" cy="1146069"/>
          </a:xfrm>
        </p:grpSpPr>
        <p:sp>
          <p:nvSpPr>
            <p:cNvPr id="119" name="Google Shape;119;p4"/>
            <p:cNvSpPr/>
            <p:nvPr/>
          </p:nvSpPr>
          <p:spPr>
            <a:xfrm>
              <a:off x="1697726" y="3244179"/>
              <a:ext cx="788124" cy="1146069"/>
            </a:xfrm>
            <a:custGeom>
              <a:rect b="b" l="l" r="r" t="t"/>
              <a:pathLst>
                <a:path extrusionOk="0" h="44156" w="30365">
                  <a:moveTo>
                    <a:pt x="18841" y="1"/>
                  </a:moveTo>
                  <a:lnTo>
                    <a:pt x="18841" y="3319"/>
                  </a:lnTo>
                  <a:lnTo>
                    <a:pt x="7583" y="3319"/>
                  </a:lnTo>
                  <a:cubicBezTo>
                    <a:pt x="5740" y="3319"/>
                    <a:pt x="4248" y="4814"/>
                    <a:pt x="4248" y="6658"/>
                  </a:cubicBezTo>
                  <a:lnTo>
                    <a:pt x="4248" y="29436"/>
                  </a:lnTo>
                  <a:lnTo>
                    <a:pt x="1" y="29436"/>
                  </a:lnTo>
                  <a:lnTo>
                    <a:pt x="1" y="44155"/>
                  </a:lnTo>
                  <a:lnTo>
                    <a:pt x="14720" y="44155"/>
                  </a:lnTo>
                  <a:lnTo>
                    <a:pt x="14720" y="29436"/>
                  </a:lnTo>
                  <a:lnTo>
                    <a:pt x="10922" y="29436"/>
                  </a:lnTo>
                  <a:lnTo>
                    <a:pt x="10922" y="9993"/>
                  </a:lnTo>
                  <a:lnTo>
                    <a:pt x="18841" y="9993"/>
                  </a:lnTo>
                  <a:lnTo>
                    <a:pt x="18841" y="13311"/>
                  </a:lnTo>
                  <a:lnTo>
                    <a:pt x="30365" y="6658"/>
                  </a:lnTo>
                  <a:lnTo>
                    <a:pt x="1884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743302" y="4053603"/>
              <a:ext cx="291293" cy="291267"/>
            </a:xfrm>
            <a:custGeom>
              <a:rect b="b" l="l" r="r" t="t"/>
              <a:pathLst>
                <a:path extrusionOk="0" h="11222" w="11223">
                  <a:moveTo>
                    <a:pt x="1" y="0"/>
                  </a:moveTo>
                  <a:lnTo>
                    <a:pt x="1" y="11222"/>
                  </a:lnTo>
                  <a:lnTo>
                    <a:pt x="11222" y="11222"/>
                  </a:lnTo>
                  <a:lnTo>
                    <a:pt x="1122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1164770" y="594093"/>
            <a:ext cx="7259229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 ExtraBold"/>
              <a:buNone/>
            </a:pPr>
            <a:r>
              <a:rPr b="0" i="0" lang="en-US" sz="2800" u="none" cap="none" strike="noStrike">
                <a:solidFill>
                  <a:srgbClr val="EAC16C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PROBLEM IT SOLVES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1884772" y="1115264"/>
            <a:ext cx="566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FUTURE-PROOFING THE IMPLEMENTATION WITH WHAT THE CLIENT SEES ON THEIR END.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1590856" y="1678835"/>
            <a:ext cx="53337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b="1" i="0" lang="en-US" sz="1400" u="none" cap="none" strike="noStrike">
                <a:solidFill>
                  <a:schemeClr val="dk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The client will not see/be impacted by changes within the code’s implementation.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1590856" y="2512073"/>
            <a:ext cx="53337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b="1" i="0" lang="en-US" sz="1400" u="none" cap="none" strike="noStrike">
                <a:solidFill>
                  <a:schemeClr val="dk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Allows for multiple teams to word on the code without ”stepping on each other’s toes.”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884772" y="2225501"/>
            <a:ext cx="5039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PROMOTES WEAK COUPLING IN THE CODE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1884772" y="3058739"/>
            <a:ext cx="5039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ALLOWS FOR THE CODE TO BE MORE MODULAR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1590856" y="3691922"/>
            <a:ext cx="521271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b="1" i="0" lang="en-US" sz="1400" u="none" cap="none" strike="noStrike">
                <a:solidFill>
                  <a:schemeClr val="dk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With multiple clients, they all may request that the implementation works a bit differently and this design patterns allows for that to happen all in the same application.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720000" y="43537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 ExtraBold"/>
              <a:buNone/>
            </a:pPr>
            <a:r>
              <a:rPr b="1" i="0" lang="en-US" sz="2800" u="none" cap="none" strike="noStrike">
                <a:solidFill>
                  <a:srgbClr val="EAC16C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BASIC UML DIAGRAM</a:t>
            </a:r>
            <a:endParaRPr b="1" i="0" sz="2800" u="none" cap="none" strike="noStrike">
              <a:solidFill>
                <a:srgbClr val="EAC16C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13" y="1013350"/>
            <a:ext cx="8012976" cy="34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720000" y="387393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400">
                <a:solidFill>
                  <a:schemeClr val="lt1"/>
                </a:solidFill>
              </a:rPr>
              <a:t>PROJECT UML DIAGRAM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descr="A black screen with white text&#10;&#10;Description automatically generated"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665" y="870093"/>
            <a:ext cx="8130669" cy="3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719999" y="386953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CODE SCREENSHOTS</a:t>
            </a:r>
            <a:endParaRPr sz="2400"/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439" y="951247"/>
            <a:ext cx="2329560" cy="211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85" y="1128156"/>
            <a:ext cx="3211449" cy="19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5437" y="3055805"/>
            <a:ext cx="4196593" cy="15737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3669334" y="1321225"/>
            <a:ext cx="2329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SEPARATE INTERFACE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DESIGN PATTERN.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719999" y="386953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CODE SCREENSHOTS CONT.</a:t>
            </a:r>
            <a:endParaRPr sz="2400"/>
          </a:p>
        </p:txBody>
      </p:sp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191" y="1320098"/>
            <a:ext cx="5513019" cy="343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 txBox="1"/>
          <p:nvPr/>
        </p:nvSpPr>
        <p:spPr>
          <a:xfrm>
            <a:off x="3042151" y="1012321"/>
            <a:ext cx="52127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SINGLETON DESIGN PATTERN.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anking Services Project Proposal by Slidesgo">
  <a:themeElements>
    <a:clrScheme name="Simple Light">
      <a:dk1>
        <a:srgbClr val="18173A"/>
      </a:dk1>
      <a:lt1>
        <a:srgbClr val="E3E7E6"/>
      </a:lt1>
      <a:dk2>
        <a:srgbClr val="EAC06C"/>
      </a:dk2>
      <a:lt2>
        <a:srgbClr val="A869E7"/>
      </a:lt2>
      <a:accent1>
        <a:srgbClr val="DDA9FC"/>
      </a:accent1>
      <a:accent2>
        <a:srgbClr val="EA7591"/>
      </a:accent2>
      <a:accent3>
        <a:srgbClr val="FF9C92"/>
      </a:accent3>
      <a:accent4>
        <a:srgbClr val="89D0E9"/>
      </a:accent4>
      <a:accent5>
        <a:srgbClr val="FFFFFF"/>
      </a:accent5>
      <a:accent6>
        <a:srgbClr val="FFFFFF"/>
      </a:accent6>
      <a:hlink>
        <a:srgbClr val="EAC0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