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7010400" cy="92964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4B545-D8A5-4AA9-9F8D-1AF7363C2EED}" v="458" dt="2020-02-29T22:16:02.297"/>
    <p1510:client id="{0DE8735F-428D-F3AC-955A-339A65F216B5}" v="2" dt="2020-02-29T22:31:12.931"/>
    <p1510:client id="{346584CA-2D50-B935-109A-9544EDD4F043}" v="8" dt="2020-02-29T21:00:46.677"/>
    <p1510:client id="{7CB864C1-944D-4C79-B010-2CE22BF60507}" v="132" dt="2020-02-29T22:40:07.182"/>
    <p1510:client id="{B2B9C69E-719B-193D-1374-51770828CFE2}" v="60" dt="2020-02-29T22:54:43.620"/>
    <p1510:client id="{DBCD7DCE-AD84-472B-A77C-1306C75C7347}" v="4" dt="2020-03-01T06:15:46.21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13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6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1298" y="74758"/>
            <a:ext cx="34741202" cy="4943816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Arial"/>
                <a:cs typeface="Arial"/>
              </a:rPr>
              <a:t>Simultaneous Localization and Mapping </a:t>
            </a:r>
            <a:br>
              <a:rPr lang="en-US" sz="9600" dirty="0">
                <a:latin typeface="Arial"/>
                <a:cs typeface="Arial"/>
              </a:rPr>
            </a:br>
            <a:r>
              <a:rPr lang="en-US" sz="9600" dirty="0">
                <a:latin typeface="Arial"/>
                <a:cs typeface="Arial"/>
              </a:rPr>
              <a:t>Analysis </a:t>
            </a:r>
            <a:br>
              <a:rPr lang="en-US" sz="5200" dirty="0">
                <a:latin typeface="Arial Black"/>
              </a:rPr>
            </a:br>
            <a:r>
              <a:rPr lang="en-US" sz="3600" dirty="0">
                <a:latin typeface="Arial Black"/>
              </a:rPr>
              <a:t>Southwestern Oklahoma State University </a:t>
            </a:r>
            <a:br>
              <a:rPr lang="en-US" sz="5200" dirty="0">
                <a:latin typeface="Arial Black" panose="020B0A04020102020204" pitchFamily="34" charset="0"/>
              </a:rPr>
            </a:br>
            <a:br>
              <a:rPr lang="en-US" sz="5200" dirty="0">
                <a:latin typeface="Arial Black" panose="020B0A04020102020204" pitchFamily="34" charset="0"/>
              </a:rPr>
            </a:br>
            <a:endParaRPr lang="en-US" sz="5200">
              <a:latin typeface="Arial Black" panose="020B0A04020102020204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/>
              <a:t>Jacob Miller | Kurtis Clark | Dr. Jeremy Evert | Department of Computer Science and Engineering Technology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5544800" y="5486400"/>
            <a:ext cx="12801600" cy="1280160"/>
          </a:xfrm>
        </p:spPr>
        <p:txBody>
          <a:bodyPr/>
          <a:lstStyle/>
          <a:p>
            <a:r>
              <a:rPr lang="en-US">
                <a:cs typeface="Arial"/>
              </a:rPr>
              <a:t>Objectives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914400" y="7160542"/>
            <a:ext cx="12712752" cy="1185897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/>
              <a:t>ROS – Robot Operating System. An open source suite of programs designed to be implemented in various robot platforms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/>
              <a:t>SLAM – Simultaneous Localization and Mapping. The estimation of an unknown map and an agent’s location inside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err="1"/>
              <a:t>Turtlebot</a:t>
            </a:r>
            <a:r>
              <a:rPr lang="en-US" sz="6000"/>
              <a:t> – Entry level robotics platform, utilizing open source software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5544800" y="6858000"/>
            <a:ext cx="12813888" cy="9920995"/>
          </a:xfrm>
        </p:spPr>
        <p:txBody>
          <a:bodyPr vert="horz" lIns="91440" tIns="182880" rIns="91440" bIns="45720" rtlCol="0" anchor="t">
            <a:noAutofit/>
          </a:bodyPr>
          <a:lstStyle/>
          <a:p>
            <a:pPr marL="857250" lvl="1" indent="-857250" defTabSz="3686861"/>
            <a:r>
              <a:rPr lang="en-US" sz="6000"/>
              <a:t>Simulate virtual robot for test and analysis</a:t>
            </a:r>
          </a:p>
          <a:p>
            <a:pPr marL="857250" lvl="1" indent="-857250" defTabSz="3686861"/>
            <a:r>
              <a:rPr lang="en-US" sz="6000"/>
              <a:t>Analyze SLAM solutions using ROS</a:t>
            </a:r>
          </a:p>
          <a:p>
            <a:pPr marL="857250" lvl="1" indent="-857250" defTabSz="3686861"/>
            <a:r>
              <a:rPr lang="en-US" sz="6000"/>
              <a:t>Assemble a functional </a:t>
            </a:r>
            <a:r>
              <a:rPr lang="en-US" sz="6000" err="1"/>
              <a:t>Turtlebot</a:t>
            </a:r>
            <a:r>
              <a:rPr lang="en-US" sz="6000"/>
              <a:t>  </a:t>
            </a:r>
          </a:p>
          <a:p>
            <a:pPr marL="857250" lvl="1" indent="-857250" defTabSz="3686861"/>
            <a:r>
              <a:rPr lang="en-US" sz="6000"/>
              <a:t>Emphasize projects related to current research trajectories for NASA, and general robotics applications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0175200" y="5486400"/>
            <a:ext cx="12801600" cy="1280160"/>
          </a:xfrm>
        </p:spPr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175200" y="26243280"/>
            <a:ext cx="12801600" cy="5948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/>
              <a:t>Quigley, M., Conley, K., </a:t>
            </a:r>
            <a:r>
              <a:rPr lang="en-US" sz="4000" err="1"/>
              <a:t>Gerkey</a:t>
            </a:r>
            <a:r>
              <a:rPr lang="en-US" sz="4000"/>
              <a:t>, B., Faust, J., Foote, T., </a:t>
            </a:r>
            <a:r>
              <a:rPr lang="en-US" sz="4000" err="1"/>
              <a:t>Leibs</a:t>
            </a:r>
            <a:r>
              <a:rPr lang="en-US" sz="4000"/>
              <a:t>, J., ... &amp; Ng, A. Y. (2009, May). ROS: an open-source Robot Operating System. In </a:t>
            </a:r>
            <a:r>
              <a:rPr lang="en-US" sz="4000" i="1"/>
              <a:t>ICRA workshop on open source software</a:t>
            </a:r>
            <a:r>
              <a:rPr lang="en-US" sz="4000"/>
              <a:t> (Vol. 3, No. 3.2, p. 5).</a:t>
            </a:r>
          </a:p>
          <a:p>
            <a:pPr marL="0" indent="0">
              <a:buNone/>
            </a:pPr>
            <a:r>
              <a:rPr lang="en-US" sz="4000" err="1"/>
              <a:t>Durrant</a:t>
            </a:r>
            <a:r>
              <a:rPr lang="en-US" sz="4000"/>
              <a:t>-Whyte, H., &amp; Bailey, T. (2006). Simultaneous localization and mapping: part I. </a:t>
            </a:r>
            <a:r>
              <a:rPr lang="en-US" sz="4000" i="1"/>
              <a:t>IEEE robotics &amp; automation magazine</a:t>
            </a:r>
            <a:r>
              <a:rPr lang="en-US" sz="4000"/>
              <a:t>, </a:t>
            </a:r>
            <a:r>
              <a:rPr lang="en-US" sz="4000" i="1"/>
              <a:t>13</a:t>
            </a:r>
            <a:r>
              <a:rPr lang="en-US" sz="4000"/>
              <a:t>(2), 99-110.</a:t>
            </a:r>
          </a:p>
          <a:p>
            <a:pPr marL="0" indent="0">
              <a:buNone/>
            </a:pPr>
            <a:r>
              <a:rPr lang="en-US" sz="4000"/>
              <a:t>ROS Documentation. (n.d.). Retrieved from ROS Wiki: wiki.ros.org</a:t>
            </a:r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endParaRPr lang="en-US" sz="4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4" y="74756"/>
            <a:ext cx="4519966" cy="342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7F3B8-4D68-4228-BA13-BE8579B8BD62}"/>
              </a:ext>
            </a:extLst>
          </p:cNvPr>
          <p:cNvSpPr txBox="1"/>
          <p:nvPr/>
        </p:nvSpPr>
        <p:spPr>
          <a:xfrm>
            <a:off x="0" y="32197311"/>
            <a:ext cx="3861127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i="1">
                <a:latin typeface="Times New Roman"/>
                <a:cs typeface="Times New Roman"/>
              </a:rPr>
              <a:t>This material is based upon work supported by the National Aeronautics and Space Administration under Grant No.NNX15AK02H issued through NASA Education.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15557088" y="22729372"/>
            <a:ext cx="12801600" cy="1280160"/>
          </a:xfrm>
        </p:spPr>
        <p:txBody>
          <a:bodyPr/>
          <a:lstStyle/>
          <a:p>
            <a:r>
              <a:rPr lang="en-US"/>
              <a:t>Project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A1506-90EB-4F96-8A8B-4DE68E9FEA51}"/>
              </a:ext>
            </a:extLst>
          </p:cNvPr>
          <p:cNvSpPr txBox="1"/>
          <p:nvPr/>
        </p:nvSpPr>
        <p:spPr>
          <a:xfrm>
            <a:off x="15569775" y="24048720"/>
            <a:ext cx="12757176" cy="80945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>
                <a:cs typeface="Arial"/>
              </a:rPr>
              <a:t>Iterate on data collection method</a:t>
            </a:r>
          </a:p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>
                <a:cs typeface="Arial"/>
              </a:rPr>
              <a:t>Deploy in different environments: </a:t>
            </a:r>
          </a:p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>
                <a:cs typeface="Arial"/>
              </a:rPr>
              <a:t>Ensures data gathered data isn't tampered by original testing environment</a:t>
            </a:r>
          </a:p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>
                <a:cs typeface="Arial"/>
              </a:rPr>
              <a:t>Gives a chance to test tutorials being written as part of project</a:t>
            </a:r>
          </a:p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>
                <a:cs typeface="Arial"/>
              </a:rPr>
              <a:t>Address I/O concerns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5DB2EC-79A4-4158-9433-1A68429E8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70" y="0"/>
            <a:ext cx="3788229" cy="3788229"/>
          </a:xfrm>
          <a:prstGeom prst="rect">
            <a:avLst/>
          </a:prstGeom>
        </p:spPr>
      </p:pic>
      <p:sp>
        <p:nvSpPr>
          <p:cNvPr id="19" name="Text Placeholder 70">
            <a:extLst>
              <a:ext uri="{FF2B5EF4-FFF2-40B4-BE49-F238E27FC236}">
                <a16:creationId xmlns:a16="http://schemas.microsoft.com/office/drawing/2014/main" id="{115D1275-1E66-441B-A3BB-CE52B25A692A}"/>
              </a:ext>
            </a:extLst>
          </p:cNvPr>
          <p:cNvSpPr txBox="1">
            <a:spLocks/>
          </p:cNvSpPr>
          <p:nvPr/>
        </p:nvSpPr>
        <p:spPr>
          <a:xfrm>
            <a:off x="15544800" y="1581912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/>
              <a:t>Methods</a:t>
            </a:r>
          </a:p>
        </p:txBody>
      </p:sp>
      <p:sp>
        <p:nvSpPr>
          <p:cNvPr id="22" name="Text Placeholder 70">
            <a:extLst>
              <a:ext uri="{FF2B5EF4-FFF2-40B4-BE49-F238E27FC236}">
                <a16:creationId xmlns:a16="http://schemas.microsoft.com/office/drawing/2014/main" id="{6B1E018D-0A5A-4CC1-B7A8-AADB43D76CC2}"/>
              </a:ext>
            </a:extLst>
          </p:cNvPr>
          <p:cNvSpPr txBox="1">
            <a:spLocks/>
          </p:cNvSpPr>
          <p:nvPr/>
        </p:nvSpPr>
        <p:spPr>
          <a:xfrm>
            <a:off x="914400" y="2011680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Simulation Example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B5EA28-636C-47CD-8B35-23FC73C1197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175200" y="24968335"/>
            <a:ext cx="12801600" cy="128016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0408E-0248-44BE-B47A-1884F9331CBB}"/>
              </a:ext>
            </a:extLst>
          </p:cNvPr>
          <p:cNvSpPr txBox="1"/>
          <p:nvPr/>
        </p:nvSpPr>
        <p:spPr>
          <a:xfrm>
            <a:off x="15544798" y="17099280"/>
            <a:ext cx="12712751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>
                <a:cs typeface="Arial"/>
              </a:rPr>
              <a:t>Settled on parameters to compare: memory and </a:t>
            </a:r>
            <a:r>
              <a:rPr lang="en-US" sz="6000" err="1">
                <a:cs typeface="Arial"/>
              </a:rPr>
              <a:t>cpu</a:t>
            </a:r>
            <a:endParaRPr lang="en-US" sz="6000">
              <a:cs typeface="Arial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>
                <a:cs typeface="Arial"/>
              </a:rPr>
              <a:t>Utilized bash scripts to automate initialization and resource collection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>
                <a:cs typeface="Arial"/>
              </a:rPr>
              <a:t>Analyzed and plotted data</a:t>
            </a: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E9404E4C-C9C2-42FC-9AF9-02644F3799ED}"/>
              </a:ext>
            </a:extLst>
          </p:cNvPr>
          <p:cNvSpPr txBox="1">
            <a:spLocks/>
          </p:cNvSpPr>
          <p:nvPr/>
        </p:nvSpPr>
        <p:spPr>
          <a:xfrm>
            <a:off x="914400" y="548640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/>
              <a:t>Definitions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C17F950-48EC-4D96-B7D7-C3C326E1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Retrieved from ROS Wiki: wiki.ros.org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58F7E1DE-1529-4A3D-A4A9-D3102664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Retrieved from ROS Wiki: wiki.ros.org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Picture 33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4EAA4097-18BA-49F4-8795-CFE58D2B5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9634" y="78859"/>
            <a:ext cx="5512525" cy="370888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6B7426-D7EC-47A7-B921-03CC066C603A}"/>
              </a:ext>
            </a:extLst>
          </p:cNvPr>
          <p:cNvGrpSpPr/>
          <p:nvPr/>
        </p:nvGrpSpPr>
        <p:grpSpPr>
          <a:xfrm>
            <a:off x="30527897" y="6716746"/>
            <a:ext cx="12097512" cy="8849157"/>
            <a:chOff x="30188261" y="6489472"/>
            <a:chExt cx="12827725" cy="9742130"/>
          </a:xfrm>
        </p:grpSpPr>
        <p:pic>
          <p:nvPicPr>
            <p:cNvPr id="35" name="Picture 35" descr="SLAM algorithm resources over 2 minutes&#10;">
              <a:extLst>
                <a:ext uri="{FF2B5EF4-FFF2-40B4-BE49-F238E27FC236}">
                  <a16:creationId xmlns:a16="http://schemas.microsoft.com/office/drawing/2014/main" id="{A2354045-912B-43DB-B10E-15CB56369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188261" y="6597745"/>
              <a:ext cx="12827725" cy="963385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A6F037C-C9AA-45E3-8930-4213D9B49AD5}"/>
                </a:ext>
              </a:extLst>
            </p:cNvPr>
            <p:cNvSpPr txBox="1"/>
            <p:nvPr/>
          </p:nvSpPr>
          <p:spPr>
            <a:xfrm>
              <a:off x="30553328" y="6489472"/>
              <a:ext cx="120962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/>
                <a:t>SLAM resource usage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C35D3D-CA24-4D73-AEFC-FD0C4964B9B8}"/>
              </a:ext>
            </a:extLst>
          </p:cNvPr>
          <p:cNvGrpSpPr/>
          <p:nvPr/>
        </p:nvGrpSpPr>
        <p:grpSpPr>
          <a:xfrm>
            <a:off x="30527897" y="15614626"/>
            <a:ext cx="12096206" cy="8746005"/>
            <a:chOff x="30527897" y="16083617"/>
            <a:chExt cx="12096206" cy="8746005"/>
          </a:xfrm>
        </p:grpSpPr>
        <p:pic>
          <p:nvPicPr>
            <p:cNvPr id="37" name="Picture 37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8CDAF04C-FD0F-4BCF-9074-3D1D93E9D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27897" y="16464313"/>
              <a:ext cx="12096206" cy="836530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FF1F-58E9-4EA6-B017-71A09C33F385}"/>
                </a:ext>
              </a:extLst>
            </p:cNvPr>
            <p:cNvSpPr txBox="1"/>
            <p:nvPr/>
          </p:nvSpPr>
          <p:spPr>
            <a:xfrm>
              <a:off x="31319983" y="16083617"/>
              <a:ext cx="10512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/>
                <a:t>Gazebo resource usage</a:t>
              </a:r>
            </a:p>
          </p:txBody>
        </p:sp>
      </p:grpSp>
      <p:pic>
        <p:nvPicPr>
          <p:cNvPr id="13" name="Picture 13" descr="A picture containing table, sitting, building, small&#10;&#10;Description generated with very high confidence">
            <a:extLst>
              <a:ext uri="{FF2B5EF4-FFF2-40B4-BE49-F238E27FC236}">
                <a16:creationId xmlns:a16="http://schemas.microsoft.com/office/drawing/2014/main" id="{CBAB1857-926D-4DB7-A71A-8ECDBFE3B0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720" y="21876941"/>
            <a:ext cx="12415520" cy="94845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56FB89D6A9684DA3DDF0B6D61101D4" ma:contentTypeVersion="4" ma:contentTypeDescription="Create a new document." ma:contentTypeScope="" ma:versionID="44a139eee13d988e26bf65c2287090a5">
  <xsd:schema xmlns:xsd="http://www.w3.org/2001/XMLSchema" xmlns:xs="http://www.w3.org/2001/XMLSchema" xmlns:p="http://schemas.microsoft.com/office/2006/metadata/properties" xmlns:ns3="91e1063f-1723-4160-a23e-b745d66c9ef7" targetNamespace="http://schemas.microsoft.com/office/2006/metadata/properties" ma:root="true" ma:fieldsID="71819a115d028e41fabca0930816b0a4" ns3:_="">
    <xsd:import namespace="91e1063f-1723-4160-a23e-b745d66c9e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1063f-1723-4160-a23e-b745d66c9e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EC082B-C993-4E9D-A9E2-E1286F75B667}">
  <ds:schemaRefs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91e1063f-1723-4160-a23e-b745d66c9ef7"/>
  </ds:schemaRefs>
</ds:datastoreItem>
</file>

<file path=customXml/itemProps2.xml><?xml version="1.0" encoding="utf-8"?>
<ds:datastoreItem xmlns:ds="http://schemas.openxmlformats.org/officeDocument/2006/customXml" ds:itemID="{0596F897-1E99-47F0-8D42-D097012E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e1063f-1723-4160-a23e-b745d66c9e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ABF977-9047-4B33-A852-0512A3804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Science Poster</vt:lpstr>
      <vt:lpstr>Simultaneous Localization and Mapping  Analysis  Southwestern Oklahoma State University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Simulation Analysis  Southwestern Oklahoma State University</dc:title>
  <dc:creator/>
  <cp:keywords/>
  <cp:revision>27</cp:revision>
  <dcterms:created xsi:type="dcterms:W3CDTF">2016-03-03T22:12:54Z</dcterms:created>
  <dcterms:modified xsi:type="dcterms:W3CDTF">2020-03-01T06:17:44Z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  <property fmtid="{D5CDD505-2E9C-101B-9397-08002B2CF9AE}" pid="3" name="ContentTypeId">
    <vt:lpwstr>0x0101005D56FB89D6A9684DA3DDF0B6D61101D4</vt:lpwstr>
  </property>
</Properties>
</file>