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7010400" cy="92964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2244" autoAdjust="0"/>
  </p:normalViewPr>
  <p:slideViewPr>
    <p:cSldViewPr snapToGrid="0">
      <p:cViewPr varScale="1">
        <p:scale>
          <a:sx n="18" d="100"/>
          <a:sy n="18" d="100"/>
        </p:scale>
        <p:origin x="113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A20B8-F17C-4F1A-B3A6-C9A63C3134D4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05BAC47C-B611-4166-AC81-DFBC25FA4CE2}">
      <dgm:prSet phldrT="[Text]"/>
      <dgm:spPr/>
      <dgm:t>
        <a:bodyPr/>
        <a:lstStyle/>
        <a:p>
          <a:r>
            <a:rPr lang="en-US" dirty="0"/>
            <a:t>Gazebo simulation of </a:t>
          </a:r>
          <a:r>
            <a:rPr lang="en-US" dirty="0" err="1"/>
            <a:t>Turtlebot</a:t>
          </a:r>
          <a:r>
            <a:rPr lang="en-US" dirty="0"/>
            <a:t> in crafted environment</a:t>
          </a:r>
        </a:p>
      </dgm:t>
    </dgm:pt>
    <dgm:pt modelId="{6A45CB98-88E4-476A-93F1-F4B42086ED68}" type="parTrans" cxnId="{75871899-CDDA-4F0E-A122-0BBC2F36BD02}">
      <dgm:prSet/>
      <dgm:spPr/>
      <dgm:t>
        <a:bodyPr/>
        <a:lstStyle/>
        <a:p>
          <a:endParaRPr lang="en-US"/>
        </a:p>
      </dgm:t>
    </dgm:pt>
    <dgm:pt modelId="{14A6B5F8-0E5F-43A6-B815-AC84D24EC660}" type="sibTrans" cxnId="{75871899-CDDA-4F0E-A122-0BBC2F36BD02}">
      <dgm:prSet/>
      <dgm:spPr/>
      <dgm:t>
        <a:bodyPr/>
        <a:lstStyle/>
        <a:p>
          <a:endParaRPr lang="en-US"/>
        </a:p>
      </dgm:t>
    </dgm:pt>
    <dgm:pt modelId="{996B3EAB-A0E0-40D0-B775-38289B039F0E}" type="pres">
      <dgm:prSet presAssocID="{D09A20B8-F17C-4F1A-B3A6-C9A63C3134D4}" presName="diagram" presStyleCnt="0">
        <dgm:presLayoutVars>
          <dgm:dir/>
        </dgm:presLayoutVars>
      </dgm:prSet>
      <dgm:spPr/>
    </dgm:pt>
    <dgm:pt modelId="{769BAEF9-5E1F-4893-98BE-80C498892CC5}" type="pres">
      <dgm:prSet presAssocID="{05BAC47C-B611-4166-AC81-DFBC25FA4CE2}" presName="composite" presStyleCnt="0"/>
      <dgm:spPr/>
    </dgm:pt>
    <dgm:pt modelId="{B1C30C74-7A81-49B4-8DC4-1B671B836CE9}" type="pres">
      <dgm:prSet presAssocID="{05BAC47C-B611-4166-AC81-DFBC25FA4CE2}" presName="Image" presStyleLbl="bgShp" presStyleIdx="0" presStyleCnt="1" custScaleX="113697" custLinFactNeighborX="-13020" custLinFactNeighborY="-17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extLst>
        <a:ext uri="{E40237B7-FDA0-4F09-8148-C483321AD2D9}">
          <dgm14:cNvPr xmlns:dgm14="http://schemas.microsoft.com/office/drawing/2010/diagram" id="0" name="" descr="Gazebo &quot;real world&quot; simulation.">
            <a:extLst>
              <a:ext uri="{FF2B5EF4-FFF2-40B4-BE49-F238E27FC236}">
                <a16:creationId xmlns:a16="http://schemas.microsoft.com/office/drawing/2014/main" id="{2DBAF80F-A141-460E-AD00-34804EE42D01}"/>
              </a:ext>
            </a:extLst>
          </dgm14:cNvPr>
        </a:ext>
      </dgm:extLst>
    </dgm:pt>
    <dgm:pt modelId="{6B226CB1-E9ED-44AD-BAA4-B1616B2BBE31}" type="pres">
      <dgm:prSet presAssocID="{05BAC47C-B611-4166-AC81-DFBC25FA4CE2}" presName="Parent" presStyleLbl="node0" presStyleIdx="0" presStyleCnt="1" custLinFactNeighborX="565" custLinFactNeighborY="7082">
        <dgm:presLayoutVars>
          <dgm:bulletEnabled val="1"/>
        </dgm:presLayoutVars>
      </dgm:prSet>
      <dgm:spPr/>
    </dgm:pt>
  </dgm:ptLst>
  <dgm:cxnLst>
    <dgm:cxn modelId="{24282B88-6C16-46C5-8FD9-A45B7FADAA52}" type="presOf" srcId="{D09A20B8-F17C-4F1A-B3A6-C9A63C3134D4}" destId="{996B3EAB-A0E0-40D0-B775-38289B039F0E}" srcOrd="0" destOrd="0" presId="urn:microsoft.com/office/officeart/2008/layout/BendingPictureCaption"/>
    <dgm:cxn modelId="{75871899-CDDA-4F0E-A122-0BBC2F36BD02}" srcId="{D09A20B8-F17C-4F1A-B3A6-C9A63C3134D4}" destId="{05BAC47C-B611-4166-AC81-DFBC25FA4CE2}" srcOrd="0" destOrd="0" parTransId="{6A45CB98-88E4-476A-93F1-F4B42086ED68}" sibTransId="{14A6B5F8-0E5F-43A6-B815-AC84D24EC660}"/>
    <dgm:cxn modelId="{40619D9C-F67E-4EAE-A51C-59AA005C2D32}" type="presOf" srcId="{05BAC47C-B611-4166-AC81-DFBC25FA4CE2}" destId="{6B226CB1-E9ED-44AD-BAA4-B1616B2BBE31}" srcOrd="0" destOrd="0" presId="urn:microsoft.com/office/officeart/2008/layout/BendingPictureCaption"/>
    <dgm:cxn modelId="{8AB6A75C-5294-4018-931D-A1AAD6BB671E}" type="presParOf" srcId="{996B3EAB-A0E0-40D0-B775-38289B039F0E}" destId="{769BAEF9-5E1F-4893-98BE-80C498892CC5}" srcOrd="0" destOrd="0" presId="urn:microsoft.com/office/officeart/2008/layout/BendingPictureCaption"/>
    <dgm:cxn modelId="{D68EF45D-7C82-4AD0-A435-1AE0059E4AAF}" type="presParOf" srcId="{769BAEF9-5E1F-4893-98BE-80C498892CC5}" destId="{B1C30C74-7A81-49B4-8DC4-1B671B836CE9}" srcOrd="0" destOrd="0" presId="urn:microsoft.com/office/officeart/2008/layout/BendingPictureCaption"/>
    <dgm:cxn modelId="{616AB5F3-93A2-463E-92E6-FAD4CCC305D7}" type="presParOf" srcId="{769BAEF9-5E1F-4893-98BE-80C498892CC5}" destId="{6B226CB1-E9ED-44AD-BAA4-B1616B2BBE31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3794D-9771-451D-A860-126A537D872A}" type="doc">
      <dgm:prSet loTypeId="urn:microsoft.com/office/officeart/2008/layout/BendingPictureCaption" loCatId="picture" qsTypeId="urn:microsoft.com/office/officeart/2005/8/quickstyle/simple2" qsCatId="simple" csTypeId="urn:microsoft.com/office/officeart/2005/8/colors/accent1_2" csCatId="accent1" phldr="1"/>
      <dgm:spPr/>
    </dgm:pt>
    <dgm:pt modelId="{97E25BC1-CB20-4966-B3C8-E823A5EFCD28}">
      <dgm:prSet phldrT="[Text]" custT="1"/>
      <dgm:spPr/>
      <dgm:t>
        <a:bodyPr/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47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Visualization of SLAM in ROS using RVIZ</a:t>
          </a:r>
        </a:p>
      </dgm:t>
    </dgm:pt>
    <dgm:pt modelId="{FE763FD4-4895-4616-A5A6-719A115686EF}" type="parTrans" cxnId="{173DD5E3-5EC9-4473-8C9B-2486B0BA317F}">
      <dgm:prSet/>
      <dgm:spPr/>
      <dgm:t>
        <a:bodyPr/>
        <a:lstStyle/>
        <a:p>
          <a:endParaRPr lang="en-US"/>
        </a:p>
      </dgm:t>
    </dgm:pt>
    <dgm:pt modelId="{0B1F72DA-1EF9-49CB-935F-7800B0A8C25E}" type="sibTrans" cxnId="{173DD5E3-5EC9-4473-8C9B-2486B0BA317F}">
      <dgm:prSet/>
      <dgm:spPr/>
      <dgm:t>
        <a:bodyPr/>
        <a:lstStyle/>
        <a:p>
          <a:endParaRPr lang="en-US"/>
        </a:p>
      </dgm:t>
    </dgm:pt>
    <dgm:pt modelId="{9FB0AC27-309C-4F87-ACC1-771BBFC44A7F}" type="pres">
      <dgm:prSet presAssocID="{C3C3794D-9771-451D-A860-126A537D872A}" presName="diagram" presStyleCnt="0">
        <dgm:presLayoutVars>
          <dgm:dir/>
        </dgm:presLayoutVars>
      </dgm:prSet>
      <dgm:spPr/>
    </dgm:pt>
    <dgm:pt modelId="{3A16E21C-1DED-4CEC-81CA-94A05CD533E6}" type="pres">
      <dgm:prSet presAssocID="{97E25BC1-CB20-4966-B3C8-E823A5EFCD28}" presName="composite" presStyleCnt="0"/>
      <dgm:spPr/>
    </dgm:pt>
    <dgm:pt modelId="{D46BBCFA-2860-4985-B1C2-A2D61A6ECFF4}" type="pres">
      <dgm:prSet presAssocID="{97E25BC1-CB20-4966-B3C8-E823A5EFCD28}" presName="Image" presStyleLbl="bgShp" presStyleIdx="0" presStyleCnt="1" custScaleY="111225" custLinFactNeighborX="3092" custLinFactNeighborY="4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F766E42D-DD06-4E1F-B813-DB094B649423}" type="pres">
      <dgm:prSet presAssocID="{97E25BC1-CB20-4966-B3C8-E823A5EFCD28}" presName="Parent" presStyleLbl="node0" presStyleIdx="0" presStyleCnt="1" custScaleX="91358" custScaleY="99834" custLinFactNeighborX="4806" custLinFactNeighborY="34925">
        <dgm:presLayoutVars>
          <dgm:bulletEnabled val="1"/>
        </dgm:presLayoutVars>
      </dgm:prSet>
      <dgm:spPr/>
    </dgm:pt>
  </dgm:ptLst>
  <dgm:cxnLst>
    <dgm:cxn modelId="{E7AF5975-BAAD-48FA-AF47-8E31A8FB9192}" type="presOf" srcId="{97E25BC1-CB20-4966-B3C8-E823A5EFCD28}" destId="{F766E42D-DD06-4E1F-B813-DB094B649423}" srcOrd="0" destOrd="0" presId="urn:microsoft.com/office/officeart/2008/layout/BendingPictureCaption"/>
    <dgm:cxn modelId="{98D2319B-A0CE-4A67-BB76-988098358C88}" type="presOf" srcId="{C3C3794D-9771-451D-A860-126A537D872A}" destId="{9FB0AC27-309C-4F87-ACC1-771BBFC44A7F}" srcOrd="0" destOrd="0" presId="urn:microsoft.com/office/officeart/2008/layout/BendingPictureCaption"/>
    <dgm:cxn modelId="{173DD5E3-5EC9-4473-8C9B-2486B0BA317F}" srcId="{C3C3794D-9771-451D-A860-126A537D872A}" destId="{97E25BC1-CB20-4966-B3C8-E823A5EFCD28}" srcOrd="0" destOrd="0" parTransId="{FE763FD4-4895-4616-A5A6-719A115686EF}" sibTransId="{0B1F72DA-1EF9-49CB-935F-7800B0A8C25E}"/>
    <dgm:cxn modelId="{723D18F8-5BF9-41E1-A27D-EF06AAA81BCA}" type="presParOf" srcId="{9FB0AC27-309C-4F87-ACC1-771BBFC44A7F}" destId="{3A16E21C-1DED-4CEC-81CA-94A05CD533E6}" srcOrd="0" destOrd="0" presId="urn:microsoft.com/office/officeart/2008/layout/BendingPictureCaption"/>
    <dgm:cxn modelId="{C87352DF-22B6-4F40-A37A-79FA4D92F2B5}" type="presParOf" srcId="{3A16E21C-1DED-4CEC-81CA-94A05CD533E6}" destId="{D46BBCFA-2860-4985-B1C2-A2D61A6ECFF4}" srcOrd="0" destOrd="0" presId="urn:microsoft.com/office/officeart/2008/layout/BendingPictureCaption"/>
    <dgm:cxn modelId="{4B7B6C67-8D6F-4C40-9E31-34946BB60059}" type="presParOf" srcId="{3A16E21C-1DED-4CEC-81CA-94A05CD533E6}" destId="{F766E42D-DD06-4E1F-B813-DB094B64942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30C74-7A81-49B4-8DC4-1B671B836CE9}">
      <dsp:nvSpPr>
        <dsp:cNvPr id="0" name=""/>
        <dsp:cNvSpPr/>
      </dsp:nvSpPr>
      <dsp:spPr>
        <a:xfrm>
          <a:off x="0" y="51896"/>
          <a:ext cx="10968739" cy="71293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26CB1-E9ED-44AD-BAA4-B1616B2BBE31}">
      <dsp:nvSpPr>
        <dsp:cNvPr id="0" name=""/>
        <dsp:cNvSpPr/>
      </dsp:nvSpPr>
      <dsp:spPr>
        <a:xfrm>
          <a:off x="2659663" y="6154024"/>
          <a:ext cx="8313136" cy="1997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89535" rIns="89535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4700" kern="1200" dirty="0"/>
            <a:t>Gazebo simulation of </a:t>
          </a:r>
          <a:r>
            <a:rPr lang="en-US" sz="4700" kern="1200" dirty="0" err="1"/>
            <a:t>Turtlebot</a:t>
          </a:r>
          <a:r>
            <a:rPr lang="en-US" sz="4700" kern="1200" dirty="0"/>
            <a:t> in crafted environment</a:t>
          </a:r>
        </a:p>
      </dsp:txBody>
      <dsp:txXfrm>
        <a:off x="2659663" y="6154024"/>
        <a:ext cx="8313136" cy="1997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BCFA-2860-4985-B1C2-A2D61A6ECFF4}">
      <dsp:nvSpPr>
        <dsp:cNvPr id="0" name=""/>
        <dsp:cNvSpPr/>
      </dsp:nvSpPr>
      <dsp:spPr>
        <a:xfrm>
          <a:off x="510946" y="403556"/>
          <a:ext cx="10314432" cy="84779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6E42D-DD06-4E1F-B813-DB094B649423}">
      <dsp:nvSpPr>
        <dsp:cNvPr id="0" name=""/>
        <dsp:cNvSpPr/>
      </dsp:nvSpPr>
      <dsp:spPr>
        <a:xfrm>
          <a:off x="2852930" y="7406667"/>
          <a:ext cx="8119869" cy="2132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89535" rIns="89535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47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Visualization of SLAM in ROS using RVIZ</a:t>
          </a:r>
        </a:p>
      </dsp:txBody>
      <dsp:txXfrm>
        <a:off x="2852930" y="7406667"/>
        <a:ext cx="8119869" cy="2132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6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3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1298" y="74758"/>
            <a:ext cx="34741202" cy="4943816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Robot Simulation Analysis</a:t>
            </a:r>
            <a:br>
              <a:rPr lang="en-US" sz="5200" dirty="0">
                <a:latin typeface="Arial Black" panose="020B0A04020102020204" pitchFamily="34" charset="0"/>
              </a:rPr>
            </a:br>
            <a:br>
              <a:rPr lang="en-US" sz="52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Southwestern Oklahoma State University </a:t>
            </a:r>
            <a:br>
              <a:rPr lang="en-US" sz="5200" dirty="0">
                <a:latin typeface="Arial Black" panose="020B0A04020102020204" pitchFamily="34" charset="0"/>
              </a:rPr>
            </a:br>
            <a:br>
              <a:rPr lang="en-US" sz="5200" dirty="0">
                <a:latin typeface="Arial Black" panose="020B0A04020102020204" pitchFamily="34" charset="0"/>
              </a:rPr>
            </a:br>
            <a:endParaRPr lang="en-US" sz="5200" dirty="0">
              <a:latin typeface="Arial Black" panose="020B0A04020102020204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Jacob Miller | Dr. Jeremy Evert | Department of Computer Science and Engineering Technology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5544800" y="5486400"/>
            <a:ext cx="12801600" cy="1280160"/>
          </a:xfrm>
        </p:spPr>
        <p:txBody>
          <a:bodyPr/>
          <a:lstStyle/>
          <a:p>
            <a:r>
              <a:rPr lang="en-US">
                <a:cs typeface="Arial"/>
              </a:rPr>
              <a:t>Objectives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914400" y="7160542"/>
            <a:ext cx="12712752" cy="1185897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/>
              <a:t>ROS – Robot Operating System. An open source suite of programs designed to be implemented in various robot platforms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/>
              <a:t>SLAM – Simultaneous Localization and Mapping. The estimation of an unknown map and an agent’s location inside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 err="1"/>
              <a:t>Turtlebot</a:t>
            </a:r>
            <a:r>
              <a:rPr lang="en-US" sz="6000" dirty="0"/>
              <a:t> – Entry level robotics platform, utilizing open source software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5544800" y="6858000"/>
            <a:ext cx="12813888" cy="9920995"/>
          </a:xfrm>
        </p:spPr>
        <p:txBody>
          <a:bodyPr vert="horz" lIns="91440" tIns="182880" rIns="91440" bIns="45720" rtlCol="0" anchor="t">
            <a:noAutofit/>
          </a:bodyPr>
          <a:lstStyle/>
          <a:p>
            <a:pPr marL="857250" lvl="1" indent="-857250" defTabSz="3686861"/>
            <a:r>
              <a:rPr lang="en-US" sz="6000" dirty="0"/>
              <a:t>Simulate virtual robot for test and analysis</a:t>
            </a:r>
          </a:p>
          <a:p>
            <a:pPr marL="857250" lvl="1" indent="-857250" defTabSz="3686861"/>
            <a:r>
              <a:rPr lang="en-US" sz="6000" dirty="0"/>
              <a:t>Analyze SLAM solutions using ROS</a:t>
            </a:r>
          </a:p>
          <a:p>
            <a:pPr marL="857250" lvl="1" indent="-857250" defTabSz="3686861"/>
            <a:r>
              <a:rPr lang="en-US" sz="6000" dirty="0"/>
              <a:t>Assemble a functional </a:t>
            </a:r>
            <a:r>
              <a:rPr lang="en-US" sz="6000" dirty="0" err="1"/>
              <a:t>Turtlebot</a:t>
            </a:r>
            <a:r>
              <a:rPr lang="en-US" sz="6000" dirty="0"/>
              <a:t>  </a:t>
            </a:r>
          </a:p>
          <a:p>
            <a:pPr marL="857250" lvl="1" indent="-857250" defTabSz="3686861"/>
            <a:r>
              <a:rPr lang="en-US" sz="6000" dirty="0"/>
              <a:t>Emphasize projects related to current research trajectories for NASA, and general robotics applications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0175200" y="5486400"/>
            <a:ext cx="12801600" cy="1280160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175200" y="26243280"/>
            <a:ext cx="12801600" cy="5948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Quigley, M., Conley, K., </a:t>
            </a:r>
            <a:r>
              <a:rPr lang="en-US" sz="4000" dirty="0" err="1"/>
              <a:t>Gerkey</a:t>
            </a:r>
            <a:r>
              <a:rPr lang="en-US" sz="4000" dirty="0"/>
              <a:t>, B., Faust, J., Foote, T., </a:t>
            </a:r>
            <a:r>
              <a:rPr lang="en-US" sz="4000" dirty="0" err="1"/>
              <a:t>Leibs</a:t>
            </a:r>
            <a:r>
              <a:rPr lang="en-US" sz="4000" dirty="0"/>
              <a:t>, J., ... &amp; Ng, A. Y. (2009, May). ROS: an open-source Robot Operating System. In </a:t>
            </a:r>
            <a:r>
              <a:rPr lang="en-US" sz="4000" i="1" dirty="0"/>
              <a:t>ICRA workshop on open source software</a:t>
            </a:r>
            <a:r>
              <a:rPr lang="en-US" sz="4000" dirty="0"/>
              <a:t> (Vol. 3, No. 3.2, p. 5).</a:t>
            </a:r>
          </a:p>
          <a:p>
            <a:pPr marL="0" indent="0">
              <a:buNone/>
            </a:pPr>
            <a:r>
              <a:rPr lang="en-US" sz="4000" dirty="0" err="1"/>
              <a:t>Durrant</a:t>
            </a:r>
            <a:r>
              <a:rPr lang="en-US" sz="4000" dirty="0"/>
              <a:t>-Whyte, H., &amp; Bailey, T. (2006). Simultaneous localization and mapping: part I. </a:t>
            </a:r>
            <a:r>
              <a:rPr lang="en-US" sz="4000" i="1" dirty="0"/>
              <a:t>IEEE robotics &amp; automation magazine</a:t>
            </a:r>
            <a:r>
              <a:rPr lang="en-US" sz="4000" dirty="0"/>
              <a:t>, </a:t>
            </a:r>
            <a:r>
              <a:rPr lang="en-US" sz="4000" i="1" dirty="0"/>
              <a:t>13</a:t>
            </a:r>
            <a:r>
              <a:rPr lang="en-US" sz="4000" dirty="0"/>
              <a:t>(2), 99-110.</a:t>
            </a:r>
          </a:p>
          <a:p>
            <a:pPr marL="0" indent="0">
              <a:buNone/>
            </a:pPr>
            <a:r>
              <a:rPr lang="en-US" sz="4000" dirty="0"/>
              <a:t>ROS Documentation. (n.d.). Retrieved from ROS Wiki: wiki.ros.org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4" y="74756"/>
            <a:ext cx="4519966" cy="342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7F3B8-4D68-4228-BA13-BE8579B8BD62}"/>
              </a:ext>
            </a:extLst>
          </p:cNvPr>
          <p:cNvSpPr txBox="1"/>
          <p:nvPr/>
        </p:nvSpPr>
        <p:spPr>
          <a:xfrm>
            <a:off x="0" y="32197311"/>
            <a:ext cx="3861127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i="1">
                <a:latin typeface="Times New Roman"/>
                <a:cs typeface="Times New Roman"/>
              </a:rPr>
              <a:t>This material is based upon work supported by the National Aeronautics and Space Administration under Grant No.NNX15AK02H issued through NASA Education.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15557088" y="26334720"/>
            <a:ext cx="12801600" cy="128016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A1506-90EB-4F96-8A8B-4DE68E9FEA51}"/>
              </a:ext>
            </a:extLst>
          </p:cNvPr>
          <p:cNvSpPr txBox="1"/>
          <p:nvPr/>
        </p:nvSpPr>
        <p:spPr>
          <a:xfrm>
            <a:off x="15465272" y="27706320"/>
            <a:ext cx="12757176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 dirty="0"/>
              <a:t>Created robot simulation: Gazebo</a:t>
            </a:r>
            <a:endParaRPr lang="en-US" sz="6000" dirty="0">
              <a:cs typeface="Arial" panose="020B0604020202020204"/>
            </a:endParaRPr>
          </a:p>
          <a:p>
            <a:pPr marL="857250" lvl="1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 dirty="0">
                <a:cs typeface="Arial" panose="020B0604020202020204"/>
              </a:rPr>
              <a:t>Implemented SLAM</a:t>
            </a:r>
          </a:p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 dirty="0"/>
              <a:t>Capable of autonomous navigation and simple objectives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5DB2EC-79A4-4158-9433-1A68429E8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70" y="0"/>
            <a:ext cx="3788229" cy="3788229"/>
          </a:xfrm>
          <a:prstGeom prst="rect">
            <a:avLst/>
          </a:prstGeom>
        </p:spPr>
      </p:pic>
      <p:sp>
        <p:nvSpPr>
          <p:cNvPr id="19" name="Text Placeholder 70">
            <a:extLst>
              <a:ext uri="{FF2B5EF4-FFF2-40B4-BE49-F238E27FC236}">
                <a16:creationId xmlns:a16="http://schemas.microsoft.com/office/drawing/2014/main" id="{115D1275-1E66-441B-A3BB-CE52B25A692A}"/>
              </a:ext>
            </a:extLst>
          </p:cNvPr>
          <p:cNvSpPr txBox="1">
            <a:spLocks/>
          </p:cNvSpPr>
          <p:nvPr/>
        </p:nvSpPr>
        <p:spPr>
          <a:xfrm>
            <a:off x="15544800" y="1581912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Project Future</a:t>
            </a:r>
          </a:p>
        </p:txBody>
      </p:sp>
      <p:sp>
        <p:nvSpPr>
          <p:cNvPr id="22" name="Text Placeholder 70">
            <a:extLst>
              <a:ext uri="{FF2B5EF4-FFF2-40B4-BE49-F238E27FC236}">
                <a16:creationId xmlns:a16="http://schemas.microsoft.com/office/drawing/2014/main" id="{6B1E018D-0A5A-4CC1-B7A8-AADB43D76CC2}"/>
              </a:ext>
            </a:extLst>
          </p:cNvPr>
          <p:cNvSpPr txBox="1">
            <a:spLocks/>
          </p:cNvSpPr>
          <p:nvPr/>
        </p:nvSpPr>
        <p:spPr>
          <a:xfrm>
            <a:off x="914400" y="2011680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err="1"/>
              <a:t>Turtlebot</a:t>
            </a:r>
            <a:r>
              <a:rPr lang="en-US" dirty="0"/>
              <a:t> Example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B5EA28-636C-47CD-8B35-23FC73C1197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175200" y="24968335"/>
            <a:ext cx="12801600" cy="128016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3" name="Picture 6" descr="A piece of luggage&#10;&#10;Description generated with high confidence">
            <a:extLst>
              <a:ext uri="{FF2B5EF4-FFF2-40B4-BE49-F238E27FC236}">
                <a16:creationId xmlns:a16="http://schemas.microsoft.com/office/drawing/2014/main" id="{471149AF-704E-48FA-AD90-6838EB2AB0B9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5"/>
          <a:stretch>
            <a:fillRect/>
          </a:stretch>
        </p:blipFill>
        <p:spPr>
          <a:xfrm>
            <a:off x="1828800" y="21881908"/>
            <a:ext cx="10972800" cy="8682965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60408E-0248-44BE-B47A-1884F9331CBB}"/>
              </a:ext>
            </a:extLst>
          </p:cNvPr>
          <p:cNvSpPr txBox="1"/>
          <p:nvPr/>
        </p:nvSpPr>
        <p:spPr>
          <a:xfrm>
            <a:off x="15544798" y="17099280"/>
            <a:ext cx="12712751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Use already completed work to create a functional, physical robot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Utilize Researchers previous experience in image segmentation to accomplish: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Have robot SLAM autonomously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Analyze and compare SLAM approaches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Have robot seek out a particular object in volume</a:t>
            </a: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E9404E4C-C9C2-42FC-9AF9-02644F3799ED}"/>
              </a:ext>
            </a:extLst>
          </p:cNvPr>
          <p:cNvSpPr txBox="1">
            <a:spLocks/>
          </p:cNvSpPr>
          <p:nvPr/>
        </p:nvSpPr>
        <p:spPr>
          <a:xfrm>
            <a:off x="914400" y="548640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Definitions</a:t>
            </a:r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BEDD056-AA4D-4ED0-A320-6F42E939D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05657"/>
              </p:ext>
            </p:extLst>
          </p:nvPr>
        </p:nvGraphicFramePr>
        <p:xfrm>
          <a:off x="31089600" y="6863935"/>
          <a:ext cx="10972800" cy="8186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61322BF-0C6E-4EEE-BA56-815BEE4EAA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97596"/>
              </p:ext>
            </p:extLst>
          </p:nvPr>
        </p:nvGraphicFramePr>
        <p:xfrm>
          <a:off x="31089600" y="15147512"/>
          <a:ext cx="10972800" cy="9539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1C17F950-48EC-4D96-B7D7-C3C326E1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Retrieved from ROS Wiki: wiki.ros.org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58F7E1DE-1529-4A3D-A4A9-D3102664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Retrieved from ROS Wiki: wiki.ros.org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56FB89D6A9684DA3DDF0B6D61101D4" ma:contentTypeVersion="4" ma:contentTypeDescription="Create a new document." ma:contentTypeScope="" ma:versionID="44a139eee13d988e26bf65c2287090a5">
  <xsd:schema xmlns:xsd="http://www.w3.org/2001/XMLSchema" xmlns:xs="http://www.w3.org/2001/XMLSchema" xmlns:p="http://schemas.microsoft.com/office/2006/metadata/properties" xmlns:ns3="91e1063f-1723-4160-a23e-b745d66c9ef7" targetNamespace="http://schemas.microsoft.com/office/2006/metadata/properties" ma:root="true" ma:fieldsID="71819a115d028e41fabca0930816b0a4" ns3:_="">
    <xsd:import namespace="91e1063f-1723-4160-a23e-b745d66c9e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1063f-1723-4160-a23e-b745d66c9e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96F897-1E99-47F0-8D42-D097012E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1063f-1723-4160-a23e-b745d66c9e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ABF977-9047-4B33-A852-0512A3804D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EC082B-C993-4E9D-A9E2-E1286F75B667}">
  <ds:schemaRefs>
    <ds:schemaRef ds:uri="http://www.w3.org/XML/1998/namespace"/>
    <ds:schemaRef ds:uri="http://schemas.microsoft.com/office/infopath/2007/PartnerControls"/>
    <ds:schemaRef ds:uri="91e1063f-1723-4160-a23e-b745d66c9ef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341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Science Poster</vt:lpstr>
      <vt:lpstr>Robot Simulation Analysis  Southwestern Oklahoma State University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Simulation Analysis  Southwestern Oklahoma State University</dc:title>
  <dc:creator/>
  <cp:keywords/>
  <cp:lastModifiedBy/>
  <cp:revision>1</cp:revision>
  <dcterms:created xsi:type="dcterms:W3CDTF">2016-03-03T22:12:54Z</dcterms:created>
  <dcterms:modified xsi:type="dcterms:W3CDTF">2019-11-18T03:38:45Z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  <property fmtid="{D5CDD505-2E9C-101B-9397-08002B2CF9AE}" pid="3" name="ContentTypeId">
    <vt:lpwstr>0x0101005D56FB89D6A9684DA3DDF0B6D61101D4</vt:lpwstr>
  </property>
</Properties>
</file>