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34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11292840" y="0"/>
            <a:ext cx="913680" cy="6857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456480" cy="685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1261800" y="455400"/>
            <a:ext cx="96919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1292840" y="0"/>
            <a:ext cx="913680" cy="6857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XTEA" TargetMode="External"/><Relationship Id="rId2" Type="http://schemas.openxmlformats.org/officeDocument/2006/relationships/hyperlink" Target="https://en.wikipedia.org/wiki/Tiny_Encryption_Algorithm" TargetMode="External"/><Relationship Id="rId3" Type="http://schemas.openxmlformats.org/officeDocument/2006/relationships/hyperlink" Target="https://en.wikipedia.org/wiki/Feistel_cipher" TargetMode="External"/><Relationship Id="rId4" Type="http://schemas.openxmlformats.org/officeDocument/2006/relationships/hyperlink" Target="https://en.wikipedia.org/wiki/Block_cipher" TargetMode="External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261800" y="758880"/>
            <a:ext cx="9417600" cy="40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TEA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822960" y="5303520"/>
            <a:ext cx="89607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Team Name: 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By Jacob London, Yongyuan Zhang, Ziyan Lin, Hmayak Apetyan, Hyung Jin Kim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n-US" sz="4400" spc="-52" strike="noStrike">
                <a:solidFill>
                  <a:srgbClr val="000000"/>
                </a:solidFill>
                <a:latin typeface="Century Schoolbook"/>
              </a:rPr>
              <a:t>TEA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1261800" y="1828800"/>
            <a:ext cx="859464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82880" indent="-18216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7" strike="noStrike">
                <a:solidFill>
                  <a:srgbClr val="000000"/>
                </a:solidFill>
                <a:latin typeface="Century Schoolbook"/>
              </a:rPr>
              <a:t>TEA (Tiny Encryption Algorithm)</a:t>
            </a:r>
            <a:endParaRPr b="0" lang="en-US" sz="1800" spc="-1" strike="noStrike">
              <a:latin typeface="Arial"/>
            </a:endParaRPr>
          </a:p>
          <a:p>
            <a:pPr marL="182880" indent="-18216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7" strike="noStrike">
                <a:solidFill>
                  <a:srgbClr val="000000"/>
                </a:solidFill>
                <a:latin typeface="Century Schoolbook"/>
              </a:rPr>
              <a:t>64-bit Feistel cipher</a:t>
            </a:r>
            <a:endParaRPr b="0" lang="en-US" sz="1800" spc="-1" strike="noStrike">
              <a:latin typeface="Arial"/>
            </a:endParaRPr>
          </a:p>
          <a:p>
            <a:pPr marL="182880" indent="-18216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7" strike="noStrike">
                <a:solidFill>
                  <a:srgbClr val="000000"/>
                </a:solidFill>
                <a:latin typeface="Century Schoolbook"/>
              </a:rPr>
              <a:t>Utilizes a 128-bit key</a:t>
            </a:r>
            <a:endParaRPr b="0" lang="en-US" sz="1800" spc="-1" strike="noStrike">
              <a:latin typeface="Arial"/>
            </a:endParaRPr>
          </a:p>
          <a:p>
            <a:pPr marL="182880" indent="-18216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7" strike="noStrike">
                <a:solidFill>
                  <a:srgbClr val="000000"/>
                </a:solidFill>
                <a:latin typeface="Century Schoolbook"/>
              </a:rPr>
              <a:t>X number of rounds</a:t>
            </a:r>
            <a:endParaRPr b="0" lang="en-US" sz="1800" spc="-1" strike="noStrike">
              <a:latin typeface="Arial"/>
            </a:endParaRPr>
          </a:p>
          <a:p>
            <a:pPr lvl="1" marL="457200" indent="-18216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latin typeface="Century Schoolbook"/>
              </a:rPr>
              <a:t>64 rounds recommended</a:t>
            </a:r>
            <a:endParaRPr b="0" lang="en-US" sz="1600" spc="-1" strike="noStrike">
              <a:latin typeface="Arial"/>
            </a:endParaRPr>
          </a:p>
          <a:p>
            <a:pPr marL="182880" indent="-18216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7" strike="noStrike">
                <a:solidFill>
                  <a:srgbClr val="000000"/>
                </a:solidFill>
                <a:latin typeface="Century Schoolbook"/>
              </a:rPr>
              <a:t>Public domain encryption algorithm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0"/>
            <a:ext cx="456480" cy="685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2"/>
          <p:cNvSpPr/>
          <p:nvPr/>
        </p:nvSpPr>
        <p:spPr>
          <a:xfrm>
            <a:off x="0" y="-3240"/>
            <a:ext cx="456480" cy="685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3"/>
          <p:cNvSpPr/>
          <p:nvPr/>
        </p:nvSpPr>
        <p:spPr>
          <a:xfrm>
            <a:off x="457200" y="0"/>
            <a:ext cx="10834920" cy="685728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4"/>
          <p:cNvSpPr/>
          <p:nvPr/>
        </p:nvSpPr>
        <p:spPr>
          <a:xfrm>
            <a:off x="8318160" y="758880"/>
            <a:ext cx="2801520" cy="40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85000"/>
              </a:lnSpc>
            </a:pPr>
            <a:r>
              <a:rPr b="0" lang="en-US" sz="4400" spc="-52" strike="noStrike">
                <a:solidFill>
                  <a:srgbClr val="ffffff"/>
                </a:solidFill>
                <a:latin typeface="Century Schoolbook"/>
              </a:rPr>
              <a:t>TEA Example (2 rounds)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452160" y="0"/>
            <a:ext cx="756036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8" name="Picture 2" descr=""/>
          <p:cNvPicPr/>
          <p:nvPr/>
        </p:nvPicPr>
        <p:blipFill>
          <a:blip r:embed="rId1"/>
          <a:stretch/>
        </p:blipFill>
        <p:spPr>
          <a:xfrm>
            <a:off x="2256120" y="484560"/>
            <a:ext cx="3952440" cy="5881680"/>
          </a:xfrm>
          <a:prstGeom prst="rect">
            <a:avLst/>
          </a:prstGeom>
          <a:ln>
            <a:noFill/>
          </a:ln>
        </p:spPr>
      </p:pic>
      <p:sp>
        <p:nvSpPr>
          <p:cNvPr id="89" name="CustomShape 6"/>
          <p:cNvSpPr/>
          <p:nvPr/>
        </p:nvSpPr>
        <p:spPr>
          <a:xfrm>
            <a:off x="11292840" y="0"/>
            <a:ext cx="898560" cy="685728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n-US" sz="4400" spc="-52" strike="noStrike">
                <a:solidFill>
                  <a:srgbClr val="000000"/>
                </a:solidFill>
                <a:latin typeface="Century Schoolbook"/>
              </a:rPr>
              <a:t>TEA Implementation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261800" y="1828800"/>
            <a:ext cx="859464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82880" indent="-18216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7" strike="noStrike">
                <a:solidFill>
                  <a:srgbClr val="000000"/>
                </a:solidFill>
                <a:latin typeface="Century Schoolbook"/>
              </a:rPr>
              <a:t>The design of the algorithm is not overly complex</a:t>
            </a:r>
            <a:endParaRPr b="0" lang="en-US" sz="1800" spc="-1" strike="noStrike">
              <a:latin typeface="Arial"/>
            </a:endParaRPr>
          </a:p>
          <a:p>
            <a:pPr marL="182880" indent="-18216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7" strike="noStrike">
                <a:solidFill>
                  <a:srgbClr val="000000"/>
                </a:solidFill>
                <a:latin typeface="Century Schoolbook"/>
              </a:rPr>
              <a:t>Utilizing concepts learned in class</a:t>
            </a:r>
            <a:endParaRPr b="0" lang="en-US" sz="1800" spc="-1" strike="noStrike">
              <a:latin typeface="Arial"/>
            </a:endParaRPr>
          </a:p>
          <a:p>
            <a:pPr marL="182880" indent="-18216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7" strike="noStrike">
                <a:solidFill>
                  <a:srgbClr val="000000"/>
                </a:solidFill>
                <a:latin typeface="Century Schoolbook"/>
              </a:rPr>
              <a:t>Goal</a:t>
            </a:r>
            <a:endParaRPr b="0" lang="en-US" sz="1800" spc="-1" strike="noStrike">
              <a:latin typeface="Arial"/>
            </a:endParaRPr>
          </a:p>
          <a:p>
            <a:pPr lvl="1" marL="457200" indent="-18216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latin typeface="Century Schoolbook"/>
              </a:rPr>
              <a:t>Write data to encrypt onto FPGA through UART</a:t>
            </a:r>
            <a:endParaRPr b="0" lang="en-US" sz="1600" spc="-1" strike="noStrike">
              <a:latin typeface="Arial"/>
            </a:endParaRPr>
          </a:p>
          <a:p>
            <a:pPr lvl="1" marL="457200" indent="-18216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latin typeface="Century Schoolbook"/>
              </a:rPr>
              <a:t>Display data through VGA</a:t>
            </a:r>
            <a:endParaRPr b="0" lang="en-US" sz="1600" spc="-1" strike="noStrike">
              <a:latin typeface="Arial"/>
            </a:endParaRPr>
          </a:p>
          <a:p>
            <a:pPr lvl="2" marL="731520" indent="-18216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Century Schoolbook"/>
              </a:rPr>
              <a:t>Show the 64-bit input</a:t>
            </a:r>
            <a:endParaRPr b="0" lang="en-US" sz="1400" spc="-1" strike="noStrike">
              <a:latin typeface="Arial"/>
            </a:endParaRPr>
          </a:p>
          <a:p>
            <a:pPr lvl="2" marL="731520" indent="-18216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Century Schoolbook"/>
              </a:rPr>
              <a:t>Show the 128-bit key</a:t>
            </a:r>
            <a:endParaRPr b="0" lang="en-US" sz="1400" spc="-1" strike="noStrike">
              <a:latin typeface="Arial"/>
            </a:endParaRPr>
          </a:p>
          <a:p>
            <a:pPr lvl="2" marL="731520" indent="-18216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Century Schoolbook"/>
              </a:rPr>
              <a:t>Show the enciphered or deciphered data</a:t>
            </a:r>
            <a:endParaRPr b="0" lang="en-US" sz="1400" spc="-1" strike="noStrike">
              <a:latin typeface="Arial"/>
            </a:endParaRPr>
          </a:p>
          <a:p>
            <a:pPr lvl="1" marL="457200" indent="-18216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latin typeface="Century Schoolbook"/>
              </a:rPr>
              <a:t>Switch control</a:t>
            </a:r>
            <a:endParaRPr b="0" lang="en-US" sz="1600" spc="-1" strike="noStrike">
              <a:latin typeface="Arial"/>
            </a:endParaRPr>
          </a:p>
          <a:p>
            <a:pPr lvl="2" marL="731520" indent="-18216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Century Schoolbook"/>
              </a:rPr>
              <a:t>Switch encipher and decipher mode</a:t>
            </a:r>
            <a:endParaRPr b="0" lang="en-US" sz="1400" spc="-1" strike="noStrike">
              <a:latin typeface="Arial"/>
            </a:endParaRPr>
          </a:p>
          <a:p>
            <a:pPr lvl="2" marL="731520" indent="-18216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Century Schoolbook"/>
              </a:rPr>
              <a:t>Input the number of rounds through the switches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n-US" sz="4400" spc="-52" strike="noStrike">
                <a:solidFill>
                  <a:srgbClr val="000000"/>
                </a:solidFill>
                <a:latin typeface="Century Schoolbook"/>
              </a:rPr>
              <a:t>Work Distribution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261800" y="1828800"/>
            <a:ext cx="859464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82880" indent="-18216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7" strike="noStrike">
                <a:solidFill>
                  <a:srgbClr val="000000"/>
                </a:solidFill>
                <a:latin typeface="Century Schoolbook"/>
              </a:rPr>
              <a:t>Encipher</a:t>
            </a:r>
            <a:endParaRPr b="0" lang="en-US" sz="1800" spc="-1" strike="noStrike">
              <a:latin typeface="Arial"/>
            </a:endParaRPr>
          </a:p>
          <a:p>
            <a:pPr lvl="1" marL="457200" indent="-18216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latin typeface="Century Schoolbook"/>
              </a:rPr>
              <a:t>Jacob London</a:t>
            </a:r>
            <a:endParaRPr b="0" lang="en-US" sz="1600" spc="-1" strike="noStrike">
              <a:latin typeface="Arial"/>
            </a:endParaRPr>
          </a:p>
          <a:p>
            <a:pPr marL="182880" indent="-18216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7" strike="noStrike">
                <a:solidFill>
                  <a:srgbClr val="000000"/>
                </a:solidFill>
                <a:latin typeface="Century Schoolbook"/>
              </a:rPr>
              <a:t>Decipher</a:t>
            </a:r>
            <a:endParaRPr b="0" lang="en-US" sz="1800" spc="-1" strike="noStrike">
              <a:latin typeface="Arial"/>
            </a:endParaRPr>
          </a:p>
          <a:p>
            <a:pPr lvl="1" marL="457200" indent="-182160">
              <a:lnSpc>
                <a:spcPct val="100000"/>
              </a:lnSpc>
              <a:spcBef>
                <a:spcPts val="1134"/>
              </a:spcBef>
              <a:buClr>
                <a:srgbClr val="6f6f74"/>
              </a:buClr>
              <a:buFont typeface="Wingdings 2" charset="2"/>
              <a:buChar char=""/>
            </a:pPr>
            <a:r>
              <a:rPr b="0" lang="en-US" sz="1800" spc="7" strike="noStrike">
                <a:solidFill>
                  <a:srgbClr val="000000"/>
                </a:solidFill>
                <a:latin typeface="Century Schoolbook"/>
              </a:rPr>
              <a:t>Hyung Jin Kim</a:t>
            </a:r>
            <a:endParaRPr b="0" lang="en-US" sz="1800" spc="-1" strike="noStrike">
              <a:latin typeface="Arial"/>
            </a:endParaRPr>
          </a:p>
          <a:p>
            <a:pPr marL="182880" indent="-18216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7" strike="noStrike">
                <a:solidFill>
                  <a:srgbClr val="000000"/>
                </a:solidFill>
                <a:latin typeface="Century Schoolbook"/>
              </a:rPr>
              <a:t>VGA</a:t>
            </a:r>
            <a:endParaRPr b="0" lang="en-US" sz="1800" spc="-1" strike="noStrike">
              <a:latin typeface="Arial"/>
            </a:endParaRPr>
          </a:p>
          <a:p>
            <a:pPr lvl="1" marL="457200" indent="-182160">
              <a:lnSpc>
                <a:spcPct val="100000"/>
              </a:lnSpc>
              <a:spcBef>
                <a:spcPts val="1134"/>
              </a:spcBef>
              <a:buClr>
                <a:srgbClr val="6f6f74"/>
              </a:buClr>
              <a:buFont typeface="Wingdings 2" charset="2"/>
              <a:buChar char=""/>
            </a:pPr>
            <a:r>
              <a:rPr b="0" lang="en-US" sz="1800" spc="7" strike="noStrike">
                <a:solidFill>
                  <a:srgbClr val="000000"/>
                </a:solidFill>
                <a:latin typeface="Century Schoolbook"/>
              </a:rPr>
              <a:t>Yongyuan Zhang and Ziyan Lin</a:t>
            </a:r>
            <a:endParaRPr b="0" lang="en-US" sz="1800" spc="-1" strike="noStrike">
              <a:latin typeface="Arial"/>
            </a:endParaRPr>
          </a:p>
          <a:p>
            <a:pPr marL="182880" indent="-18216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7" strike="noStrike">
                <a:solidFill>
                  <a:srgbClr val="000000"/>
                </a:solidFill>
                <a:latin typeface="Century Schoolbook"/>
              </a:rPr>
              <a:t>UART</a:t>
            </a:r>
            <a:endParaRPr b="0" lang="en-US" sz="1800" spc="-1" strike="noStrike">
              <a:latin typeface="Arial"/>
            </a:endParaRPr>
          </a:p>
          <a:p>
            <a:pPr lvl="1" marL="457200" indent="-182160">
              <a:lnSpc>
                <a:spcPct val="100000"/>
              </a:lnSpc>
              <a:spcBef>
                <a:spcPts val="1134"/>
              </a:spcBef>
              <a:buClr>
                <a:srgbClr val="6f6f74"/>
              </a:buClr>
              <a:buFont typeface="Wingdings 2" charset="2"/>
              <a:buChar char=""/>
            </a:pPr>
            <a:r>
              <a:rPr b="0" lang="en-US" sz="1800" spc="7" strike="noStrike">
                <a:solidFill>
                  <a:srgbClr val="000000"/>
                </a:solidFill>
                <a:latin typeface="Century Schoolbook"/>
              </a:rPr>
              <a:t>Hmayak Apetyan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n-US" sz="4400" spc="-52" strike="noStrike">
                <a:solidFill>
                  <a:srgbClr val="000000"/>
                </a:solidFill>
                <a:latin typeface="Century Schoolbook"/>
              </a:rPr>
              <a:t>Resources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1261800" y="1828800"/>
            <a:ext cx="859464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82880" indent="-18216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7" strike="noStrike" u="sng">
                <a:solidFill>
                  <a:srgbClr val="67aabf"/>
                </a:solidFill>
                <a:uFillTx/>
                <a:latin typeface="Century Schoolbook"/>
                <a:hlinkClick r:id="rId1"/>
              </a:rPr>
              <a:t>https://en.wikipedia.org/wiki/XTEA</a:t>
            </a:r>
            <a:endParaRPr b="0" lang="en-US" sz="1800" spc="-1" strike="noStrike">
              <a:latin typeface="Arial"/>
            </a:endParaRPr>
          </a:p>
          <a:p>
            <a:pPr marL="182880" indent="-18216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7" strike="noStrike" u="sng">
                <a:solidFill>
                  <a:srgbClr val="67aabf"/>
                </a:solidFill>
                <a:uFillTx/>
                <a:latin typeface="Century Schoolbook"/>
                <a:hlinkClick r:id="rId2"/>
              </a:rPr>
              <a:t>https://en.wikipedia.org/wiki/Tiny_Encryption_Algorithm</a:t>
            </a:r>
            <a:endParaRPr b="0" lang="en-US" sz="1800" spc="-1" strike="noStrike">
              <a:latin typeface="Arial"/>
            </a:endParaRPr>
          </a:p>
          <a:p>
            <a:pPr marL="182880" indent="-18216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7" strike="noStrike" u="sng">
                <a:solidFill>
                  <a:srgbClr val="67aabf"/>
                </a:solidFill>
                <a:uFillTx/>
                <a:latin typeface="Century Schoolbook"/>
                <a:hlinkClick r:id="rId3"/>
              </a:rPr>
              <a:t>https://en.wikipedia.org/wiki/Feistel_cipher</a:t>
            </a:r>
            <a:endParaRPr b="0" lang="en-US" sz="1800" spc="-1" strike="noStrike">
              <a:latin typeface="Arial"/>
            </a:endParaRPr>
          </a:p>
          <a:p>
            <a:pPr marL="182880" indent="-18216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7" strike="noStrike" u="sng">
                <a:solidFill>
                  <a:srgbClr val="67aabf"/>
                </a:solidFill>
                <a:uFillTx/>
                <a:latin typeface="Century Schoolbook"/>
                <a:hlinkClick r:id="rId4"/>
              </a:rPr>
              <a:t>https://en.wikipedia.org/wiki/Block_cipher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Application>LibreOffice/6.2.7.1$Linux_X86_64 LibreOffice_project/20$Build-1</Application>
  <Words>151</Words>
  <Paragraphs>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2019-11-17T01:49:52Z</dcterms:created>
  <dc:creator>Jacob London</dc:creator>
  <dc:description/>
  <dc:language>en-US</dc:language>
  <cp:lastModifiedBy/>
  <dcterms:modified xsi:type="dcterms:W3CDTF">2019-11-25T17:47:05Z</dcterms:modified>
  <cp:revision>9</cp:revision>
  <dc:subject/>
  <dc:title>TEA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