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sldIdLst>
    <p:sldId id="256" r:id="rId5"/>
    <p:sldId id="288" r:id="rId6"/>
    <p:sldId id="263" r:id="rId7"/>
    <p:sldId id="289" r:id="rId8"/>
    <p:sldId id="290" r:id="rId9"/>
    <p:sldId id="287" r:id="rId10"/>
    <p:sldId id="264" r:id="rId11"/>
    <p:sldId id="292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78" d="100"/>
          <a:sy n="78" d="100"/>
        </p:scale>
        <p:origin x="96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for Rigid Body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C4F9-7F4C-42CF-8E91-D4F15CCD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Work, Power, and Energy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6DF8-C2C0-4F3E-9160-D3F5555B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0211"/>
            <a:ext cx="8477250" cy="21849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Before we discuss efficiency, we need to discuss the concept of energy transfer.</a:t>
            </a:r>
          </a:p>
          <a:p>
            <a:r>
              <a:rPr lang="en-US" dirty="0"/>
              <a:t>Energy can’t be created or destroyed (first law of thermodynamics), but many engineering devices convert energy from one form to another. This is an energy transfer.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1B246-274A-4C42-B75F-723FFECA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496E6-2F35-4AF4-8011-A1C614AF6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/>
          <a:stretch/>
        </p:blipFill>
        <p:spPr bwMode="auto">
          <a:xfrm>
            <a:off x="140626" y="3919823"/>
            <a:ext cx="2983574" cy="167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685342-4F5B-42B3-9CFB-BA01732DFBB5}"/>
              </a:ext>
            </a:extLst>
          </p:cNvPr>
          <p:cNvSpPr txBox="1"/>
          <p:nvPr/>
        </p:nvSpPr>
        <p:spPr>
          <a:xfrm>
            <a:off x="209550" y="5644959"/>
            <a:ext cx="298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</a:t>
            </a:r>
            <a:r>
              <a:rPr lang="en-US" dirty="0" err="1"/>
              <a:t>AleSpa</a:t>
            </a:r>
            <a:r>
              <a:rPr lang="en-US" dirty="0"/>
              <a:t> CC-BY-SA 3.0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E906C4-57F9-4362-862E-7AFC40081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3"/>
          <a:stretch/>
        </p:blipFill>
        <p:spPr bwMode="auto">
          <a:xfrm>
            <a:off x="3276600" y="3615718"/>
            <a:ext cx="2282667" cy="26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22411-1973-4A37-A9AE-AAC77F6D152C}"/>
              </a:ext>
            </a:extLst>
          </p:cNvPr>
          <p:cNvSpPr txBox="1"/>
          <p:nvPr/>
        </p:nvSpPr>
        <p:spPr>
          <a:xfrm>
            <a:off x="2871612" y="6329222"/>
            <a:ext cx="309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</a:t>
            </a:r>
            <a:r>
              <a:rPr lang="en-US" dirty="0" err="1"/>
              <a:t>Mj</a:t>
            </a:r>
            <a:r>
              <a:rPr lang="en-US" dirty="0"/>
              <a:t>-bird CC-BY-SA 3.0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6C15226-9B5D-472E-A92C-3886FD369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6" t="11863" r="5708" b="9460"/>
          <a:stretch/>
        </p:blipFill>
        <p:spPr bwMode="auto">
          <a:xfrm>
            <a:off x="5726774" y="3881133"/>
            <a:ext cx="3276600" cy="209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4BE4B-3CB0-4530-B1D8-C76DC3ABAD75}"/>
              </a:ext>
            </a:extLst>
          </p:cNvPr>
          <p:cNvSpPr txBox="1"/>
          <p:nvPr/>
        </p:nvSpPr>
        <p:spPr>
          <a:xfrm>
            <a:off x="5827894" y="5979132"/>
            <a:ext cx="3106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by Johannes Maximilian </a:t>
            </a:r>
          </a:p>
          <a:p>
            <a:pPr algn="ctr"/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38271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efficiency of a device is the percentage of the </a:t>
                </a:r>
                <a:r>
                  <a:rPr lang="en-US" b="1" dirty="0"/>
                  <a:t>useful</a:t>
                </a:r>
                <a:r>
                  <a:rPr lang="en-US" dirty="0"/>
                  <a:t> energy, work, or power in that makes it from the input to the output.</a:t>
                </a:r>
              </a:p>
              <a:p>
                <a:r>
                  <a:rPr lang="en-US" dirty="0"/>
                  <a:t>It can be measured by taking the output energy, work, or power divided by the input energy, work, or power.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BDA3-9829-469E-9B27-7793CF32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14AB4-D711-41E6-8A85-F162A044A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By rearranging the previous equations, we can use the input along with a known efficiency to predict the output of a system.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mechanical systems, kinematics will usually constrain the motion, meaning that losses will play out as a loss of force or moment rather than a loss of velocities.</a:t>
                </a:r>
              </a:p>
              <a:p>
                <a:pPr lvl="1"/>
                <a:r>
                  <a:rPr lang="en-US" dirty="0"/>
                  <a:t>Translational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Rotational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14AB4-D711-41E6-8A85-F162A044A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3422B-D61B-4619-A27E-D4610946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EDE5-C6E8-4D51-B522-6BAC9ED0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DE19-1D27-4AF3-8787-20E0DE29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Since energy cannot be destroyed, the “lost” energy doesn’t really go away, it is just converted to a non-useful form, such as </a:t>
            </a:r>
            <a:r>
              <a:rPr lang="en-US" b="1" dirty="0"/>
              <a:t>heat</a:t>
            </a:r>
            <a:r>
              <a:rPr lang="en-US" dirty="0"/>
              <a:t>.</a:t>
            </a:r>
          </a:p>
          <a:p>
            <a:r>
              <a:rPr lang="en-US" dirty="0"/>
              <a:t>In some systems, this built-up heat can further decrease the efficiency, compounding the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107B9-0061-421A-9F3E-0CD65882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Problem 3 Diagram">
            <a:extLst>
              <a:ext uri="{FF2B5EF4-FFF2-40B4-BE49-F238E27FC236}">
                <a16:creationId xmlns:a16="http://schemas.microsoft.com/office/drawing/2014/main" id="{9D52BBAB-8C4D-45FB-B340-3F4B47F4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75744"/>
            <a:ext cx="333375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input to a gearbox has a measured 32 ft lbs of torque at 700 rpm.  The output has 207 ft lbs of torque at 100 rpm.  </a:t>
            </a:r>
          </a:p>
          <a:p>
            <a:pPr lvl="1"/>
            <a:r>
              <a:rPr lang="en-US" dirty="0"/>
              <a:t>What is the power input?</a:t>
            </a:r>
          </a:p>
          <a:p>
            <a:pPr lvl="1"/>
            <a:r>
              <a:rPr lang="en-US" dirty="0"/>
              <a:t>What is the power output?</a:t>
            </a:r>
          </a:p>
          <a:p>
            <a:pPr lvl="1"/>
            <a:r>
              <a:rPr lang="en-US" dirty="0"/>
              <a:t>What is the efficiency of the gear train?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crafts, gearbox, gears">
            <a:extLst>
              <a:ext uri="{FF2B5EF4-FFF2-40B4-BE49-F238E27FC236}">
                <a16:creationId xmlns:a16="http://schemas.microsoft.com/office/drawing/2014/main" id="{6619458D-97A6-4BB8-8885-5A7692993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962401"/>
            <a:ext cx="4191000" cy="27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11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Lucy is playing with a rechargeable flashlight. Spinning the handle generates electrical energy which can be stored to power the three-watt bulb. Lucy rotates the handle with a constant moment of 2 newton meters and an average angular velocity of 3 radians per second for 30 seconds. When she stops turning and switches the flashlight on the bulb stays lit for 1 second. Given this information, how efficient is the flashlight in converting mechanical energy to usable electrical energy?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Problem 2 Diagram">
            <a:extLst>
              <a:ext uri="{FF2B5EF4-FFF2-40B4-BE49-F238E27FC236}">
                <a16:creationId xmlns:a16="http://schemas.microsoft.com/office/drawing/2014/main" id="{8993E2C2-E27A-4F10-A39A-C33F2D4EA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01075"/>
            <a:ext cx="3073400" cy="274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67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race car is traveling along a straight road at a constant speed of 80 kilometers per hour. The engine provides a 50-newton meter torque at each of the back two wheels (radius r = 0.5m). What is the power being applied at the wheels? What is the efficiency of the transmission if the input power from the motor is 17.78 kilowatts?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Problem 3 Diagram">
            <a:extLst>
              <a:ext uri="{FF2B5EF4-FFF2-40B4-BE49-F238E27FC236}">
                <a16:creationId xmlns:a16="http://schemas.microsoft.com/office/drawing/2014/main" id="{405682F0-7265-4C85-BCA2-7E925490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45" y="4403725"/>
            <a:ext cx="3657055" cy="21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64903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497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MA_Template</vt:lpstr>
      <vt:lpstr>Efficiency for Rigid Body Systems</vt:lpstr>
      <vt:lpstr>Work, Power, and Energy Transfer</vt:lpstr>
      <vt:lpstr>Efficiency</vt:lpstr>
      <vt:lpstr>Efficiency </vt:lpstr>
      <vt:lpstr>Problems with Inefficiency</vt:lpstr>
      <vt:lpstr>Thanks for Watching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31</cp:revision>
  <dcterms:created xsi:type="dcterms:W3CDTF">2020-08-21T15:23:22Z</dcterms:created>
  <dcterms:modified xsi:type="dcterms:W3CDTF">2022-09-13T18:52:49Z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