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5"/>
  </p:notesMasterIdLst>
  <p:sldIdLst>
    <p:sldId id="256" r:id="rId5"/>
    <p:sldId id="257" r:id="rId6"/>
    <p:sldId id="258" r:id="rId7"/>
    <p:sldId id="289" r:id="rId8"/>
    <p:sldId id="259" r:id="rId9"/>
    <p:sldId id="290" r:id="rId10"/>
    <p:sldId id="291" r:id="rId11"/>
    <p:sldId id="294" r:id="rId12"/>
    <p:sldId id="295" r:id="rId13"/>
    <p:sldId id="296" r:id="rId14"/>
    <p:sldId id="298" r:id="rId15"/>
    <p:sldId id="273" r:id="rId16"/>
    <p:sldId id="299" r:id="rId17"/>
    <p:sldId id="261" r:id="rId18"/>
    <p:sldId id="265" r:id="rId19"/>
    <p:sldId id="287" r:id="rId20"/>
    <p:sldId id="288" r:id="rId21"/>
    <p:sldId id="266" r:id="rId22"/>
    <p:sldId id="268" r:id="rId23"/>
    <p:sldId id="27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5200"/>
    <a:srgbClr val="000000"/>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11" autoAdjust="0"/>
    <p:restoredTop sz="54101" autoAdjust="0"/>
  </p:normalViewPr>
  <p:slideViewPr>
    <p:cSldViewPr snapToGrid="0">
      <p:cViewPr>
        <p:scale>
          <a:sx n="121" d="100"/>
          <a:sy n="121" d="100"/>
        </p:scale>
        <p:origin x="352" y="2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9/15/21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14</a:t>
            </a:fld>
            <a:endParaRPr lang="en-US"/>
          </a:p>
        </p:txBody>
      </p:sp>
    </p:spTree>
    <p:extLst>
      <p:ext uri="{BB962C8B-B14F-4D97-AF65-F5344CB8AC3E}">
        <p14:creationId xmlns:p14="http://schemas.microsoft.com/office/powerpoint/2010/main" val="103611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20</a:t>
            </a:fld>
            <a:endParaRPr lang="en-US"/>
          </a:p>
        </p:txBody>
      </p:sp>
    </p:spTree>
    <p:extLst>
      <p:ext uri="{BB962C8B-B14F-4D97-AF65-F5344CB8AC3E}">
        <p14:creationId xmlns:p14="http://schemas.microsoft.com/office/powerpoint/2010/main" val="3439347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5.png"/><Relationship Id="rId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3.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25.png"/><Relationship Id="rId12"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1.png"/><Relationship Id="rId4" Type="http://schemas.openxmlformats.org/officeDocument/2006/relationships/image" Target="../media/image13.pn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44.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42.png"/><Relationship Id="rId5" Type="http://schemas.openxmlformats.org/officeDocument/2006/relationships/image" Target="../media/image38.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5.png"/><Relationship Id="rId9" Type="http://schemas.openxmlformats.org/officeDocument/2006/relationships/image" Target="../media/image40.png"/><Relationship Id="rId1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1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13.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Relative Motion Analysis (Vectors)</a:t>
            </a:r>
          </a:p>
        </p:txBody>
      </p:sp>
      <p:sp>
        <p:nvSpPr>
          <p:cNvPr id="3" name="Subtitle 2"/>
          <p:cNvSpPr>
            <a:spLocks noGrp="1"/>
          </p:cNvSpPr>
          <p:nvPr>
            <p:ph type="subTitle" idx="1"/>
          </p:nvPr>
        </p:nvSpPr>
        <p:spPr>
          <a:xfrm>
            <a:off x="990600" y="3051175"/>
            <a:ext cx="7467600" cy="1752600"/>
          </a:xfrm>
        </p:spPr>
        <p:txBody>
          <a:bodyPr>
            <a:noAutofit/>
          </a:bodyPr>
          <a:lstStyle/>
          <a:p>
            <a:r>
              <a:rPr lang="en-US" sz="2400" dirty="0"/>
              <a:t>Dr. Agnes </a:t>
            </a:r>
            <a:r>
              <a:rPr lang="en-US" sz="2400" dirty="0" err="1"/>
              <a:t>d’Entremont</a:t>
            </a:r>
            <a:endParaRPr lang="en-US" sz="2400" dirty="0"/>
          </a:p>
          <a:p>
            <a:r>
              <a:rPr lang="en-US" sz="2400" dirty="0"/>
              <a:t>Associate Professor of Teaching</a:t>
            </a:r>
          </a:p>
          <a:p>
            <a:r>
              <a:rPr lang="en-US" sz="2400" dirty="0"/>
              <a:t>Mechanical Engineering, University of British Columbia</a:t>
            </a:r>
          </a:p>
          <a:p>
            <a:r>
              <a:rPr lang="en-US" sz="2400" dirty="0"/>
              <a:t>(Original slides: Dr. Jacob Moore)</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70000" lnSpcReduction="20000"/>
              </a:bodyPr>
              <a:lstStyle/>
              <a:p>
                <a:r>
                  <a:rPr lang="en-US" dirty="0"/>
                  <a:t>If A is not translating (as seen by the viewer sitting on the translating coordinate system – the point they are on is stationary with respect to the viewer), it is acting like a pin to that viewer. Therefore,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𝒗</m:t>
                            </m:r>
                          </m:e>
                        </m:acc>
                      </m:e>
                      <m:sub>
                        <m:r>
                          <a:rPr lang="en-US" b="1" i="1">
                            <a:latin typeface="Cambria Math"/>
                          </a:rPr>
                          <m:t>𝐁</m:t>
                        </m:r>
                        <m:r>
                          <a:rPr lang="en-US" b="1">
                            <a:latin typeface="Cambria Math"/>
                          </a:rPr>
                          <m:t>/</m:t>
                        </m:r>
                        <m:r>
                          <a:rPr lang="en-US" b="1" i="1">
                            <a:latin typeface="Cambria Math"/>
                          </a:rPr>
                          <m:t>𝐀</m:t>
                        </m:r>
                      </m:sub>
                    </m:sSub>
                  </m:oMath>
                </a14:m>
                <a:r>
                  <a:rPr lang="en-US" b="1" dirty="0"/>
                  <a:t> and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𝒂</m:t>
                            </m:r>
                          </m:e>
                        </m:acc>
                      </m:e>
                      <m:sub>
                        <m:r>
                          <a:rPr lang="en-US" b="1" i="1">
                            <a:latin typeface="Cambria Math"/>
                          </a:rPr>
                          <m:t>𝐁</m:t>
                        </m:r>
                        <m:r>
                          <a:rPr lang="en-US" b="1">
                            <a:latin typeface="Cambria Math"/>
                          </a:rPr>
                          <m:t>/</m:t>
                        </m:r>
                        <m:r>
                          <a:rPr lang="en-US" b="1" i="1">
                            <a:latin typeface="Cambria Math"/>
                          </a:rPr>
                          <m:t>𝐀</m:t>
                        </m:r>
                      </m:sub>
                    </m:sSub>
                  </m:oMath>
                </a14:m>
                <a:r>
                  <a:rPr lang="en-US" b="1" dirty="0"/>
                  <a:t> are the Fixed Axis Rotation expressions</a:t>
                </a:r>
                <a:r>
                  <a:rPr lang="en-US" dirty="0"/>
                  <a:t>.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panose="02040503050406030204" pitchFamily="18" charset="0"/>
                            </a:rPr>
                            <m:t>B</m:t>
                          </m:r>
                        </m:sub>
                      </m:sSub>
                      <m:r>
                        <a:rPr lang="en-US" sz="3100">
                          <a:latin typeface="Cambria Math"/>
                        </a:rPr>
                        <m:t>=</m:t>
                      </m:r>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a:rPr>
                            <m:t>A</m:t>
                          </m:r>
                        </m:sub>
                      </m:sSub>
                      <m:r>
                        <a:rPr lang="en-CA" sz="3100" i="1">
                          <a:latin typeface="Cambria Math" panose="02040503050406030204" pitchFamily="18" charset="0"/>
                        </a:rPr>
                        <m:t>+</m:t>
                      </m:r>
                      <m:acc>
                        <m:accPr>
                          <m:chr m:val="⃗"/>
                          <m:ctrlPr>
                            <a:rPr lang="en-CA" sz="3100" i="1">
                              <a:latin typeface="Cambria Math" panose="02040503050406030204" pitchFamily="18" charset="0"/>
                            </a:rPr>
                          </m:ctrlPr>
                        </m:accPr>
                        <m:e>
                          <m:r>
                            <a:rPr lang="en-CA" sz="3100" i="1">
                              <a:latin typeface="Cambria Math" panose="02040503050406030204" pitchFamily="18" charset="0"/>
                            </a:rPr>
                            <m:t>𝜔</m:t>
                          </m:r>
                        </m:e>
                      </m:acc>
                      <m:r>
                        <a:rPr lang="en-CA" sz="3100" i="1">
                          <a:latin typeface="Cambria Math" panose="02040503050406030204" pitchFamily="18" charset="0"/>
                        </a:rPr>
                        <m:t>×</m:t>
                      </m:r>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oMath>
                  </m:oMathPara>
                </a14:m>
                <a:endParaRPr lang="en-US" sz="3100" dirty="0">
                  <a:latin typeface="Cambria Math"/>
                </a:endParaRPr>
              </a:p>
              <a:p>
                <a:pPr marL="0" indent="0" algn="ctr">
                  <a:buNone/>
                </a:pPr>
                <a:endParaRPr lang="en-US" sz="31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B</m:t>
                          </m:r>
                        </m:sub>
                      </m:sSub>
                      <m:sSub>
                        <m:sSubPr>
                          <m:ctrlPr>
                            <a:rPr lang="en-US" sz="3100" i="1" smtClean="0">
                              <a:latin typeface="Cambria Math" panose="02040503050406030204" pitchFamily="18" charset="0"/>
                            </a:rPr>
                          </m:ctrlPr>
                        </m:sSubPr>
                        <m:e>
                          <m:r>
                            <a:rPr lang="en-CA" sz="3100" i="1">
                              <a:latin typeface="Cambria Math" panose="02040503050406030204" pitchFamily="18" charset="0"/>
                            </a:rPr>
                            <m:t>=</m:t>
                          </m:r>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A</m:t>
                          </m:r>
                        </m:sub>
                      </m:sSub>
                      <m:r>
                        <a:rPr lang="en-US" sz="3100">
                          <a:latin typeface="Cambria Math"/>
                        </a:rPr>
                        <m:t>+</m:t>
                      </m:r>
                      <m:acc>
                        <m:accPr>
                          <m:chr m:val="⃗"/>
                          <m:ctrlPr>
                            <a:rPr lang="en-CA" sz="3100" i="1">
                              <a:latin typeface="Cambria Math" panose="02040503050406030204" pitchFamily="18" charset="0"/>
                            </a:rPr>
                          </m:ctrlPr>
                        </m:accPr>
                        <m:e>
                          <m:r>
                            <a:rPr lang="en-CA" sz="3100" i="1">
                              <a:latin typeface="Cambria Math" panose="02040503050406030204" pitchFamily="18" charset="0"/>
                            </a:rPr>
                            <m:t>𝛼</m:t>
                          </m:r>
                        </m:e>
                      </m:acc>
                      <m:r>
                        <a:rPr lang="en-CA" sz="3100" i="1">
                          <a:latin typeface="Cambria Math" panose="02040503050406030204" pitchFamily="18" charset="0"/>
                        </a:rPr>
                        <m:t>×</m:t>
                      </m:r>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r>
                        <a:rPr lang="en-CA" sz="3100" i="1">
                          <a:latin typeface="Cambria Math" panose="02040503050406030204" pitchFamily="18" charset="0"/>
                        </a:rPr>
                        <m:t>−</m:t>
                      </m:r>
                      <m:sSup>
                        <m:sSupPr>
                          <m:ctrlPr>
                            <a:rPr lang="en-CA" sz="3100" i="1">
                              <a:latin typeface="Cambria Math" panose="02040503050406030204" pitchFamily="18" charset="0"/>
                            </a:rPr>
                          </m:ctrlPr>
                        </m:sSupPr>
                        <m:e>
                          <m:r>
                            <a:rPr lang="en-CA" sz="3100" i="1">
                              <a:latin typeface="Cambria Math" panose="02040503050406030204" pitchFamily="18" charset="0"/>
                            </a:rPr>
                            <m:t>𝜔</m:t>
                          </m:r>
                        </m:e>
                        <m:sup>
                          <m:r>
                            <a:rPr lang="en-CA" sz="3100" i="1">
                              <a:latin typeface="Cambria Math" panose="02040503050406030204" pitchFamily="18" charset="0"/>
                            </a:rPr>
                            <m:t>2</m:t>
                          </m:r>
                        </m:sup>
                      </m:sSup>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oMath>
                  </m:oMathPara>
                </a14:m>
                <a:endParaRPr lang="en-US" sz="3100" dirty="0"/>
              </a:p>
            </p:txBody>
          </p:sp>
        </mc:Choice>
        <mc:Fallback>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2120" t="-1896" r="-24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10</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422373" y="4356314"/>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019042" y="3280564"/>
            <a:ext cx="326048" cy="369332"/>
          </a:xfrm>
          <a:prstGeom prst="rect">
            <a:avLst/>
          </a:prstGeom>
          <a:noFill/>
        </p:spPr>
        <p:txBody>
          <a:bodyPr wrap="square" rtlCol="0">
            <a:spAutoFit/>
          </a:bodyPr>
          <a:lstStyle/>
          <a:p>
            <a:r>
              <a:rPr lang="en-US" dirty="0"/>
              <a:t>B</a:t>
            </a:r>
          </a:p>
        </p:txBody>
      </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DF880752-8C60-F344-BD2E-5A2E069FAE9E}"/>
                  </a:ext>
                </a:extLst>
              </p:cNvPr>
              <p:cNvSpPr txBox="1"/>
              <p:nvPr/>
            </p:nvSpPr>
            <p:spPr>
              <a:xfrm>
                <a:off x="7280366" y="1950126"/>
                <a:ext cx="685701" cy="3942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280366" y="1950126"/>
                <a:ext cx="685701" cy="394210"/>
              </a:xfrm>
              <a:prstGeom prst="rect">
                <a:avLst/>
              </a:prstGeom>
              <a:blipFill>
                <a:blip r:embed="rId5"/>
                <a:stretch>
                  <a:fillRect b="-9375"/>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ounded Rectangle 7">
            <a:extLst>
              <a:ext uri="{FF2B5EF4-FFF2-40B4-BE49-F238E27FC236}">
                <a16:creationId xmlns:a16="http://schemas.microsoft.com/office/drawing/2014/main" id="{63D53B76-D33F-AE47-90CF-844DBE9BB39C}"/>
              </a:ext>
            </a:extLst>
          </p:cNvPr>
          <p:cNvSpPr/>
          <p:nvPr/>
        </p:nvSpPr>
        <p:spPr>
          <a:xfrm>
            <a:off x="5960616" y="4121081"/>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46CC2EA5-434A-A64A-BB66-99AFFA5915D2}"/>
              </a:ext>
            </a:extLst>
          </p:cNvPr>
          <p:cNvSpPr/>
          <p:nvPr/>
        </p:nvSpPr>
        <p:spPr>
          <a:xfrm>
            <a:off x="7440659" y="2498023"/>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D1F38331-39BD-C64D-A464-7C953C12A2D7}"/>
                  </a:ext>
                </a:extLst>
              </p:cNvPr>
              <p:cNvSpPr txBox="1"/>
              <p:nvPr/>
            </p:nvSpPr>
            <p:spPr>
              <a:xfrm>
                <a:off x="8435517" y="2463507"/>
                <a:ext cx="40934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p:sp>
            <p:nvSpPr>
              <p:cNvPr id="61" name="TextBox 60">
                <a:extLst>
                  <a:ext uri="{FF2B5EF4-FFF2-40B4-BE49-F238E27FC236}">
                    <a16:creationId xmlns:a16="http://schemas.microsoft.com/office/drawing/2014/main" id="{D1F38331-39BD-C64D-A464-7C953C12A2D7}"/>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6"/>
                <a:stretch>
                  <a:fillRect/>
                </a:stretch>
              </a:blipFill>
            </p:spPr>
            <p:txBody>
              <a:bodyPr/>
              <a:lstStyle/>
              <a:p>
                <a:r>
                  <a:rPr lang="en-US">
                    <a:noFill/>
                  </a:rPr>
                  <a:t> </a:t>
                </a:r>
              </a:p>
            </p:txBody>
          </p:sp>
        </mc:Fallback>
      </mc:AlternateContent>
      <p:pic>
        <p:nvPicPr>
          <p:cNvPr id="64" name="Picture 63">
            <a:extLst>
              <a:ext uri="{FF2B5EF4-FFF2-40B4-BE49-F238E27FC236}">
                <a16:creationId xmlns:a16="http://schemas.microsoft.com/office/drawing/2014/main" id="{CB764812-9414-7444-A976-81F52A6209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67" name="Rectangle 66">
            <a:extLst>
              <a:ext uri="{FF2B5EF4-FFF2-40B4-BE49-F238E27FC236}">
                <a16:creationId xmlns:a16="http://schemas.microsoft.com/office/drawing/2014/main" id="{75C31E05-FF3E-A348-AF0A-E2AB003C81A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514764F-0453-AC48-9689-E637816E53D8}"/>
              </a:ext>
            </a:extLst>
          </p:cNvPr>
          <p:cNvCxnSpPr>
            <a:cxnSpLocks/>
          </p:cNvCxnSpPr>
          <p:nvPr/>
        </p:nvCxnSpPr>
        <p:spPr>
          <a:xfrm flipH="1" flipV="1">
            <a:off x="5340332" y="39261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4C85265-80D4-8642-AC7B-EBBDE7BF0FC5}"/>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813B506F-5E8E-8547-BCBE-B6065D8DA144}"/>
                  </a:ext>
                </a:extLst>
              </p:cNvPr>
              <p:cNvSpPr txBox="1"/>
              <p:nvPr/>
            </p:nvSpPr>
            <p:spPr>
              <a:xfrm>
                <a:off x="6328138" y="1848611"/>
                <a:ext cx="48692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p:sp>
            <p:nvSpPr>
              <p:cNvPr id="70" name="TextBox 69">
                <a:extLst>
                  <a:ext uri="{FF2B5EF4-FFF2-40B4-BE49-F238E27FC236}">
                    <a16:creationId xmlns:a16="http://schemas.microsoft.com/office/drawing/2014/main" id="{813B506F-5E8E-8547-BCBE-B6065D8DA144}"/>
                  </a:ext>
                </a:extLst>
              </p:cNvPr>
              <p:cNvSpPr txBox="1">
                <a:spLocks noRot="1" noChangeAspect="1" noMove="1" noResize="1" noEditPoints="1" noAdjustHandles="1" noChangeArrowheads="1" noChangeShapeType="1" noTextEdit="1"/>
              </p:cNvSpPr>
              <p:nvPr/>
            </p:nvSpPr>
            <p:spPr>
              <a:xfrm>
                <a:off x="6328138" y="1848611"/>
                <a:ext cx="486928" cy="369332"/>
              </a:xfrm>
              <a:prstGeom prst="rect">
                <a:avLst/>
              </a:prstGeom>
              <a:blipFill>
                <a:blip r:embed="rId8"/>
                <a:stretch>
                  <a:fillRect t="-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5ED20963-E099-4D4B-86CC-B0FDA5B1DA2C}"/>
                  </a:ext>
                </a:extLst>
              </p:cNvPr>
              <p:cNvSpPr txBox="1"/>
              <p:nvPr/>
            </p:nvSpPr>
            <p:spPr>
              <a:xfrm>
                <a:off x="5444118" y="3662985"/>
                <a:ext cx="48692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p:sp>
            <p:nvSpPr>
              <p:cNvPr id="71" name="TextBox 70">
                <a:extLst>
                  <a:ext uri="{FF2B5EF4-FFF2-40B4-BE49-F238E27FC236}">
                    <a16:creationId xmlns:a16="http://schemas.microsoft.com/office/drawing/2014/main" id="{5ED20963-E099-4D4B-86CC-B0FDA5B1DA2C}"/>
                  </a:ext>
                </a:extLst>
              </p:cNvPr>
              <p:cNvSpPr txBox="1">
                <a:spLocks noRot="1" noChangeAspect="1" noMove="1" noResize="1" noEditPoints="1" noAdjustHandles="1" noChangeArrowheads="1" noChangeShapeType="1" noTextEdit="1"/>
              </p:cNvSpPr>
              <p:nvPr/>
            </p:nvSpPr>
            <p:spPr>
              <a:xfrm>
                <a:off x="5444118" y="3662985"/>
                <a:ext cx="486928" cy="369332"/>
              </a:xfrm>
              <a:prstGeom prst="rect">
                <a:avLst/>
              </a:prstGeom>
              <a:blipFill>
                <a:blip r:embed="rId9"/>
                <a:stretch>
                  <a:fillRect/>
                </a:stretch>
              </a:blipFill>
            </p:spPr>
            <p:txBody>
              <a:bodyPr/>
              <a:lstStyle/>
              <a:p>
                <a:r>
                  <a:rPr lang="en-US">
                    <a:noFill/>
                  </a:rPr>
                  <a:t> </a:t>
                </a:r>
              </a:p>
            </p:txBody>
          </p:sp>
        </mc:Fallback>
      </mc:AlternateContent>
      <p:sp>
        <p:nvSpPr>
          <p:cNvPr id="72" name="Rectangle 71">
            <a:extLst>
              <a:ext uri="{FF2B5EF4-FFF2-40B4-BE49-F238E27FC236}">
                <a16:creationId xmlns:a16="http://schemas.microsoft.com/office/drawing/2014/main" id="{EDB9CA5A-8B29-844D-88FD-6F304A09947C}"/>
              </a:ext>
            </a:extLst>
          </p:cNvPr>
          <p:cNvSpPr/>
          <p:nvPr/>
        </p:nvSpPr>
        <p:spPr>
          <a:xfrm>
            <a:off x="5718766" y="4388958"/>
            <a:ext cx="698033" cy="161126"/>
          </a:xfrm>
          <a:prstGeom prst="rect">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Snip Same Side Corner Rectangle 72">
            <a:extLst>
              <a:ext uri="{FF2B5EF4-FFF2-40B4-BE49-F238E27FC236}">
                <a16:creationId xmlns:a16="http://schemas.microsoft.com/office/drawing/2014/main" id="{F4516DD8-A3EB-DD4F-9268-EA8B3FDF35EC}"/>
              </a:ext>
            </a:extLst>
          </p:cNvPr>
          <p:cNvSpPr/>
          <p:nvPr/>
        </p:nvSpPr>
        <p:spPr>
          <a:xfrm>
            <a:off x="5828720" y="4019655"/>
            <a:ext cx="431170" cy="369333"/>
          </a:xfrm>
          <a:prstGeom prst="snip2SameRect">
            <a:avLst>
              <a:gd name="adj1" fmla="val 40730"/>
              <a:gd name="adj2" fmla="val 0"/>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
            <a:extLst>
              <a:ext uri="{FF2B5EF4-FFF2-40B4-BE49-F238E27FC236}">
                <a16:creationId xmlns:a16="http://schemas.microsoft.com/office/drawing/2014/main" id="{2143D049-441A-FC4A-B6DF-C6449288D898}"/>
              </a:ext>
            </a:extLst>
          </p:cNvPr>
          <p:cNvSpPr/>
          <p:nvPr/>
        </p:nvSpPr>
        <p:spPr>
          <a:xfrm>
            <a:off x="5955634" y="411664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10"/>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73364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a:bodyPr>
              <a:lstStyle/>
              <a:p>
                <a:r>
                  <a:rPr lang="en-US" dirty="0"/>
                  <a:t>We can also find the results graphically by adding vectors</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panose="02040503050406030204" pitchFamily="18" charset="0"/>
                            </a:rPr>
                            <m:t>B</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a:rPr>
                            <m:t>A</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a:rPr>
                            <m:t>B</m:t>
                          </m:r>
                          <m:r>
                            <a:rPr lang="en-US" sz="2800">
                              <a:latin typeface="Cambria Math"/>
                            </a:rPr>
                            <m:t>/</m:t>
                          </m:r>
                          <m:r>
                            <m:rPr>
                              <m:sty m:val="p"/>
                            </m:rPr>
                            <a:rPr lang="en-US" sz="2800">
                              <a:latin typeface="Cambria Math"/>
                            </a:rPr>
                            <m:t>A</m:t>
                          </m:r>
                        </m:sub>
                      </m:sSub>
                    </m:oMath>
                  </m:oMathPara>
                </a14:m>
                <a:endParaRPr lang="en-US" sz="2800" dirty="0">
                  <a:latin typeface="Cambria Math"/>
                </a:endParaRPr>
              </a:p>
              <a:p>
                <a:pPr marL="0" indent="0" algn="ctr">
                  <a:buNone/>
                </a:pPr>
                <a:endParaRPr lang="en-US" sz="28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𝑎</m:t>
                              </m:r>
                            </m:e>
                          </m:acc>
                        </m:e>
                        <m:sub>
                          <m:r>
                            <m:rPr>
                              <m:sty m:val="p"/>
                            </m:rPr>
                            <a:rPr lang="en-US" sz="2800">
                              <a:latin typeface="Cambria Math"/>
                            </a:rPr>
                            <m:t>B</m:t>
                          </m:r>
                        </m:sub>
                      </m:sSub>
                      <m:r>
                        <a:rPr lang="en-US" sz="2800">
                          <a:latin typeface="Cambria Math"/>
                        </a:rPr>
                        <m:t>=</m:t>
                      </m:r>
                      <m:sSub>
                        <m:sSubPr>
                          <m:ctrlPr>
                            <a:rPr lang="en-CA" sz="2800" i="1" dirty="0">
                              <a:latin typeface="Cambria Math" panose="02040503050406030204" pitchFamily="18" charset="0"/>
                            </a:rPr>
                          </m:ctrlPr>
                        </m:sSubPr>
                        <m:e>
                          <m:acc>
                            <m:accPr>
                              <m:chr m:val="⃗"/>
                              <m:ctrlPr>
                                <a:rPr lang="en-CA" sz="2800" i="1">
                                  <a:latin typeface="Cambria Math" panose="02040503050406030204" pitchFamily="18" charset="0"/>
                                </a:rPr>
                              </m:ctrlPr>
                            </m:accPr>
                            <m:e>
                              <m:r>
                                <m:rPr>
                                  <m:sty m:val="p"/>
                                </m:rPr>
                                <a:rPr lang="en-CA" sz="2800">
                                  <a:latin typeface="Cambria Math" panose="02040503050406030204" pitchFamily="18" charset="0"/>
                                </a:rPr>
                                <m:t>a</m:t>
                              </m:r>
                            </m:e>
                          </m:acc>
                        </m:e>
                        <m:sub>
                          <m:r>
                            <a:rPr lang="en-CA" sz="2800" i="1" dirty="0">
                              <a:latin typeface="Cambria Math" panose="02040503050406030204" pitchFamily="18" charset="0"/>
                            </a:rPr>
                            <m:t>𝐴</m:t>
                          </m:r>
                        </m:sub>
                      </m:sSub>
                      <m:r>
                        <a:rPr lang="en-CA" sz="2800" i="1" dirty="0">
                          <a:latin typeface="Cambria Math" panose="02040503050406030204" pitchFamily="18" charset="0"/>
                        </a:rPr>
                        <m:t>+</m:t>
                      </m:r>
                      <m:sSub>
                        <m:sSubPr>
                          <m:ctrlPr>
                            <a:rPr lang="en-CA" sz="2800" i="1" dirty="0">
                              <a:latin typeface="Cambria Math" panose="02040503050406030204" pitchFamily="18" charset="0"/>
                            </a:rPr>
                          </m:ctrlPr>
                        </m:sSubPr>
                        <m:e>
                          <m:acc>
                            <m:accPr>
                              <m:chr m:val="⃗"/>
                              <m:ctrlPr>
                                <a:rPr lang="en-CA" sz="2800" i="1" dirty="0">
                                  <a:latin typeface="Cambria Math" panose="02040503050406030204" pitchFamily="18" charset="0"/>
                                </a:rPr>
                              </m:ctrlPr>
                            </m:accPr>
                            <m:e>
                              <m:r>
                                <a:rPr lang="en-CA" sz="2800" i="1" dirty="0">
                                  <a:latin typeface="Cambria Math" panose="02040503050406030204" pitchFamily="18" charset="0"/>
                                </a:rPr>
                                <m:t>𝑎</m:t>
                              </m:r>
                            </m:e>
                          </m:acc>
                        </m:e>
                        <m:sub>
                          <m:r>
                            <a:rPr lang="en-CA" sz="2800" i="1" dirty="0">
                              <a:latin typeface="Cambria Math" panose="02040503050406030204" pitchFamily="18" charset="0"/>
                            </a:rPr>
                            <m:t>𝐵</m:t>
                          </m:r>
                          <m:r>
                            <a:rPr lang="en-CA" sz="2800" i="1" dirty="0">
                              <a:latin typeface="Cambria Math" panose="02040503050406030204" pitchFamily="18" charset="0"/>
                            </a:rPr>
                            <m:t>/</m:t>
                          </m:r>
                          <m:r>
                            <a:rPr lang="en-CA" sz="2800" i="1" dirty="0">
                              <a:latin typeface="Cambria Math" panose="02040503050406030204" pitchFamily="18" charset="0"/>
                            </a:rPr>
                            <m:t>𝐴</m:t>
                          </m:r>
                        </m:sub>
                      </m:sSub>
                    </m:oMath>
                  </m:oMathPara>
                </a14:m>
                <a:endParaRPr lang="en-CA" sz="2800" dirty="0"/>
              </a:p>
            </p:txBody>
          </p:sp>
        </mc:Choice>
        <mc:Fallback>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4240" t="-14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11</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422373" y="4356314"/>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019042" y="3280564"/>
            <a:ext cx="326048" cy="369332"/>
          </a:xfrm>
          <a:prstGeom prst="rect">
            <a:avLst/>
          </a:prstGeom>
          <a:noFill/>
        </p:spPr>
        <p:txBody>
          <a:bodyPr wrap="square" rtlCol="0">
            <a:spAutoFit/>
          </a:bodyPr>
          <a:lstStyle/>
          <a:p>
            <a:r>
              <a:rPr lang="en-US" dirty="0"/>
              <a:t>B</a:t>
            </a:r>
          </a:p>
        </p:txBody>
      </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DF880752-8C60-F344-BD2E-5A2E069FAE9E}"/>
                  </a:ext>
                </a:extLst>
              </p:cNvPr>
              <p:cNvSpPr txBox="1"/>
              <p:nvPr/>
            </p:nvSpPr>
            <p:spPr>
              <a:xfrm>
                <a:off x="7668908" y="2411515"/>
                <a:ext cx="685701" cy="3942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668908" y="2411515"/>
                <a:ext cx="685701" cy="394210"/>
              </a:xfrm>
              <a:prstGeom prst="rect">
                <a:avLst/>
              </a:prstGeom>
              <a:blipFill>
                <a:blip r:embed="rId5"/>
                <a:stretch>
                  <a:fillRect t="-3226" b="-9677"/>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62" name="Rounded Rectangle 7">
            <a:extLst>
              <a:ext uri="{FF2B5EF4-FFF2-40B4-BE49-F238E27FC236}">
                <a16:creationId xmlns:a16="http://schemas.microsoft.com/office/drawing/2014/main" id="{63D53B76-D33F-AE47-90CF-844DBE9BB39C}"/>
              </a:ext>
            </a:extLst>
          </p:cNvPr>
          <p:cNvSpPr/>
          <p:nvPr/>
        </p:nvSpPr>
        <p:spPr>
          <a:xfrm>
            <a:off x="5960616" y="4121081"/>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sp>
        <p:nvSpPr>
          <p:cNvPr id="5" name="Arc 4">
            <a:extLst>
              <a:ext uri="{FF2B5EF4-FFF2-40B4-BE49-F238E27FC236}">
                <a16:creationId xmlns:a16="http://schemas.microsoft.com/office/drawing/2014/main" id="{46CC2EA5-434A-A64A-BB66-99AFFA5915D2}"/>
              </a:ext>
            </a:extLst>
          </p:cNvPr>
          <p:cNvSpPr/>
          <p:nvPr/>
        </p:nvSpPr>
        <p:spPr>
          <a:xfrm>
            <a:off x="7829151" y="2256557"/>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D1F38331-39BD-C64D-A464-7C953C12A2D7}"/>
                  </a:ext>
                </a:extLst>
              </p:cNvPr>
              <p:cNvSpPr txBox="1"/>
              <p:nvPr/>
            </p:nvSpPr>
            <p:spPr>
              <a:xfrm>
                <a:off x="8435517" y="2463507"/>
                <a:ext cx="40934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p:sp>
            <p:nvSpPr>
              <p:cNvPr id="61" name="TextBox 60">
                <a:extLst>
                  <a:ext uri="{FF2B5EF4-FFF2-40B4-BE49-F238E27FC236}">
                    <a16:creationId xmlns:a16="http://schemas.microsoft.com/office/drawing/2014/main" id="{D1F38331-39BD-C64D-A464-7C953C12A2D7}"/>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9"/>
                <a:stretch>
                  <a:fillRect/>
                </a:stretch>
              </a:blipFill>
            </p:spPr>
            <p:txBody>
              <a:bodyPr/>
              <a:lstStyle/>
              <a:p>
                <a:r>
                  <a:rPr lang="en-US">
                    <a:noFill/>
                  </a:rPr>
                  <a:t> </a:t>
                </a:r>
              </a:p>
            </p:txBody>
          </p:sp>
        </mc:Fallback>
      </mc:AlternateContent>
      <p:pic>
        <p:nvPicPr>
          <p:cNvPr id="64" name="Picture 63">
            <a:extLst>
              <a:ext uri="{FF2B5EF4-FFF2-40B4-BE49-F238E27FC236}">
                <a16:creationId xmlns:a16="http://schemas.microsoft.com/office/drawing/2014/main" id="{CB764812-9414-7444-A976-81F52A6209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67" name="Rectangle 66">
            <a:extLst>
              <a:ext uri="{FF2B5EF4-FFF2-40B4-BE49-F238E27FC236}">
                <a16:creationId xmlns:a16="http://schemas.microsoft.com/office/drawing/2014/main" id="{75C31E05-FF3E-A348-AF0A-E2AB003C81A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514764F-0453-AC48-9689-E637816E53D8}"/>
              </a:ext>
            </a:extLst>
          </p:cNvPr>
          <p:cNvCxnSpPr>
            <a:cxnSpLocks/>
          </p:cNvCxnSpPr>
          <p:nvPr/>
        </p:nvCxnSpPr>
        <p:spPr>
          <a:xfrm flipH="1" flipV="1">
            <a:off x="6799192" y="2087824"/>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4C85265-80D4-8642-AC7B-EBBDE7BF0FC5}"/>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813B506F-5E8E-8547-BCBE-B6065D8DA144}"/>
                  </a:ext>
                </a:extLst>
              </p:cNvPr>
              <p:cNvSpPr txBox="1"/>
              <p:nvPr/>
            </p:nvSpPr>
            <p:spPr>
              <a:xfrm>
                <a:off x="6328138" y="1848611"/>
                <a:ext cx="48692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p:sp>
            <p:nvSpPr>
              <p:cNvPr id="70" name="TextBox 69">
                <a:extLst>
                  <a:ext uri="{FF2B5EF4-FFF2-40B4-BE49-F238E27FC236}">
                    <a16:creationId xmlns:a16="http://schemas.microsoft.com/office/drawing/2014/main" id="{813B506F-5E8E-8547-BCBE-B6065D8DA144}"/>
                  </a:ext>
                </a:extLst>
              </p:cNvPr>
              <p:cNvSpPr txBox="1">
                <a:spLocks noRot="1" noChangeAspect="1" noMove="1" noResize="1" noEditPoints="1" noAdjustHandles="1" noChangeArrowheads="1" noChangeShapeType="1" noTextEdit="1"/>
              </p:cNvSpPr>
              <p:nvPr/>
            </p:nvSpPr>
            <p:spPr>
              <a:xfrm>
                <a:off x="6328138" y="1848611"/>
                <a:ext cx="486928" cy="369332"/>
              </a:xfrm>
              <a:prstGeom prst="rect">
                <a:avLst/>
              </a:prstGeom>
              <a:blipFill>
                <a:blip r:embed="rId10"/>
                <a:stretch>
                  <a:fillRect t="-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5ED20963-E099-4D4B-86CC-B0FDA5B1DA2C}"/>
                  </a:ext>
                </a:extLst>
              </p:cNvPr>
              <p:cNvSpPr txBox="1"/>
              <p:nvPr/>
            </p:nvSpPr>
            <p:spPr>
              <a:xfrm>
                <a:off x="7008487" y="1873818"/>
                <a:ext cx="48692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p:sp>
            <p:nvSpPr>
              <p:cNvPr id="71" name="TextBox 70">
                <a:extLst>
                  <a:ext uri="{FF2B5EF4-FFF2-40B4-BE49-F238E27FC236}">
                    <a16:creationId xmlns:a16="http://schemas.microsoft.com/office/drawing/2014/main" id="{5ED20963-E099-4D4B-86CC-B0FDA5B1DA2C}"/>
                  </a:ext>
                </a:extLst>
              </p:cNvPr>
              <p:cNvSpPr txBox="1">
                <a:spLocks noRot="1" noChangeAspect="1" noMove="1" noResize="1" noEditPoints="1" noAdjustHandles="1" noChangeArrowheads="1" noChangeShapeType="1" noTextEdit="1"/>
              </p:cNvSpPr>
              <p:nvPr/>
            </p:nvSpPr>
            <p:spPr>
              <a:xfrm>
                <a:off x="7008487" y="1873818"/>
                <a:ext cx="486928" cy="369332"/>
              </a:xfrm>
              <a:prstGeom prst="rect">
                <a:avLst/>
              </a:prstGeom>
              <a:blipFill>
                <a:blip r:embed="rId11"/>
                <a:stretch>
                  <a:fillRect t="-3333"/>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93E8236F-6864-0F4B-857A-18038F85C3DD}"/>
              </a:ext>
            </a:extLst>
          </p:cNvPr>
          <p:cNvCxnSpPr>
            <a:cxnSpLocks/>
          </p:cNvCxnSpPr>
          <p:nvPr/>
        </p:nvCxnSpPr>
        <p:spPr>
          <a:xfrm flipH="1" flipV="1">
            <a:off x="5340332" y="39261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3C1BEF7D-B392-8349-AF8F-86D943CE6967}"/>
                  </a:ext>
                </a:extLst>
              </p:cNvPr>
              <p:cNvSpPr txBox="1"/>
              <p:nvPr/>
            </p:nvSpPr>
            <p:spPr>
              <a:xfrm>
                <a:off x="5444118" y="3662985"/>
                <a:ext cx="48692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p:sp>
            <p:nvSpPr>
              <p:cNvPr id="73" name="TextBox 72">
                <a:extLst>
                  <a:ext uri="{FF2B5EF4-FFF2-40B4-BE49-F238E27FC236}">
                    <a16:creationId xmlns:a16="http://schemas.microsoft.com/office/drawing/2014/main" id="{3C1BEF7D-B392-8349-AF8F-86D943CE6967}"/>
                  </a:ext>
                </a:extLst>
              </p:cNvPr>
              <p:cNvSpPr txBox="1">
                <a:spLocks noRot="1" noChangeAspect="1" noMove="1" noResize="1" noEditPoints="1" noAdjustHandles="1" noChangeArrowheads="1" noChangeShapeType="1" noTextEdit="1"/>
              </p:cNvSpPr>
              <p:nvPr/>
            </p:nvSpPr>
            <p:spPr>
              <a:xfrm>
                <a:off x="5444118" y="3662985"/>
                <a:ext cx="486928" cy="369332"/>
              </a:xfrm>
              <a:prstGeom prst="rect">
                <a:avLst/>
              </a:prstGeom>
              <a:blipFill>
                <a:blip r:embed="rId12"/>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0D75016F-E809-024E-B234-6F0C9E87CA72}"/>
              </a:ext>
            </a:extLst>
          </p:cNvPr>
          <p:cNvSpPr/>
          <p:nvPr/>
        </p:nvSpPr>
        <p:spPr>
          <a:xfrm rot="2172573">
            <a:off x="6125787" y="1577428"/>
            <a:ext cx="2589350" cy="20218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1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5828-5A37-4505-A55A-A0F6506D1C19}"/>
              </a:ext>
            </a:extLst>
          </p:cNvPr>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B5345-CE37-441A-AE52-A1D3CED61A87}"/>
                  </a:ext>
                </a:extLst>
              </p:cNvPr>
              <p:cNvSpPr>
                <a:spLocks noGrp="1"/>
              </p:cNvSpPr>
              <p:nvPr>
                <p:ph idx="1"/>
              </p:nvPr>
            </p:nvSpPr>
            <p:spPr>
              <a:xfrm>
                <a:off x="457200" y="4648200"/>
                <a:ext cx="8229600" cy="1477963"/>
              </a:xfrm>
            </p:spPr>
            <p:txBody>
              <a:bodyPr>
                <a:normAutofit fontScale="85000" lnSpcReduction="10000"/>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0" smtClean="0">
                          <a:latin typeface="Cambria Math" panose="02040503050406030204" pitchFamily="18" charset="0"/>
                        </a:rPr>
                        <m:t>2</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e>
                        <m:sub>
                          <m:r>
                            <a:rPr lang="en-US" i="1">
                              <a:latin typeface="Cambria Math" panose="02040503050406030204" pitchFamily="18" charset="0"/>
                            </a:rPr>
                            <m:t>𝑐</m:t>
                          </m:r>
                        </m:sub>
                      </m:sSub>
                      <m:r>
                        <a:rPr lang="en-US" i="1">
                          <a:latin typeface="Cambria Math" panose="02040503050406030204" pitchFamily="18" charset="0"/>
                        </a:rPr>
                        <m:t>=</m:t>
                      </m:r>
                      <m:r>
                        <a:rPr lang="en-US">
                          <a:latin typeface="Cambria Math"/>
                        </a:rPr>
                        <m:t>−</m:t>
                      </m:r>
                      <m:r>
                        <a:rPr lang="en-US" b="0" i="1" smtClean="0">
                          <a:latin typeface="Cambria Math" panose="02040503050406030204" pitchFamily="18" charset="0"/>
                        </a:rPr>
                        <m:t>2</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b="0" i="1" smtClean="0">
                              <a:latin typeface="Cambria Math" panose="02040503050406030204" pitchFamily="18" charset="0"/>
                            </a:rPr>
                            <m:t>𝑟</m:t>
                          </m:r>
                          <m:r>
                            <a:rPr lang="en-US" i="1">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a:latin typeface="Cambria Math"/>
                        </a:rPr>
                        <m:t>−</m:t>
                      </m:r>
                      <m:r>
                        <a:rPr lang="en-US" b="0" i="1" smtClean="0">
                          <a:latin typeface="Cambria Math" panose="02040503050406030204" pitchFamily="18" charset="0"/>
                        </a:rPr>
                        <m:t>1.5</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𝜙</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r>
                            <a:rPr lang="en-US" b="0" i="1" smtClean="0">
                              <a:latin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C1B5345-CE37-441A-AE52-A1D3CED61A87}"/>
                  </a:ext>
                </a:extLst>
              </p:cNvPr>
              <p:cNvSpPr>
                <a:spLocks noGrp="1" noRot="1" noChangeAspect="1" noMove="1" noResize="1" noEditPoints="1" noAdjustHandles="1" noChangeArrowheads="1" noChangeShapeType="1" noTextEdit="1"/>
              </p:cNvSpPr>
              <p:nvPr>
                <p:ph idx="1"/>
              </p:nvPr>
            </p:nvSpPr>
            <p:spPr>
              <a:xfrm>
                <a:off x="457200" y="4648200"/>
                <a:ext cx="8229600" cy="1477963"/>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655ED9F-D7AD-49C4-BA89-BDC853C87842}"/>
              </a:ext>
            </a:extLst>
          </p:cNvPr>
          <p:cNvPicPr>
            <a:picLocks noChangeAspect="1"/>
          </p:cNvPicPr>
          <p:nvPr/>
        </p:nvPicPr>
        <p:blipFill>
          <a:blip r:embed="rId3"/>
          <a:stretch>
            <a:fillRect/>
          </a:stretch>
        </p:blipFill>
        <p:spPr>
          <a:xfrm>
            <a:off x="2514600" y="1219200"/>
            <a:ext cx="4713431" cy="3221943"/>
          </a:xfrm>
          <a:prstGeom prst="rect">
            <a:avLst/>
          </a:prstGeom>
        </p:spPr>
      </p:pic>
    </p:spTree>
    <p:extLst>
      <p:ext uri="{BB962C8B-B14F-4D97-AF65-F5344CB8AC3E}">
        <p14:creationId xmlns:p14="http://schemas.microsoft.com/office/powerpoint/2010/main" val="229218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6C13-510D-744A-A0FF-4AB64C258228}"/>
              </a:ext>
            </a:extLst>
          </p:cNvPr>
          <p:cNvSpPr>
            <a:spLocks noGrp="1"/>
          </p:cNvSpPr>
          <p:nvPr>
            <p:ph type="title"/>
          </p:nvPr>
        </p:nvSpPr>
        <p:spPr/>
        <p:txBody>
          <a:bodyPr/>
          <a:lstStyle/>
          <a:p>
            <a:r>
              <a:rPr lang="en-US" dirty="0"/>
              <a:t>Relative Motion Analysis</a:t>
            </a:r>
          </a:p>
        </p:txBody>
      </p:sp>
      <p:sp>
        <p:nvSpPr>
          <p:cNvPr id="4" name="Slide Number Placeholder 3">
            <a:extLst>
              <a:ext uri="{FF2B5EF4-FFF2-40B4-BE49-F238E27FC236}">
                <a16:creationId xmlns:a16="http://schemas.microsoft.com/office/drawing/2014/main" id="{1EB95ADC-9F3B-D341-A6B6-2333C398AB7E}"/>
              </a:ext>
            </a:extLst>
          </p:cNvPr>
          <p:cNvSpPr>
            <a:spLocks noGrp="1"/>
          </p:cNvSpPr>
          <p:nvPr>
            <p:ph type="sldNum" sz="quarter" idx="12"/>
          </p:nvPr>
        </p:nvSpPr>
        <p:spPr/>
        <p:txBody>
          <a:bodyPr/>
          <a:lstStyle/>
          <a:p>
            <a:fld id="{929262FE-7F58-4A1E-8AF3-5A510A86DEBD}" type="slidenum">
              <a:rPr lang="en-US" smtClean="0"/>
              <a:t>13</a:t>
            </a:fld>
            <a:endParaRPr lang="en-US" dirty="0"/>
          </a:p>
        </p:txBody>
      </p:sp>
      <p:sp>
        <p:nvSpPr>
          <p:cNvPr id="5" name="Rounded Rectangle 5">
            <a:extLst>
              <a:ext uri="{FF2B5EF4-FFF2-40B4-BE49-F238E27FC236}">
                <a16:creationId xmlns:a16="http://schemas.microsoft.com/office/drawing/2014/main" id="{8867401B-9748-BF40-B19B-A25B71F8F354}"/>
              </a:ext>
            </a:extLst>
          </p:cNvPr>
          <p:cNvSpPr/>
          <p:nvPr/>
        </p:nvSpPr>
        <p:spPr>
          <a:xfrm>
            <a:off x="2444384" y="3964029"/>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2A3CF146-B72E-EF4A-8D47-EFB6A07F5331}"/>
              </a:ext>
            </a:extLst>
          </p:cNvPr>
          <p:cNvSpPr/>
          <p:nvPr/>
        </p:nvSpPr>
        <p:spPr>
          <a:xfrm rot="19173579">
            <a:off x="3118782" y="3258740"/>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B308DDCC-33D5-BA41-A050-22131CE90183}"/>
              </a:ext>
            </a:extLst>
          </p:cNvPr>
          <p:cNvSpPr/>
          <p:nvPr/>
        </p:nvSpPr>
        <p:spPr>
          <a:xfrm>
            <a:off x="3654876" y="4376053"/>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6">
            <a:extLst>
              <a:ext uri="{FF2B5EF4-FFF2-40B4-BE49-F238E27FC236}">
                <a16:creationId xmlns:a16="http://schemas.microsoft.com/office/drawing/2014/main" id="{D59A80AF-6CC5-7349-B7C1-21867456B11A}"/>
              </a:ext>
            </a:extLst>
          </p:cNvPr>
          <p:cNvSpPr/>
          <p:nvPr/>
        </p:nvSpPr>
        <p:spPr>
          <a:xfrm rot="20332757">
            <a:off x="5617111" y="1962146"/>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E36DDB4-47FC-4547-89CA-C37CECCBF05F}"/>
              </a:ext>
            </a:extLst>
          </p:cNvPr>
          <p:cNvSpPr/>
          <p:nvPr/>
        </p:nvSpPr>
        <p:spPr>
          <a:xfrm rot="20500709">
            <a:off x="5889304" y="247091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193BF2E-E438-B548-A464-FC5A35E369E1}"/>
                  </a:ext>
                </a:extLst>
              </p:cNvPr>
              <p:cNvSpPr txBox="1"/>
              <p:nvPr/>
            </p:nvSpPr>
            <p:spPr>
              <a:xfrm>
                <a:off x="4783718" y="406784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p:sp>
            <p:nvSpPr>
              <p:cNvPr id="10" name="TextBox 9">
                <a:extLst>
                  <a:ext uri="{FF2B5EF4-FFF2-40B4-BE49-F238E27FC236}">
                    <a16:creationId xmlns:a16="http://schemas.microsoft.com/office/drawing/2014/main" id="{E193BF2E-E438-B548-A464-FC5A35E369E1}"/>
                  </a:ext>
                </a:extLst>
              </p:cNvPr>
              <p:cNvSpPr txBox="1">
                <a:spLocks noRot="1" noChangeAspect="1" noMove="1" noResize="1" noEditPoints="1" noAdjustHandles="1" noChangeArrowheads="1" noChangeShapeType="1" noTextEdit="1"/>
              </p:cNvSpPr>
              <p:nvPr/>
            </p:nvSpPr>
            <p:spPr>
              <a:xfrm>
                <a:off x="4783718" y="4067845"/>
                <a:ext cx="198772" cy="307777"/>
              </a:xfrm>
              <a:prstGeom prst="rect">
                <a:avLst/>
              </a:prstGeom>
              <a:blipFill>
                <a:blip r:embed="rId2"/>
                <a:stretch>
                  <a:fillRect l="-29412" r="-29412"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44D9387-D7EA-C540-882F-4696B23D8931}"/>
                  </a:ext>
                </a:extLst>
              </p:cNvPr>
              <p:cNvSpPr txBox="1"/>
              <p:nvPr/>
            </p:nvSpPr>
            <p:spPr>
              <a:xfrm>
                <a:off x="7614707" y="2207988"/>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p:sp>
            <p:nvSpPr>
              <p:cNvPr id="11" name="TextBox 10">
                <a:extLst>
                  <a:ext uri="{FF2B5EF4-FFF2-40B4-BE49-F238E27FC236}">
                    <a16:creationId xmlns:a16="http://schemas.microsoft.com/office/drawing/2014/main" id="{244D9387-D7EA-C540-882F-4696B23D8931}"/>
                  </a:ext>
                </a:extLst>
              </p:cNvPr>
              <p:cNvSpPr txBox="1">
                <a:spLocks noRot="1" noChangeAspect="1" noMove="1" noResize="1" noEditPoints="1" noAdjustHandles="1" noChangeArrowheads="1" noChangeShapeType="1" noTextEdit="1"/>
              </p:cNvSpPr>
              <p:nvPr/>
            </p:nvSpPr>
            <p:spPr>
              <a:xfrm>
                <a:off x="7614707" y="2207988"/>
                <a:ext cx="237950" cy="307777"/>
              </a:xfrm>
              <a:prstGeom prst="rect">
                <a:avLst/>
              </a:prstGeom>
              <a:blipFill>
                <a:blip r:embed="rId3"/>
                <a:stretch>
                  <a:fillRect l="-35000" r="-30000" b="-26923"/>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36682D94-0CA6-0641-8ACB-542639601D0E}"/>
              </a:ext>
            </a:extLst>
          </p:cNvPr>
          <p:cNvCxnSpPr/>
          <p:nvPr/>
        </p:nvCxnSpPr>
        <p:spPr>
          <a:xfrm>
            <a:off x="4032191" y="4466858"/>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4A33D92-AA26-2144-9977-29512B5DE840}"/>
              </a:ext>
            </a:extLst>
          </p:cNvPr>
          <p:cNvSpPr txBox="1"/>
          <p:nvPr/>
        </p:nvSpPr>
        <p:spPr>
          <a:xfrm>
            <a:off x="3583734" y="4665632"/>
            <a:ext cx="31771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2E40CBC6-8E3F-C84F-AE64-1B28865120D0}"/>
              </a:ext>
            </a:extLst>
          </p:cNvPr>
          <p:cNvSpPr txBox="1"/>
          <p:nvPr/>
        </p:nvSpPr>
        <p:spPr>
          <a:xfrm>
            <a:off x="5996759" y="2840742"/>
            <a:ext cx="309700" cy="369332"/>
          </a:xfrm>
          <a:prstGeom prst="rect">
            <a:avLst/>
          </a:prstGeom>
          <a:noFill/>
        </p:spPr>
        <p:txBody>
          <a:bodyPr wrap="none" rtlCol="0">
            <a:spAutoFit/>
          </a:bodyPr>
          <a:lstStyle/>
          <a:p>
            <a:r>
              <a:rPr lang="en-US" dirty="0"/>
              <a:t>B</a:t>
            </a:r>
          </a:p>
        </p:txBody>
      </p:sp>
      <p:sp>
        <p:nvSpPr>
          <p:cNvPr id="15" name="TextBox 14">
            <a:extLst>
              <a:ext uri="{FF2B5EF4-FFF2-40B4-BE49-F238E27FC236}">
                <a16:creationId xmlns:a16="http://schemas.microsoft.com/office/drawing/2014/main" id="{14C5086B-7388-C444-B64A-9B4CA107FA03}"/>
              </a:ext>
            </a:extLst>
          </p:cNvPr>
          <p:cNvSpPr txBox="1"/>
          <p:nvPr/>
        </p:nvSpPr>
        <p:spPr>
          <a:xfrm>
            <a:off x="8187252" y="1473498"/>
            <a:ext cx="308098" cy="369332"/>
          </a:xfrm>
          <a:prstGeom prst="rect">
            <a:avLst/>
          </a:prstGeom>
          <a:noFill/>
        </p:spPr>
        <p:txBody>
          <a:bodyPr wrap="none" rtlCol="0">
            <a:spAutoFit/>
          </a:bodyPr>
          <a:lstStyle/>
          <a:p>
            <a:r>
              <a:rPr lang="en-US" dirty="0"/>
              <a:t>C</a:t>
            </a:r>
          </a:p>
        </p:txBody>
      </p:sp>
      <p:cxnSp>
        <p:nvCxnSpPr>
          <p:cNvPr id="16" name="Straight Connector 15">
            <a:extLst>
              <a:ext uri="{FF2B5EF4-FFF2-40B4-BE49-F238E27FC236}">
                <a16:creationId xmlns:a16="http://schemas.microsoft.com/office/drawing/2014/main" id="{20E86D51-4E10-3D4F-BC3D-7F907B89ECE0}"/>
              </a:ext>
            </a:extLst>
          </p:cNvPr>
          <p:cNvCxnSpPr>
            <a:cxnSpLocks/>
            <a:endCxn id="9" idx="1"/>
          </p:cNvCxnSpPr>
          <p:nvPr/>
        </p:nvCxnSpPr>
        <p:spPr>
          <a:xfrm flipV="1">
            <a:off x="3708240" y="2591102"/>
            <a:ext cx="2185699" cy="19035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83AD60C-2448-C044-8085-535495BC4E5C}"/>
              </a:ext>
            </a:extLst>
          </p:cNvPr>
          <p:cNvCxnSpPr>
            <a:cxnSpLocks/>
          </p:cNvCxnSpPr>
          <p:nvPr/>
        </p:nvCxnSpPr>
        <p:spPr>
          <a:xfrm>
            <a:off x="6016928" y="2577802"/>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B13BF667-CA52-A04D-B5E4-350E7102CF01}"/>
              </a:ext>
            </a:extLst>
          </p:cNvPr>
          <p:cNvCxnSpPr>
            <a:cxnSpLocks/>
            <a:stCxn id="9" idx="3"/>
            <a:endCxn id="8" idx="3"/>
          </p:cNvCxnSpPr>
          <p:nvPr/>
        </p:nvCxnSpPr>
        <p:spPr>
          <a:xfrm flipV="1">
            <a:off x="6067549" y="1712544"/>
            <a:ext cx="2043741" cy="8210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9" name="Group 18">
            <a:extLst>
              <a:ext uri="{FF2B5EF4-FFF2-40B4-BE49-F238E27FC236}">
                <a16:creationId xmlns:a16="http://schemas.microsoft.com/office/drawing/2014/main" id="{9D863228-7484-9F45-8543-ADB50CE49EED}"/>
              </a:ext>
            </a:extLst>
          </p:cNvPr>
          <p:cNvGrpSpPr/>
          <p:nvPr/>
        </p:nvGrpSpPr>
        <p:grpSpPr>
          <a:xfrm>
            <a:off x="5510087" y="1272292"/>
            <a:ext cx="2086226" cy="1466731"/>
            <a:chOff x="5715689" y="1097461"/>
            <a:chExt cx="2086226" cy="1466731"/>
          </a:xfrm>
        </p:grpSpPr>
        <p:cxnSp>
          <p:nvCxnSpPr>
            <p:cNvPr id="20" name="Straight Arrow Connector 19">
              <a:extLst>
                <a:ext uri="{FF2B5EF4-FFF2-40B4-BE49-F238E27FC236}">
                  <a16:creationId xmlns:a16="http://schemas.microsoft.com/office/drawing/2014/main" id="{12595B5F-9471-9D40-9D14-DF0C726542A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4C65900-868A-404B-B9D0-8A6940772C36}"/>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A8A7A915-822E-7D40-8C9F-18F3B3E0203E}"/>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oMath>
                    </m:oMathPara>
                  </a14:m>
                  <a:endParaRPr lang="en-US" dirty="0"/>
                </a:p>
              </p:txBody>
            </p:sp>
          </mc:Choice>
          <mc:Fallback>
            <p:sp>
              <p:nvSpPr>
                <p:cNvPr id="22" name="TextBox 21">
                  <a:extLst>
                    <a:ext uri="{FF2B5EF4-FFF2-40B4-BE49-F238E27FC236}">
                      <a16:creationId xmlns:a16="http://schemas.microsoft.com/office/drawing/2014/main" id="{A8A7A915-822E-7D40-8C9F-18F3B3E0203E}"/>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05F9E4C2-B625-5A4C-ADF9-B596128AB776}"/>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2</m:t>
                            </m:r>
                          </m:sub>
                        </m:sSub>
                      </m:oMath>
                    </m:oMathPara>
                  </a14:m>
                  <a:endParaRPr lang="en-US" dirty="0"/>
                </a:p>
              </p:txBody>
            </p:sp>
          </mc:Choice>
          <mc:Fallback>
            <p:sp>
              <p:nvSpPr>
                <p:cNvPr id="23" name="TextBox 22">
                  <a:extLst>
                    <a:ext uri="{FF2B5EF4-FFF2-40B4-BE49-F238E27FC236}">
                      <a16:creationId xmlns:a16="http://schemas.microsoft.com/office/drawing/2014/main" id="{05F9E4C2-B625-5A4C-ADF9-B596128AB776}"/>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5"/>
                  <a:stretch>
                    <a:fillRect/>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9A9A792C-A8AF-C542-8F8B-CE6DA43BC916}"/>
              </a:ext>
            </a:extLst>
          </p:cNvPr>
          <p:cNvGrpSpPr/>
          <p:nvPr/>
        </p:nvGrpSpPr>
        <p:grpSpPr>
          <a:xfrm>
            <a:off x="246197" y="3320822"/>
            <a:ext cx="2086226" cy="1466731"/>
            <a:chOff x="5715689" y="1097461"/>
            <a:chExt cx="2086226" cy="1466731"/>
          </a:xfrm>
        </p:grpSpPr>
        <p:cxnSp>
          <p:nvCxnSpPr>
            <p:cNvPr id="25" name="Straight Arrow Connector 24">
              <a:extLst>
                <a:ext uri="{FF2B5EF4-FFF2-40B4-BE49-F238E27FC236}">
                  <a16:creationId xmlns:a16="http://schemas.microsoft.com/office/drawing/2014/main" id="{8C5C8D00-DE7F-6043-B7F2-9F3032716520}"/>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E515817-AEAC-E942-B6F6-B0B4171A43A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C852716D-B75D-CA49-B314-44CFAA8DFEA6}"/>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p:sp>
              <p:nvSpPr>
                <p:cNvPr id="27" name="TextBox 26">
                  <a:extLst>
                    <a:ext uri="{FF2B5EF4-FFF2-40B4-BE49-F238E27FC236}">
                      <a16:creationId xmlns:a16="http://schemas.microsoft.com/office/drawing/2014/main" id="{C852716D-B75D-CA49-B314-44CFAA8DFEA6}"/>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AF0AEAE-5A3A-0343-A14F-00B663A7EF8A}"/>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p:sp>
              <p:nvSpPr>
                <p:cNvPr id="28" name="TextBox 27">
                  <a:extLst>
                    <a:ext uri="{FF2B5EF4-FFF2-40B4-BE49-F238E27FC236}">
                      <a16:creationId xmlns:a16="http://schemas.microsoft.com/office/drawing/2014/main" id="{8AF0AEAE-5A3A-0343-A14F-00B663A7EF8A}"/>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FACD9AE6-5991-2248-BDEA-043A228CCFFF}"/>
              </a:ext>
            </a:extLst>
          </p:cNvPr>
          <p:cNvSpPr txBox="1"/>
          <p:nvPr/>
        </p:nvSpPr>
        <p:spPr>
          <a:xfrm>
            <a:off x="432140" y="4568107"/>
            <a:ext cx="336952" cy="369332"/>
          </a:xfrm>
          <a:prstGeom prst="rect">
            <a:avLst/>
          </a:prstGeom>
          <a:noFill/>
        </p:spPr>
        <p:txBody>
          <a:bodyPr wrap="none" rtlCol="0">
            <a:spAutoFit/>
          </a:bodyPr>
          <a:lstStyle/>
          <a:p>
            <a:r>
              <a:rPr lang="en-US" dirty="0"/>
              <a:t>O</a:t>
            </a:r>
          </a:p>
        </p:txBody>
      </p:sp>
      <p:grpSp>
        <p:nvGrpSpPr>
          <p:cNvPr id="30" name="Group 29">
            <a:extLst>
              <a:ext uri="{FF2B5EF4-FFF2-40B4-BE49-F238E27FC236}">
                <a16:creationId xmlns:a16="http://schemas.microsoft.com/office/drawing/2014/main" id="{05C4806D-AD55-234B-A257-1434FD55C6F2}"/>
              </a:ext>
            </a:extLst>
          </p:cNvPr>
          <p:cNvGrpSpPr/>
          <p:nvPr/>
        </p:nvGrpSpPr>
        <p:grpSpPr>
          <a:xfrm>
            <a:off x="3263672" y="3170533"/>
            <a:ext cx="2086226" cy="1466731"/>
            <a:chOff x="5715689" y="1097461"/>
            <a:chExt cx="2086226" cy="1466731"/>
          </a:xfrm>
        </p:grpSpPr>
        <p:cxnSp>
          <p:nvCxnSpPr>
            <p:cNvPr id="31" name="Straight Arrow Connector 30">
              <a:extLst>
                <a:ext uri="{FF2B5EF4-FFF2-40B4-BE49-F238E27FC236}">
                  <a16:creationId xmlns:a16="http://schemas.microsoft.com/office/drawing/2014/main" id="{E6AF24A4-54BC-AF46-A3D4-202011D79D99}"/>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75317F3-23A6-1B40-AB4F-E085B6907FDB}"/>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5A74B76E-6511-1D46-B5C6-A8DE71FDC1BA}"/>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p:sp>
              <p:nvSpPr>
                <p:cNvPr id="33" name="TextBox 32">
                  <a:extLst>
                    <a:ext uri="{FF2B5EF4-FFF2-40B4-BE49-F238E27FC236}">
                      <a16:creationId xmlns:a16="http://schemas.microsoft.com/office/drawing/2014/main" id="{5A74B76E-6511-1D46-B5C6-A8DE71FDC1B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1DC23F12-31BD-584E-9723-B8C6A50928CB}"/>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p:sp>
              <p:nvSpPr>
                <p:cNvPr id="34" name="TextBox 33">
                  <a:extLst>
                    <a:ext uri="{FF2B5EF4-FFF2-40B4-BE49-F238E27FC236}">
                      <a16:creationId xmlns:a16="http://schemas.microsoft.com/office/drawing/2014/main" id="{1DC23F12-31BD-584E-9723-B8C6A50928CB}"/>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
        <p:nvSpPr>
          <p:cNvPr id="35" name="Arc 34">
            <a:extLst>
              <a:ext uri="{FF2B5EF4-FFF2-40B4-BE49-F238E27FC236}">
                <a16:creationId xmlns:a16="http://schemas.microsoft.com/office/drawing/2014/main" id="{05F54B00-2404-D547-A6B8-18E7D75E3DC7}"/>
              </a:ext>
            </a:extLst>
          </p:cNvPr>
          <p:cNvSpPr/>
          <p:nvPr/>
        </p:nvSpPr>
        <p:spPr>
          <a:xfrm rot="20918629">
            <a:off x="4213145" y="2808908"/>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83A2AFAE-F08A-D846-B0A5-E72B54E70C78}"/>
                  </a:ext>
                </a:extLst>
              </p:cNvPr>
              <p:cNvSpPr txBox="1"/>
              <p:nvPr/>
            </p:nvSpPr>
            <p:spPr>
              <a:xfrm>
                <a:off x="4511116" y="2235482"/>
                <a:ext cx="1057021" cy="369332"/>
              </a:xfrm>
              <a:prstGeom prst="rect">
                <a:avLst/>
              </a:prstGeom>
              <a:noFill/>
            </p:spPr>
            <p:txBody>
              <a:bodyPr wrap="none" rtlCol="0">
                <a:spAutoFit/>
              </a:bodyPr>
              <a:lstStyle/>
              <a:p>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i="1" smtClean="0">
                                <a:latin typeface="Cambria Math" panose="02040503050406030204" pitchFamily="18" charset="0"/>
                              </a:rPr>
                              <m:t>𝜔</m:t>
                            </m:r>
                          </m:e>
                          <m:sub>
                            <m:r>
                              <a:rPr lang="en-CA" b="0" i="1" smtClean="0">
                                <a:latin typeface="Cambria Math" panose="02040503050406030204" pitchFamily="18" charset="0"/>
                              </a:rPr>
                              <m:t>𝐴𝐵</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𝛼</m:t>
                            </m:r>
                          </m:e>
                          <m:sub>
                            <m:r>
                              <a:rPr lang="en-CA" i="1">
                                <a:latin typeface="Cambria Math" panose="02040503050406030204" pitchFamily="18" charset="0"/>
                              </a:rPr>
                              <m:t>𝐴𝐵</m:t>
                            </m:r>
                          </m:sub>
                        </m:sSub>
                      </m:e>
                    </m:acc>
                  </m:oMath>
                </a14:m>
                <a:endParaRPr lang="en-US" dirty="0"/>
              </a:p>
            </p:txBody>
          </p:sp>
        </mc:Choice>
        <mc:Fallback>
          <p:sp>
            <p:nvSpPr>
              <p:cNvPr id="36" name="TextBox 35">
                <a:extLst>
                  <a:ext uri="{FF2B5EF4-FFF2-40B4-BE49-F238E27FC236}">
                    <a16:creationId xmlns:a16="http://schemas.microsoft.com/office/drawing/2014/main" id="{83A2AFAE-F08A-D846-B0A5-E72B54E70C78}"/>
                  </a:ext>
                </a:extLst>
              </p:cNvPr>
              <p:cNvSpPr txBox="1">
                <a:spLocks noRot="1" noChangeAspect="1" noMove="1" noResize="1" noEditPoints="1" noAdjustHandles="1" noChangeArrowheads="1" noChangeShapeType="1" noTextEdit="1"/>
              </p:cNvSpPr>
              <p:nvPr/>
            </p:nvSpPr>
            <p:spPr>
              <a:xfrm>
                <a:off x="4511116" y="2235482"/>
                <a:ext cx="1057021" cy="369332"/>
              </a:xfrm>
              <a:prstGeom prst="rect">
                <a:avLst/>
              </a:prstGeom>
              <a:blipFill>
                <a:blip r:embed="rId10"/>
                <a:stretch>
                  <a:fillRect t="-10345" b="-27586"/>
                </a:stretch>
              </a:blipFill>
            </p:spPr>
            <p:txBody>
              <a:bodyPr/>
              <a:lstStyle/>
              <a:p>
                <a:r>
                  <a:rPr lang="en-US">
                    <a:noFill/>
                  </a:rPr>
                  <a:t> </a:t>
                </a:r>
              </a:p>
            </p:txBody>
          </p:sp>
        </mc:Fallback>
      </mc:AlternateContent>
      <p:sp>
        <p:nvSpPr>
          <p:cNvPr id="37" name="Arc 36">
            <a:extLst>
              <a:ext uri="{FF2B5EF4-FFF2-40B4-BE49-F238E27FC236}">
                <a16:creationId xmlns:a16="http://schemas.microsoft.com/office/drawing/2014/main" id="{8C1529E9-0AC5-414C-8DF9-71D3115FF286}"/>
              </a:ext>
            </a:extLst>
          </p:cNvPr>
          <p:cNvSpPr/>
          <p:nvPr/>
        </p:nvSpPr>
        <p:spPr>
          <a:xfrm rot="20918629">
            <a:off x="6847744" y="1501630"/>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E54AFA57-A7C3-C348-B58B-F5AD16E8B7F1}"/>
                  </a:ext>
                </a:extLst>
              </p:cNvPr>
              <p:cNvSpPr txBox="1"/>
              <p:nvPr/>
            </p:nvSpPr>
            <p:spPr>
              <a:xfrm>
                <a:off x="7085514" y="1053911"/>
                <a:ext cx="1066510" cy="369332"/>
              </a:xfrm>
              <a:prstGeom prst="rect">
                <a:avLst/>
              </a:prstGeom>
              <a:noFill/>
            </p:spPr>
            <p:txBody>
              <a:bodyPr wrap="none" rtlCol="0">
                <a:spAutoFit/>
              </a:bodyPr>
              <a:lstStyle/>
              <a:p>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i="1" smtClean="0">
                                <a:latin typeface="Cambria Math" panose="02040503050406030204" pitchFamily="18" charset="0"/>
                              </a:rPr>
                              <m:t>𝜔</m:t>
                            </m:r>
                          </m:e>
                          <m:sub>
                            <m:r>
                              <a:rPr lang="en-CA" b="0" i="1" smtClean="0">
                                <a:latin typeface="Cambria Math" panose="02040503050406030204" pitchFamily="18" charset="0"/>
                              </a:rPr>
                              <m:t>𝐵𝐶</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𝛼</m:t>
                            </m:r>
                          </m:e>
                          <m:sub>
                            <m:r>
                              <a:rPr lang="en-CA" i="1">
                                <a:latin typeface="Cambria Math" panose="02040503050406030204" pitchFamily="18" charset="0"/>
                              </a:rPr>
                              <m:t>𝐵</m:t>
                            </m:r>
                            <m:r>
                              <a:rPr lang="en-CA" b="0" i="1" smtClean="0">
                                <a:latin typeface="Cambria Math" panose="02040503050406030204" pitchFamily="18" charset="0"/>
                              </a:rPr>
                              <m:t>𝐶</m:t>
                            </m:r>
                          </m:sub>
                        </m:sSub>
                      </m:e>
                    </m:acc>
                  </m:oMath>
                </a14:m>
                <a:endParaRPr lang="en-US" dirty="0"/>
              </a:p>
            </p:txBody>
          </p:sp>
        </mc:Choice>
        <mc:Fallback>
          <p:sp>
            <p:nvSpPr>
              <p:cNvPr id="39" name="TextBox 38">
                <a:extLst>
                  <a:ext uri="{FF2B5EF4-FFF2-40B4-BE49-F238E27FC236}">
                    <a16:creationId xmlns:a16="http://schemas.microsoft.com/office/drawing/2014/main" id="{E54AFA57-A7C3-C348-B58B-F5AD16E8B7F1}"/>
                  </a:ext>
                </a:extLst>
              </p:cNvPr>
              <p:cNvSpPr txBox="1">
                <a:spLocks noRot="1" noChangeAspect="1" noMove="1" noResize="1" noEditPoints="1" noAdjustHandles="1" noChangeArrowheads="1" noChangeShapeType="1" noTextEdit="1"/>
              </p:cNvSpPr>
              <p:nvPr/>
            </p:nvSpPr>
            <p:spPr>
              <a:xfrm>
                <a:off x="7085514" y="1053911"/>
                <a:ext cx="1066510" cy="369332"/>
              </a:xfrm>
              <a:prstGeom prst="rect">
                <a:avLst/>
              </a:prstGeom>
              <a:blipFill>
                <a:blip r:embed="rId11"/>
                <a:stretch>
                  <a:fillRect t="-10345" b="-310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2E67D498-D2D4-734F-A3C1-E716E359BBC3}"/>
                  </a:ext>
                </a:extLst>
              </p:cNvPr>
              <p:cNvSpPr txBox="1"/>
              <p:nvPr/>
            </p:nvSpPr>
            <p:spPr>
              <a:xfrm>
                <a:off x="1101160" y="5233885"/>
                <a:ext cx="6941680" cy="39421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𝑣</m:t>
                              </m:r>
                            </m:e>
                          </m:acc>
                        </m:e>
                        <m:sub>
                          <m:r>
                            <a:rPr lang="en-CA" b="0" i="1" smtClean="0">
                              <a:latin typeface="Cambria Math" panose="02040503050406030204" pitchFamily="18" charset="0"/>
                            </a:rPr>
                            <m:t>𝐶</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𝑣</m:t>
                              </m:r>
                            </m:e>
                          </m:acc>
                        </m:e>
                        <m:sub>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𝜔</m:t>
                              </m:r>
                            </m:e>
                          </m:acc>
                        </m:e>
                        <m:sub>
                          <m:r>
                            <a:rPr lang="en-CA" b="0" i="1" smtClean="0">
                              <a:latin typeface="Cambria Math" panose="02040503050406030204" pitchFamily="18" charset="0"/>
                            </a:rPr>
                            <m:t>𝐴𝐵</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e>
                          </m:acc>
                        </m:e>
                        <m:sub>
                          <m:r>
                            <a:rPr lang="en-CA" b="0" i="1" smtClean="0">
                              <a:latin typeface="Cambria Math" panose="02040503050406030204" pitchFamily="18" charset="0"/>
                            </a:rPr>
                            <m:t>𝐵</m:t>
                          </m:r>
                          <m:r>
                            <a:rPr lang="en-CA" b="0" i="1" smtClean="0">
                              <a:latin typeface="Cambria Math" panose="02040503050406030204" pitchFamily="18" charset="0"/>
                            </a:rPr>
                            <m:t>/</m:t>
                          </m:r>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𝜔</m:t>
                              </m:r>
                            </m:e>
                          </m:acc>
                        </m:e>
                        <m:sub>
                          <m:r>
                            <a:rPr lang="en-CA" i="1">
                              <a:latin typeface="Cambria Math" panose="02040503050406030204" pitchFamily="18" charset="0"/>
                            </a:rPr>
                            <m:t>𝐵</m:t>
                          </m:r>
                          <m:r>
                            <a:rPr lang="en-CA" b="0" i="1" smtClean="0">
                              <a:latin typeface="Cambria Math" panose="02040503050406030204" pitchFamily="18" charset="0"/>
                            </a:rPr>
                            <m:t>𝐶</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𝐵</m:t>
                          </m:r>
                        </m:sub>
                      </m:sSub>
                    </m:oMath>
                  </m:oMathPara>
                </a14:m>
                <a:endParaRPr lang="en-US" dirty="0"/>
              </a:p>
            </p:txBody>
          </p:sp>
        </mc:Choice>
        <mc:Fallback>
          <p:sp>
            <p:nvSpPr>
              <p:cNvPr id="40" name="TextBox 39">
                <a:extLst>
                  <a:ext uri="{FF2B5EF4-FFF2-40B4-BE49-F238E27FC236}">
                    <a16:creationId xmlns:a16="http://schemas.microsoft.com/office/drawing/2014/main" id="{2E67D498-D2D4-734F-A3C1-E716E359BBC3}"/>
                  </a:ext>
                </a:extLst>
              </p:cNvPr>
              <p:cNvSpPr txBox="1">
                <a:spLocks noRot="1" noChangeAspect="1" noMove="1" noResize="1" noEditPoints="1" noAdjustHandles="1" noChangeArrowheads="1" noChangeShapeType="1" noTextEdit="1"/>
              </p:cNvSpPr>
              <p:nvPr/>
            </p:nvSpPr>
            <p:spPr>
              <a:xfrm>
                <a:off x="1101160" y="5233885"/>
                <a:ext cx="6941680" cy="394210"/>
              </a:xfrm>
              <a:prstGeom prst="rect">
                <a:avLst/>
              </a:prstGeom>
              <a:blipFill>
                <a:blip r:embed="rId12"/>
                <a:stretch>
                  <a:fillRect t="-12500" b="-6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2438E489-842F-5D43-BBCF-327469FC055D}"/>
                  </a:ext>
                </a:extLst>
              </p:cNvPr>
              <p:cNvSpPr txBox="1"/>
              <p:nvPr/>
            </p:nvSpPr>
            <p:spPr>
              <a:xfrm>
                <a:off x="1085551" y="5837483"/>
                <a:ext cx="6941680" cy="4048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𝑎</m:t>
                              </m:r>
                            </m:e>
                          </m:acc>
                        </m:e>
                        <m:sub>
                          <m:r>
                            <a:rPr lang="en-CA" b="0" i="1" smtClean="0">
                              <a:latin typeface="Cambria Math" panose="02040503050406030204" pitchFamily="18" charset="0"/>
                            </a:rPr>
                            <m:t>𝐶</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𝑎</m:t>
                              </m:r>
                            </m:e>
                          </m:acc>
                        </m:e>
                        <m:sub>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𝛼</m:t>
                              </m:r>
                            </m:e>
                          </m:acc>
                        </m:e>
                        <m:sub>
                          <m:r>
                            <a:rPr lang="en-CA" b="0" i="1" smtClean="0">
                              <a:latin typeface="Cambria Math" panose="02040503050406030204" pitchFamily="18" charset="0"/>
                            </a:rPr>
                            <m:t>𝐴𝐵</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e>
                          </m:acc>
                        </m:e>
                        <m:sub>
                          <m:r>
                            <a:rPr lang="en-CA" b="0" i="1" smtClean="0">
                              <a:latin typeface="Cambria Math" panose="02040503050406030204" pitchFamily="18" charset="0"/>
                            </a:rPr>
                            <m:t>𝐵</m:t>
                          </m:r>
                          <m:r>
                            <a:rPr lang="en-CA" b="0" i="1" smtClean="0">
                              <a:latin typeface="Cambria Math" panose="02040503050406030204" pitchFamily="18" charset="0"/>
                            </a:rPr>
                            <m:t>/</m:t>
                          </m:r>
                          <m:r>
                            <a:rPr lang="en-CA" b="0" i="1" smtClean="0">
                              <a:latin typeface="Cambria Math" panose="02040503050406030204" pitchFamily="18" charset="0"/>
                            </a:rPr>
                            <m:t>𝐴</m:t>
                          </m:r>
                        </m:sub>
                      </m:sSub>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𝜔</m:t>
                          </m:r>
                        </m:e>
                        <m:sub>
                          <m:r>
                            <a:rPr lang="en-CA" b="0" i="1" smtClean="0">
                              <a:latin typeface="Cambria Math" panose="02040503050406030204" pitchFamily="18" charset="0"/>
                            </a:rPr>
                            <m:t>𝐴𝐵</m:t>
                          </m:r>
                        </m:sub>
                        <m:sup>
                          <m:r>
                            <a:rPr lang="en-CA" b="0" i="1" smtClean="0">
                              <a:latin typeface="Cambria Math" panose="02040503050406030204" pitchFamily="18" charset="0"/>
                            </a:rPr>
                            <m:t>2</m:t>
                          </m:r>
                        </m:sup>
                      </m:sSubSup>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i="1">
                              <a:latin typeface="Cambria Math" panose="02040503050406030204" pitchFamily="18" charset="0"/>
                            </a:rPr>
                            <m:t>𝐵</m:t>
                          </m:r>
                          <m:r>
                            <a:rPr lang="en-CA" i="1">
                              <a:latin typeface="Cambria Math" panose="02040503050406030204" pitchFamily="18" charset="0"/>
                            </a:rPr>
                            <m:t>/</m:t>
                          </m:r>
                          <m:r>
                            <a:rPr lang="en-CA" i="1">
                              <a:latin typeface="Cambria Math" panose="02040503050406030204" pitchFamily="18" charset="0"/>
                            </a:rPr>
                            <m:t>𝐴</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b="0" i="1" smtClean="0">
                                  <a:latin typeface="Cambria Math" panose="02040503050406030204" pitchFamily="18" charset="0"/>
                                </a:rPr>
                                <m:t>𝛼</m:t>
                              </m:r>
                            </m:e>
                          </m:acc>
                        </m:e>
                        <m:sub>
                          <m:r>
                            <a:rPr lang="en-CA" i="1">
                              <a:latin typeface="Cambria Math" panose="02040503050406030204" pitchFamily="18" charset="0"/>
                            </a:rPr>
                            <m:t>𝐵</m:t>
                          </m:r>
                          <m:r>
                            <a:rPr lang="en-CA" b="0" i="1" smtClean="0">
                              <a:latin typeface="Cambria Math" panose="02040503050406030204" pitchFamily="18" charset="0"/>
                            </a:rPr>
                            <m:t>𝐶</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𝐵</m:t>
                          </m:r>
                        </m:sub>
                      </m:sSub>
                      <m:r>
                        <a:rPr lang="en-CA" i="1">
                          <a:latin typeface="Cambria Math" panose="02040503050406030204" pitchFamily="18" charset="0"/>
                        </a:rPr>
                        <m:t>−</m:t>
                      </m:r>
                      <m:sSubSup>
                        <m:sSubSupPr>
                          <m:ctrlPr>
                            <a:rPr lang="en-CA" b="0" i="1" smtClean="0">
                              <a:latin typeface="Cambria Math" panose="02040503050406030204" pitchFamily="18" charset="0"/>
                            </a:rPr>
                          </m:ctrlPr>
                        </m:sSubSupPr>
                        <m:e>
                          <m:r>
                            <a:rPr lang="en-CA" i="1">
                              <a:latin typeface="Cambria Math" panose="02040503050406030204" pitchFamily="18" charset="0"/>
                            </a:rPr>
                            <m:t>𝜔</m:t>
                          </m:r>
                        </m:e>
                        <m:sub>
                          <m:r>
                            <a:rPr lang="en-CA" b="0" i="1" smtClean="0">
                              <a:latin typeface="Cambria Math" panose="02040503050406030204" pitchFamily="18" charset="0"/>
                            </a:rPr>
                            <m:t>𝐵𝐶</m:t>
                          </m:r>
                        </m:sub>
                        <m:sup>
                          <m:r>
                            <a:rPr lang="en-CA" i="1">
                              <a:latin typeface="Cambria Math" panose="02040503050406030204" pitchFamily="18" charset="0"/>
                            </a:rPr>
                            <m:t>2</m:t>
                          </m:r>
                        </m:sup>
                      </m:sSubSup>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𝐵</m:t>
                          </m:r>
                        </m:sub>
                      </m:sSub>
                    </m:oMath>
                  </m:oMathPara>
                </a14:m>
                <a:endParaRPr lang="en-US" dirty="0"/>
              </a:p>
            </p:txBody>
          </p:sp>
        </mc:Choice>
        <mc:Fallback>
          <p:sp>
            <p:nvSpPr>
              <p:cNvPr id="41" name="TextBox 40">
                <a:extLst>
                  <a:ext uri="{FF2B5EF4-FFF2-40B4-BE49-F238E27FC236}">
                    <a16:creationId xmlns:a16="http://schemas.microsoft.com/office/drawing/2014/main" id="{2438E489-842F-5D43-BBCF-327469FC055D}"/>
                  </a:ext>
                </a:extLst>
              </p:cNvPr>
              <p:cNvSpPr txBox="1">
                <a:spLocks noRot="1" noChangeAspect="1" noMove="1" noResize="1" noEditPoints="1" noAdjustHandles="1" noChangeArrowheads="1" noChangeShapeType="1" noTextEdit="1"/>
              </p:cNvSpPr>
              <p:nvPr/>
            </p:nvSpPr>
            <p:spPr>
              <a:xfrm>
                <a:off x="1085551" y="5837483"/>
                <a:ext cx="6941680" cy="404854"/>
              </a:xfrm>
              <a:prstGeom prst="rect">
                <a:avLst/>
              </a:prstGeom>
              <a:blipFill>
                <a:blip r:embed="rId13"/>
                <a:stretch>
                  <a:fillRect t="-9091"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D20242DA-B67C-914A-BFA5-0D68F9D2CAF4}"/>
                  </a:ext>
                </a:extLst>
              </p:cNvPr>
              <p:cNvSpPr txBox="1"/>
              <p:nvPr/>
            </p:nvSpPr>
            <p:spPr>
              <a:xfrm rot="19160532">
                <a:off x="3852995" y="3120350"/>
                <a:ext cx="10560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0" smtClean="0">
                              <a:solidFill>
                                <a:schemeClr val="accent1"/>
                              </a:solidFill>
                              <a:latin typeface="Cambria Math" panose="02040503050406030204" pitchFamily="18" charset="0"/>
                              <a:ea typeface="Cambria Math" panose="02040503050406030204" pitchFamily="18" charset="0"/>
                            </a:rPr>
                          </m:ctrlPr>
                        </m:sSubPr>
                        <m:e>
                          <m:r>
                            <m:rPr>
                              <m:sty m:val="p"/>
                            </m:rPr>
                            <a:rPr lang="en-CA" sz="2000" b="0" i="0" smtClean="0">
                              <a:solidFill>
                                <a:schemeClr val="accent1"/>
                              </a:solidFill>
                              <a:latin typeface="Cambria Math" panose="02040503050406030204" pitchFamily="18" charset="0"/>
                              <a:ea typeface="Cambria Math" panose="02040503050406030204" pitchFamily="18" charset="0"/>
                            </a:rPr>
                            <m:t>L</m:t>
                          </m:r>
                        </m:e>
                        <m:sub>
                          <m:r>
                            <a:rPr lang="en-CA" sz="2000" b="0" i="0" smtClean="0">
                              <a:solidFill>
                                <a:schemeClr val="accent1"/>
                              </a:solidFill>
                              <a:latin typeface="Cambria Math" panose="02040503050406030204" pitchFamily="18" charset="0"/>
                              <a:ea typeface="Cambria Math" panose="02040503050406030204" pitchFamily="18" charset="0"/>
                            </a:rPr>
                            <m:t>1</m:t>
                          </m:r>
                        </m:sub>
                      </m:sSub>
                      <m:r>
                        <a:rPr lang="en-CA" sz="2000" b="0" i="0" smtClean="0">
                          <a:solidFill>
                            <a:schemeClr val="accent1"/>
                          </a:solidFill>
                          <a:latin typeface="Cambria Math" panose="02040503050406030204" pitchFamily="18" charset="0"/>
                          <a:ea typeface="Cambria Math" panose="02040503050406030204" pitchFamily="18" charset="0"/>
                        </a:rPr>
                        <m:t>=2 </m:t>
                      </m:r>
                      <m:r>
                        <m:rPr>
                          <m:sty m:val="p"/>
                        </m:rPr>
                        <a:rPr lang="en-CA" sz="2000" b="0" i="0" smtClean="0">
                          <a:solidFill>
                            <a:schemeClr val="accent1"/>
                          </a:solidFill>
                          <a:latin typeface="Cambria Math" panose="02040503050406030204" pitchFamily="18" charset="0"/>
                          <a:ea typeface="Cambria Math" panose="02040503050406030204" pitchFamily="18" charset="0"/>
                        </a:rPr>
                        <m:t>m</m:t>
                      </m:r>
                    </m:oMath>
                  </m:oMathPara>
                </a14:m>
                <a:endParaRPr lang="en-US" sz="2000" dirty="0">
                  <a:solidFill>
                    <a:schemeClr val="accent1"/>
                  </a:solidFill>
                </a:endParaRPr>
              </a:p>
            </p:txBody>
          </p:sp>
        </mc:Choice>
        <mc:Fallback>
          <p:sp>
            <p:nvSpPr>
              <p:cNvPr id="42" name="TextBox 41">
                <a:extLst>
                  <a:ext uri="{FF2B5EF4-FFF2-40B4-BE49-F238E27FC236}">
                    <a16:creationId xmlns:a16="http://schemas.microsoft.com/office/drawing/2014/main" id="{D20242DA-B67C-914A-BFA5-0D68F9D2CAF4}"/>
                  </a:ext>
                </a:extLst>
              </p:cNvPr>
              <p:cNvSpPr txBox="1">
                <a:spLocks noRot="1" noChangeAspect="1" noMove="1" noResize="1" noEditPoints="1" noAdjustHandles="1" noChangeArrowheads="1" noChangeShapeType="1" noTextEdit="1"/>
              </p:cNvSpPr>
              <p:nvPr/>
            </p:nvSpPr>
            <p:spPr>
              <a:xfrm rot="19160532">
                <a:off x="3852995" y="3120350"/>
                <a:ext cx="1056058" cy="307777"/>
              </a:xfrm>
              <a:prstGeom prst="rect">
                <a:avLst/>
              </a:prstGeom>
              <a:blipFill>
                <a:blip r:embed="rId14"/>
                <a:stretch>
                  <a:fillRect l="-1250" r="-1250" b="-40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6930D056-BAEF-0444-BC3E-914C649A9695}"/>
                  </a:ext>
                </a:extLst>
              </p:cNvPr>
              <p:cNvSpPr txBox="1"/>
              <p:nvPr/>
            </p:nvSpPr>
            <p:spPr>
              <a:xfrm rot="20408876">
                <a:off x="6065597" y="1642715"/>
                <a:ext cx="125758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0" smtClean="0">
                              <a:solidFill>
                                <a:schemeClr val="accent1"/>
                              </a:solidFill>
                              <a:latin typeface="Cambria Math" panose="02040503050406030204" pitchFamily="18" charset="0"/>
                              <a:ea typeface="Cambria Math" panose="02040503050406030204" pitchFamily="18" charset="0"/>
                            </a:rPr>
                          </m:ctrlPr>
                        </m:sSubPr>
                        <m:e>
                          <m:r>
                            <m:rPr>
                              <m:sty m:val="p"/>
                            </m:rPr>
                            <a:rPr lang="en-CA" sz="2000" b="0" i="0" smtClean="0">
                              <a:solidFill>
                                <a:schemeClr val="accent1"/>
                              </a:solidFill>
                              <a:latin typeface="Cambria Math" panose="02040503050406030204" pitchFamily="18" charset="0"/>
                              <a:ea typeface="Cambria Math" panose="02040503050406030204" pitchFamily="18" charset="0"/>
                            </a:rPr>
                            <m:t>L</m:t>
                          </m:r>
                        </m:e>
                        <m:sub>
                          <m:r>
                            <a:rPr lang="en-CA" sz="2000" b="0" i="0" smtClean="0">
                              <a:solidFill>
                                <a:schemeClr val="accent1"/>
                              </a:solidFill>
                              <a:latin typeface="Cambria Math" panose="02040503050406030204" pitchFamily="18" charset="0"/>
                              <a:ea typeface="Cambria Math" panose="02040503050406030204" pitchFamily="18" charset="0"/>
                            </a:rPr>
                            <m:t>2</m:t>
                          </m:r>
                        </m:sub>
                      </m:sSub>
                      <m:r>
                        <a:rPr lang="en-CA" sz="2000" b="0" i="0" smtClean="0">
                          <a:solidFill>
                            <a:schemeClr val="accent1"/>
                          </a:solidFill>
                          <a:latin typeface="Cambria Math" panose="02040503050406030204" pitchFamily="18" charset="0"/>
                          <a:ea typeface="Cambria Math" panose="02040503050406030204" pitchFamily="18" charset="0"/>
                        </a:rPr>
                        <m:t>=1.5 </m:t>
                      </m:r>
                      <m:r>
                        <m:rPr>
                          <m:sty m:val="p"/>
                        </m:rPr>
                        <a:rPr lang="en-CA" sz="2000" b="0" i="0" smtClean="0">
                          <a:solidFill>
                            <a:schemeClr val="accent1"/>
                          </a:solidFill>
                          <a:latin typeface="Cambria Math" panose="02040503050406030204" pitchFamily="18" charset="0"/>
                          <a:ea typeface="Cambria Math" panose="02040503050406030204" pitchFamily="18" charset="0"/>
                        </a:rPr>
                        <m:t>m</m:t>
                      </m:r>
                    </m:oMath>
                  </m:oMathPara>
                </a14:m>
                <a:endParaRPr lang="en-US" sz="2000" dirty="0">
                  <a:solidFill>
                    <a:schemeClr val="accent1"/>
                  </a:solidFill>
                </a:endParaRPr>
              </a:p>
            </p:txBody>
          </p:sp>
        </mc:Choice>
        <mc:Fallback>
          <p:sp>
            <p:nvSpPr>
              <p:cNvPr id="43" name="TextBox 42">
                <a:extLst>
                  <a:ext uri="{FF2B5EF4-FFF2-40B4-BE49-F238E27FC236}">
                    <a16:creationId xmlns:a16="http://schemas.microsoft.com/office/drawing/2014/main" id="{6930D056-BAEF-0444-BC3E-914C649A9695}"/>
                  </a:ext>
                </a:extLst>
              </p:cNvPr>
              <p:cNvSpPr txBox="1">
                <a:spLocks noRot="1" noChangeAspect="1" noMove="1" noResize="1" noEditPoints="1" noAdjustHandles="1" noChangeArrowheads="1" noChangeShapeType="1" noTextEdit="1"/>
              </p:cNvSpPr>
              <p:nvPr/>
            </p:nvSpPr>
            <p:spPr>
              <a:xfrm rot="20408876">
                <a:off x="6065597" y="1642715"/>
                <a:ext cx="1257588" cy="307777"/>
              </a:xfrm>
              <a:prstGeom prst="rect">
                <a:avLst/>
              </a:prstGeom>
              <a:blipFill>
                <a:blip r:embed="rId15"/>
                <a:stretch>
                  <a:fillRect l="-2941" r="-1961" b="-5172"/>
                </a:stretch>
              </a:blipFill>
            </p:spPr>
            <p:txBody>
              <a:bodyPr/>
              <a:lstStyle/>
              <a:p>
                <a:r>
                  <a:rPr lang="en-US">
                    <a:noFill/>
                  </a:rPr>
                  <a:t> </a:t>
                </a:r>
              </a:p>
            </p:txBody>
          </p:sp>
        </mc:Fallback>
      </mc:AlternateContent>
    </p:spTree>
    <p:extLst>
      <p:ext uri="{BB962C8B-B14F-4D97-AF65-F5344CB8AC3E}">
        <p14:creationId xmlns:p14="http://schemas.microsoft.com/office/powerpoint/2010/main" val="2519540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Multiple Coordinate Systems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US" dirty="0"/>
                  <a:t>Because our translating frames never rotate, we maintain the same direction for our x and y coordinates</a:t>
                </a:r>
              </a:p>
              <a:p>
                <a:r>
                  <a:rPr lang="en-US" dirty="0"/>
                  <a:t>That means we don’t have to convert between one coordinate system and the other, and can just add, say,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directly (vector addition of components)</a:t>
                </a:r>
              </a:p>
              <a:p>
                <a:r>
                  <a:rPr lang="en-US" dirty="0"/>
                  <a:t>(When we get to Rotating Frames Analysis, we will need to do some conversions)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52" t="-3081" r="-2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spTree>
    <p:extLst>
      <p:ext uri="{BB962C8B-B14F-4D97-AF65-F5344CB8AC3E}">
        <p14:creationId xmlns:p14="http://schemas.microsoft.com/office/powerpoint/2010/main" val="79146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D1-FF6E-4AEA-8327-D5E5C19E7F59}"/>
              </a:ext>
            </a:extLst>
          </p:cNvPr>
          <p:cNvSpPr>
            <a:spLocks noGrp="1"/>
          </p:cNvSpPr>
          <p:nvPr>
            <p:ph type="title"/>
          </p:nvPr>
        </p:nvSpPr>
        <p:spPr/>
        <p:txBody>
          <a:bodyPr/>
          <a:lstStyle/>
          <a:p>
            <a:r>
              <a:rPr lang="en-US" dirty="0"/>
              <a:t>Relative Motion Analysis Process</a:t>
            </a:r>
          </a:p>
        </p:txBody>
      </p:sp>
      <p:sp>
        <p:nvSpPr>
          <p:cNvPr id="3" name="Content Placeholder 2">
            <a:extLst>
              <a:ext uri="{FF2B5EF4-FFF2-40B4-BE49-F238E27FC236}">
                <a16:creationId xmlns:a16="http://schemas.microsoft.com/office/drawing/2014/main" id="{21A3E3C7-5743-41B3-AD91-340BF58A1800}"/>
              </a:ext>
            </a:extLst>
          </p:cNvPr>
          <p:cNvSpPr>
            <a:spLocks noGrp="1"/>
          </p:cNvSpPr>
          <p:nvPr>
            <p:ph idx="1"/>
          </p:nvPr>
        </p:nvSpPr>
        <p:spPr>
          <a:xfrm>
            <a:off x="457200" y="1417638"/>
            <a:ext cx="8229600" cy="4983162"/>
          </a:xfrm>
        </p:spPr>
        <p:txBody>
          <a:bodyPr>
            <a:normAutofit fontScale="77500" lnSpcReduction="20000"/>
          </a:bodyPr>
          <a:lstStyle/>
          <a:p>
            <a:r>
              <a:rPr lang="en-US" dirty="0"/>
              <a:t>Start by creating a diagram of the body, with the key distances and angles labeled</a:t>
            </a:r>
          </a:p>
          <a:p>
            <a:pPr lvl="1"/>
            <a:r>
              <a:rPr lang="en-US" dirty="0"/>
              <a:t>Be sure to add a fixed coordinate system (x and y directions)</a:t>
            </a:r>
          </a:p>
          <a:p>
            <a:pPr lvl="1"/>
            <a:r>
              <a:rPr lang="en-US" dirty="0"/>
              <a:t>Identify any known angular and linear velocities and accelerations (magnitude and/or direction)</a:t>
            </a:r>
          </a:p>
          <a:p>
            <a:pPr lvl="1"/>
            <a:r>
              <a:rPr lang="en-US" dirty="0"/>
              <a:t>Define unknown vectors</a:t>
            </a:r>
          </a:p>
          <a:p>
            <a:r>
              <a:rPr lang="en-US" dirty="0"/>
              <a:t>Start stepping through from a point with known velocity/ acceleration toward the point you want to know about</a:t>
            </a:r>
          </a:p>
          <a:p>
            <a:pPr lvl="1"/>
            <a:r>
              <a:rPr lang="en-US" dirty="0"/>
              <a:t>Use a series of relative motion equations as needed, substituting into one equation</a:t>
            </a:r>
          </a:p>
          <a:p>
            <a:r>
              <a:rPr lang="en-US" dirty="0"/>
              <a:t>Use the equations you have generated, along with any current angles, distances, velocities, and accelerations to solve for the unknowns</a:t>
            </a:r>
          </a:p>
          <a:p>
            <a:pPr lvl="1"/>
            <a:r>
              <a:rPr lang="en-US" dirty="0"/>
              <a:t>Create two scalar equations (x and y directions) from your vector equation to solve for up to two unknowns</a:t>
            </a:r>
          </a:p>
        </p:txBody>
      </p:sp>
    </p:spTree>
    <p:extLst>
      <p:ext uri="{BB962C8B-B14F-4D97-AF65-F5344CB8AC3E}">
        <p14:creationId xmlns:p14="http://schemas.microsoft.com/office/powerpoint/2010/main" val="34925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98F-D66E-4F16-BAEB-52E1B1968E5A}"/>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4" name="Rounded Rectangle 5">
            <a:extLst>
              <a:ext uri="{FF2B5EF4-FFF2-40B4-BE49-F238E27FC236}">
                <a16:creationId xmlns:a16="http://schemas.microsoft.com/office/drawing/2014/main" id="{6AE3B7E4-B9BC-4E98-ABDF-DB0EAB1BEA06}"/>
              </a:ext>
            </a:extLst>
          </p:cNvPr>
          <p:cNvSpPr/>
          <p:nvPr/>
        </p:nvSpPr>
        <p:spPr>
          <a:xfrm>
            <a:off x="1365068" y="469973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3C5F224-F5AB-4DA6-9581-27D621A53F97}"/>
              </a:ext>
            </a:extLst>
          </p:cNvPr>
          <p:cNvSpPr/>
          <p:nvPr/>
        </p:nvSpPr>
        <p:spPr>
          <a:xfrm>
            <a:off x="2388325" y="4936497"/>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FB4195C6-4DDB-4ACA-A854-27BD8C3452FF}"/>
              </a:ext>
            </a:extLst>
          </p:cNvPr>
          <p:cNvSpPr/>
          <p:nvPr/>
        </p:nvSpPr>
        <p:spPr>
          <a:xfrm rot="1726745">
            <a:off x="5195573" y="5514823"/>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BA44042-83E8-43C6-AD84-C1DB455D992E}"/>
              </a:ext>
            </a:extLst>
          </p:cNvPr>
          <p:cNvSpPr/>
          <p:nvPr/>
        </p:nvSpPr>
        <p:spPr>
          <a:xfrm>
            <a:off x="2575560" y="51117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DB01DD4F-54E9-46BC-9316-E7D77D4F78B1}"/>
              </a:ext>
            </a:extLst>
          </p:cNvPr>
          <p:cNvSpPr/>
          <p:nvPr/>
        </p:nvSpPr>
        <p:spPr>
          <a:xfrm>
            <a:off x="5449388" y="5094340"/>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A35AFF1-3404-47E4-B146-CFCB53847E5A}"/>
              </a:ext>
            </a:extLst>
          </p:cNvPr>
          <p:cNvCxnSpPr/>
          <p:nvPr/>
        </p:nvCxnSpPr>
        <p:spPr>
          <a:xfrm flipV="1">
            <a:off x="2667000"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18610B-8E9F-4E5D-A6D3-F3367E56D351}"/>
              </a:ext>
            </a:extLst>
          </p:cNvPr>
          <p:cNvCxnSpPr/>
          <p:nvPr/>
        </p:nvCxnSpPr>
        <p:spPr>
          <a:xfrm flipV="1">
            <a:off x="5540828"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27EA06-7266-4D9C-8713-5D62BB083E15}"/>
              </a:ext>
            </a:extLst>
          </p:cNvPr>
          <p:cNvCxnSpPr/>
          <p:nvPr/>
        </p:nvCxnSpPr>
        <p:spPr>
          <a:xfrm rot="16200000">
            <a:off x="4900095" y="5370194"/>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7B33A4-FB96-4FBC-B505-CA67FADA1558}"/>
              </a:ext>
            </a:extLst>
          </p:cNvPr>
          <p:cNvCxnSpPr/>
          <p:nvPr/>
        </p:nvCxnSpPr>
        <p:spPr>
          <a:xfrm rot="16200000">
            <a:off x="6765025" y="6400669"/>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48AC6-F456-447A-A87B-E4C1117E702B}"/>
              </a:ext>
            </a:extLst>
          </p:cNvPr>
          <p:cNvCxnSpPr/>
          <p:nvPr/>
        </p:nvCxnSpPr>
        <p:spPr>
          <a:xfrm>
            <a:off x="5286282" y="5644498"/>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F9C7AA-CDD3-444C-AA91-768E9F753BF8}"/>
              </a:ext>
            </a:extLst>
          </p:cNvPr>
          <p:cNvCxnSpPr/>
          <p:nvPr/>
        </p:nvCxnSpPr>
        <p:spPr>
          <a:xfrm>
            <a:off x="2667000" y="4577268"/>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9C19-F0D3-40C8-8A3D-640C2DA9D583}"/>
              </a:ext>
            </a:extLst>
          </p:cNvPr>
          <p:cNvCxnSpPr/>
          <p:nvPr/>
        </p:nvCxnSpPr>
        <p:spPr>
          <a:xfrm>
            <a:off x="5693228" y="5185780"/>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ED9674-B1B9-438E-A4C4-9E8816403FA7}"/>
              </a:ext>
            </a:extLst>
          </p:cNvPr>
          <p:cNvCxnSpPr/>
          <p:nvPr/>
        </p:nvCxnSpPr>
        <p:spPr>
          <a:xfrm>
            <a:off x="5682170" y="5277220"/>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04BF03F-AFD5-49F0-90B7-5028CDC9D86D}"/>
              </a:ext>
            </a:extLst>
          </p:cNvPr>
          <p:cNvSpPr/>
          <p:nvPr/>
        </p:nvSpPr>
        <p:spPr>
          <a:xfrm>
            <a:off x="4626428" y="4288796"/>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8E9851A5-EA49-44FB-8AE1-024F3877D53E}"/>
              </a:ext>
            </a:extLst>
          </p:cNvPr>
          <p:cNvSpPr/>
          <p:nvPr/>
        </p:nvSpPr>
        <p:spPr>
          <a:xfrm flipH="1">
            <a:off x="2209800" y="4745996"/>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19" name="TextBox 18">
            <a:extLst>
              <a:ext uri="{FF2B5EF4-FFF2-40B4-BE49-F238E27FC236}">
                <a16:creationId xmlns:a16="http://schemas.microsoft.com/office/drawing/2014/main" id="{8036FC80-8A18-43FC-95DB-166BD329604F}"/>
              </a:ext>
            </a:extLst>
          </p:cNvPr>
          <p:cNvSpPr txBox="1"/>
          <p:nvPr/>
        </p:nvSpPr>
        <p:spPr>
          <a:xfrm>
            <a:off x="2248231" y="5693836"/>
            <a:ext cx="837537" cy="369332"/>
          </a:xfrm>
          <a:prstGeom prst="rect">
            <a:avLst/>
          </a:prstGeom>
          <a:noFill/>
        </p:spPr>
        <p:txBody>
          <a:bodyPr wrap="none" rtlCol="0">
            <a:spAutoFit/>
          </a:bodyPr>
          <a:lstStyle/>
          <a:p>
            <a:r>
              <a:rPr lang="en-US" dirty="0">
                <a:solidFill>
                  <a:srgbClr val="0070C0"/>
                </a:solidFill>
              </a:rPr>
              <a:t>5 rad/s</a:t>
            </a:r>
          </a:p>
        </p:txBody>
      </p:sp>
      <p:sp>
        <p:nvSpPr>
          <p:cNvPr id="20" name="Arc 19">
            <a:extLst>
              <a:ext uri="{FF2B5EF4-FFF2-40B4-BE49-F238E27FC236}">
                <a16:creationId xmlns:a16="http://schemas.microsoft.com/office/drawing/2014/main" id="{E7B2E4BE-53AA-41E5-915D-078174AD33D7}"/>
              </a:ext>
            </a:extLst>
          </p:cNvPr>
          <p:cNvSpPr/>
          <p:nvPr/>
        </p:nvSpPr>
        <p:spPr>
          <a:xfrm flipH="1">
            <a:off x="5083628" y="4730098"/>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1" name="TextBox 20">
            <a:extLst>
              <a:ext uri="{FF2B5EF4-FFF2-40B4-BE49-F238E27FC236}">
                <a16:creationId xmlns:a16="http://schemas.microsoft.com/office/drawing/2014/main" id="{F21D5C45-193B-4740-B3C3-EC893861DAFB}"/>
              </a:ext>
            </a:extLst>
          </p:cNvPr>
          <p:cNvSpPr txBox="1"/>
          <p:nvPr/>
        </p:nvSpPr>
        <p:spPr>
          <a:xfrm>
            <a:off x="4225201" y="5561767"/>
            <a:ext cx="837537" cy="369332"/>
          </a:xfrm>
          <a:prstGeom prst="rect">
            <a:avLst/>
          </a:prstGeom>
          <a:noFill/>
        </p:spPr>
        <p:txBody>
          <a:bodyPr wrap="none" rtlCol="0">
            <a:spAutoFit/>
          </a:bodyPr>
          <a:lstStyle/>
          <a:p>
            <a:r>
              <a:rPr lang="en-US" dirty="0">
                <a:solidFill>
                  <a:srgbClr val="0070C0"/>
                </a:solidFill>
              </a:rPr>
              <a:t>3 rad/s</a:t>
            </a:r>
          </a:p>
        </p:txBody>
      </p:sp>
      <p:sp>
        <p:nvSpPr>
          <p:cNvPr id="22" name="TextBox 21">
            <a:extLst>
              <a:ext uri="{FF2B5EF4-FFF2-40B4-BE49-F238E27FC236}">
                <a16:creationId xmlns:a16="http://schemas.microsoft.com/office/drawing/2014/main" id="{CA466192-DC8D-4D01-B65B-6BC5153E132B}"/>
              </a:ext>
            </a:extLst>
          </p:cNvPr>
          <p:cNvSpPr txBox="1"/>
          <p:nvPr/>
        </p:nvSpPr>
        <p:spPr>
          <a:xfrm>
            <a:off x="5817325" y="5986968"/>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3" name="TextBox 22">
            <a:extLst>
              <a:ext uri="{FF2B5EF4-FFF2-40B4-BE49-F238E27FC236}">
                <a16:creationId xmlns:a16="http://schemas.microsoft.com/office/drawing/2014/main" id="{67A80483-BD85-4D9F-8DAC-7C9B45148768}"/>
              </a:ext>
            </a:extLst>
          </p:cNvPr>
          <p:cNvSpPr txBox="1"/>
          <p:nvPr/>
        </p:nvSpPr>
        <p:spPr>
          <a:xfrm>
            <a:off x="3911007" y="4550836"/>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4" name="TextBox 23">
            <a:extLst>
              <a:ext uri="{FF2B5EF4-FFF2-40B4-BE49-F238E27FC236}">
                <a16:creationId xmlns:a16="http://schemas.microsoft.com/office/drawing/2014/main" id="{8AC659D4-47D0-4F8A-ADB7-A5EF44AB1C08}"/>
              </a:ext>
            </a:extLst>
          </p:cNvPr>
          <p:cNvSpPr txBox="1"/>
          <p:nvPr/>
        </p:nvSpPr>
        <p:spPr>
          <a:xfrm>
            <a:off x="6470468" y="5224968"/>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5" name="TextBox 24">
            <a:extLst>
              <a:ext uri="{FF2B5EF4-FFF2-40B4-BE49-F238E27FC236}">
                <a16:creationId xmlns:a16="http://schemas.microsoft.com/office/drawing/2014/main" id="{A9D069B6-4853-450C-82D2-04280A790049}"/>
              </a:ext>
            </a:extLst>
          </p:cNvPr>
          <p:cNvSpPr txBox="1"/>
          <p:nvPr/>
        </p:nvSpPr>
        <p:spPr>
          <a:xfrm>
            <a:off x="2127068" y="5998636"/>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6" name="TextBox 25">
            <a:extLst>
              <a:ext uri="{FF2B5EF4-FFF2-40B4-BE49-F238E27FC236}">
                <a16:creationId xmlns:a16="http://schemas.microsoft.com/office/drawing/2014/main" id="{31EC32BD-0F70-4D2A-A72D-628A6842E0AA}"/>
              </a:ext>
            </a:extLst>
          </p:cNvPr>
          <p:cNvSpPr txBox="1"/>
          <p:nvPr/>
        </p:nvSpPr>
        <p:spPr>
          <a:xfrm>
            <a:off x="4119154" y="5835352"/>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52" name="TextBox 51">
            <a:extLst>
              <a:ext uri="{FF2B5EF4-FFF2-40B4-BE49-F238E27FC236}">
                <a16:creationId xmlns:a16="http://schemas.microsoft.com/office/drawing/2014/main" id="{C2090EEC-CAC2-4BEA-BBE6-9F8655751E58}"/>
              </a:ext>
            </a:extLst>
          </p:cNvPr>
          <p:cNvSpPr txBox="1"/>
          <p:nvPr/>
        </p:nvSpPr>
        <p:spPr>
          <a:xfrm>
            <a:off x="2333732" y="4650554"/>
            <a:ext cx="317716"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8A67AAE3-7B8A-4A5B-BA0B-DBF78B4D1DB1}"/>
              </a:ext>
            </a:extLst>
          </p:cNvPr>
          <p:cNvSpPr txBox="1"/>
          <p:nvPr/>
        </p:nvSpPr>
        <p:spPr>
          <a:xfrm>
            <a:off x="5231129" y="4553873"/>
            <a:ext cx="309700"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944D7311-1CF6-40BF-9558-2C4A824E8DAB}"/>
              </a:ext>
            </a:extLst>
          </p:cNvPr>
          <p:cNvSpPr txBox="1"/>
          <p:nvPr/>
        </p:nvSpPr>
        <p:spPr>
          <a:xfrm>
            <a:off x="7627638" y="6213374"/>
            <a:ext cx="308098" cy="369332"/>
          </a:xfrm>
          <a:prstGeom prst="rect">
            <a:avLst/>
          </a:prstGeom>
          <a:noFill/>
        </p:spPr>
        <p:txBody>
          <a:bodyPr wrap="none" rtlCol="0">
            <a:spAutoFit/>
          </a:bodyPr>
          <a:lstStyle/>
          <a:p>
            <a:r>
              <a:rPr lang="en-US" dirty="0"/>
              <a:t>C</a:t>
            </a:r>
          </a:p>
        </p:txBody>
      </p:sp>
      <p:cxnSp>
        <p:nvCxnSpPr>
          <p:cNvPr id="55" name="Straight Arrow Connector 54">
            <a:extLst>
              <a:ext uri="{FF2B5EF4-FFF2-40B4-BE49-F238E27FC236}">
                <a16:creationId xmlns:a16="http://schemas.microsoft.com/office/drawing/2014/main" id="{FCAF8DAC-66F7-4BD8-9BF5-C1D044422021}"/>
              </a:ext>
            </a:extLst>
          </p:cNvPr>
          <p:cNvCxnSpPr>
            <a:cxnSpLocks/>
          </p:cNvCxnSpPr>
          <p:nvPr/>
        </p:nvCxnSpPr>
        <p:spPr>
          <a:xfrm>
            <a:off x="2677000" y="5207550"/>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BF9F416-FBB0-44CC-BEAB-E7E46BE6F87A}"/>
              </a:ext>
            </a:extLst>
          </p:cNvPr>
          <p:cNvSpPr txBox="1"/>
          <p:nvPr/>
        </p:nvSpPr>
        <p:spPr>
          <a:xfrm>
            <a:off x="2535779" y="3433729"/>
            <a:ext cx="549989" cy="376469"/>
          </a:xfrm>
          <a:prstGeom prst="rect">
            <a:avLst/>
          </a:prstGeom>
          <a:noFill/>
        </p:spPr>
        <p:txBody>
          <a:bodyPr wrap="square" rtlCol="0">
            <a:spAutoFit/>
          </a:bodyPr>
          <a:lstStyle/>
          <a:p>
            <a:r>
              <a:rPr lang="en-US" dirty="0"/>
              <a:t>y</a:t>
            </a:r>
          </a:p>
        </p:txBody>
      </p:sp>
      <p:sp>
        <p:nvSpPr>
          <p:cNvPr id="57" name="TextBox 56">
            <a:extLst>
              <a:ext uri="{FF2B5EF4-FFF2-40B4-BE49-F238E27FC236}">
                <a16:creationId xmlns:a16="http://schemas.microsoft.com/office/drawing/2014/main" id="{4782D369-2637-4B61-B75C-2002CB865A1B}"/>
              </a:ext>
            </a:extLst>
          </p:cNvPr>
          <p:cNvSpPr txBox="1"/>
          <p:nvPr/>
        </p:nvSpPr>
        <p:spPr>
          <a:xfrm>
            <a:off x="3931148" y="5023576"/>
            <a:ext cx="540831" cy="376469"/>
          </a:xfrm>
          <a:prstGeom prst="rect">
            <a:avLst/>
          </a:prstGeom>
          <a:noFill/>
        </p:spPr>
        <p:txBody>
          <a:bodyPr wrap="square" rtlCol="0">
            <a:spAutoFit/>
          </a:bodyPr>
          <a:lstStyle/>
          <a:p>
            <a:r>
              <a:rPr lang="en-US" dirty="0"/>
              <a:t>x</a:t>
            </a:r>
          </a:p>
        </p:txBody>
      </p:sp>
      <p:cxnSp>
        <p:nvCxnSpPr>
          <p:cNvPr id="58" name="Straight Arrow Connector 57">
            <a:extLst>
              <a:ext uri="{FF2B5EF4-FFF2-40B4-BE49-F238E27FC236}">
                <a16:creationId xmlns:a16="http://schemas.microsoft.com/office/drawing/2014/main" id="{06953411-10D9-4708-915E-609CCF328820}"/>
              </a:ext>
            </a:extLst>
          </p:cNvPr>
          <p:cNvCxnSpPr>
            <a:cxnSpLocks/>
          </p:cNvCxnSpPr>
          <p:nvPr/>
        </p:nvCxnSpPr>
        <p:spPr>
          <a:xfrm flipV="1">
            <a:off x="2677000" y="3815268"/>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1CA86919-02A6-4F76-859B-D569E61843E1}"/>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shown below has a fixed orange base at A and fixed length members AB and BC. Motors at A and B allow for rotational motion at the joints. Based on the angular velocities and accelerations shown at each joint, determine the velocity and the acceleration of the end effector at C.</a:t>
            </a:r>
          </a:p>
        </p:txBody>
      </p:sp>
    </p:spTree>
    <p:extLst>
      <p:ext uri="{BB962C8B-B14F-4D97-AF65-F5344CB8AC3E}">
        <p14:creationId xmlns:p14="http://schemas.microsoft.com/office/powerpoint/2010/main" val="3207578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4467-45BE-463C-82C0-B80ACFC0BB41}"/>
              </a:ext>
            </a:extLst>
          </p:cNvPr>
          <p:cNvSpPr>
            <a:spLocks noGrp="1"/>
          </p:cNvSpPr>
          <p:nvPr>
            <p:ph type="title"/>
          </p:nvPr>
        </p:nvSpPr>
        <p:spPr/>
        <p:txBody>
          <a:bodyPr>
            <a:normAutofit/>
          </a:bodyPr>
          <a:lstStyle/>
          <a:p>
            <a:r>
              <a:rPr lang="en-US" dirty="0"/>
              <a:t>Worked Example</a:t>
            </a:r>
          </a:p>
        </p:txBody>
      </p:sp>
      <p:sp>
        <p:nvSpPr>
          <p:cNvPr id="5" name="Rounded Rectangle 5">
            <a:extLst>
              <a:ext uri="{FF2B5EF4-FFF2-40B4-BE49-F238E27FC236}">
                <a16:creationId xmlns:a16="http://schemas.microsoft.com/office/drawing/2014/main" id="{820F3930-2A4A-4746-B2B2-F5976285AFBD}"/>
              </a:ext>
            </a:extLst>
          </p:cNvPr>
          <p:cNvSpPr/>
          <p:nvPr/>
        </p:nvSpPr>
        <p:spPr>
          <a:xfrm>
            <a:off x="1018612" y="5610104"/>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53319DD-FEF3-4BF2-932A-4A10D6074A28}"/>
              </a:ext>
            </a:extLst>
          </p:cNvPr>
          <p:cNvGrpSpPr/>
          <p:nvPr/>
        </p:nvGrpSpPr>
        <p:grpSpPr>
          <a:xfrm rot="21079525">
            <a:off x="1790926" y="3826942"/>
            <a:ext cx="3429000" cy="1877593"/>
            <a:chOff x="2344889" y="2271835"/>
            <a:chExt cx="3429000" cy="1877593"/>
          </a:xfrm>
        </p:grpSpPr>
        <p:sp>
          <p:nvSpPr>
            <p:cNvPr id="7" name="Rounded Rectangle 4">
              <a:extLst>
                <a:ext uri="{FF2B5EF4-FFF2-40B4-BE49-F238E27FC236}">
                  <a16:creationId xmlns:a16="http://schemas.microsoft.com/office/drawing/2014/main" id="{349F1EC3-35B4-4E9C-8799-8C35E6097AAE}"/>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AC25960-B44D-4F1F-AA5E-C36DE7FD25DD}"/>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BAB0BD-B4F3-4150-9929-5F9E4A690123}"/>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1AAFBF-FF3D-4093-8FB7-4A0B5FBA1E21}"/>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AFECCD-3CE7-46BF-80A0-F2DA0F65CD24}"/>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491B24ED-B541-410A-9712-FDAEC1E63F0A}"/>
              </a:ext>
            </a:extLst>
          </p:cNvPr>
          <p:cNvSpPr/>
          <p:nvPr/>
        </p:nvSpPr>
        <p:spPr>
          <a:xfrm>
            <a:off x="2229104" y="602212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7F832E4-C654-4A00-8D2E-B65942726A77}"/>
              </a:ext>
            </a:extLst>
          </p:cNvPr>
          <p:cNvGrpSpPr/>
          <p:nvPr/>
        </p:nvGrpSpPr>
        <p:grpSpPr>
          <a:xfrm rot="2339124">
            <a:off x="4720648" y="4419248"/>
            <a:ext cx="2580866" cy="1338469"/>
            <a:chOff x="5977282" y="1234920"/>
            <a:chExt cx="2580866" cy="1338469"/>
          </a:xfrm>
        </p:grpSpPr>
        <p:sp>
          <p:nvSpPr>
            <p:cNvPr id="14" name="Rounded Rectangle 6">
              <a:extLst>
                <a:ext uri="{FF2B5EF4-FFF2-40B4-BE49-F238E27FC236}">
                  <a16:creationId xmlns:a16="http://schemas.microsoft.com/office/drawing/2014/main" id="{66EB7F49-8BCD-46C8-B937-1E2B3C5866E0}"/>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EBB3BEB-BDE3-4398-8B02-201EF17035B2}"/>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D3666-DE09-44B4-B4D2-1A75A4058995}"/>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702DC-972E-4FC0-898B-61D30D1C578E}"/>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8341B-AFE1-43F3-ACF3-420CFE4EA8CF}"/>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F68A961F-E18F-4F9B-9B64-6AAA64194317}"/>
              </a:ext>
            </a:extLst>
          </p:cNvPr>
          <p:cNvSpPr/>
          <p:nvPr/>
        </p:nvSpPr>
        <p:spPr>
          <a:xfrm rot="20500709">
            <a:off x="4800850" y="468749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4C5A86-7D56-46FD-97B1-5926272F5106}"/>
                  </a:ext>
                </a:extLst>
              </p:cNvPr>
              <p:cNvSpPr txBox="1"/>
              <p:nvPr/>
            </p:nvSpPr>
            <p:spPr>
              <a:xfrm>
                <a:off x="3615028" y="577279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194C5A86-7D56-46FD-97B1-5926272F5106}"/>
                  </a:ext>
                </a:extLst>
              </p:cNvPr>
              <p:cNvSpPr txBox="1">
                <a:spLocks noRot="1" noChangeAspect="1" noMove="1" noResize="1" noEditPoints="1" noAdjustHandles="1" noChangeArrowheads="1" noChangeShapeType="1" noTextEdit="1"/>
              </p:cNvSpPr>
              <p:nvPr/>
            </p:nvSpPr>
            <p:spPr>
              <a:xfrm>
                <a:off x="3615028" y="5772795"/>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32BCF9-C00A-489C-8BE4-931199B905B1}"/>
                  </a:ext>
                </a:extLst>
              </p:cNvPr>
              <p:cNvSpPr txBox="1"/>
              <p:nvPr/>
            </p:nvSpPr>
            <p:spPr>
              <a:xfrm>
                <a:off x="5819738" y="4887457"/>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1" name="TextBox 20">
                <a:extLst>
                  <a:ext uri="{FF2B5EF4-FFF2-40B4-BE49-F238E27FC236}">
                    <a16:creationId xmlns:a16="http://schemas.microsoft.com/office/drawing/2014/main" id="{9232BCF9-C00A-489C-8BE4-931199B905B1}"/>
                  </a:ext>
                </a:extLst>
              </p:cNvPr>
              <p:cNvSpPr txBox="1">
                <a:spLocks noRot="1" noChangeAspect="1" noMove="1" noResize="1" noEditPoints="1" noAdjustHandles="1" noChangeArrowheads="1" noChangeShapeType="1" noTextEdit="1"/>
              </p:cNvSpPr>
              <p:nvPr/>
            </p:nvSpPr>
            <p:spPr>
              <a:xfrm>
                <a:off x="5819738" y="4887457"/>
                <a:ext cx="237950" cy="307777"/>
              </a:xfrm>
              <a:prstGeom prst="rect">
                <a:avLst/>
              </a:prstGeom>
              <a:blipFill>
                <a:blip r:embed="rId3"/>
                <a:stretch>
                  <a:fillRect l="-35897" r="-38462" b="-34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CBE5250-90CF-4C5E-AFE7-07636A8103A7}"/>
              </a:ext>
            </a:extLst>
          </p:cNvPr>
          <p:cNvCxnSpPr/>
          <p:nvPr/>
        </p:nvCxnSpPr>
        <p:spPr>
          <a:xfrm>
            <a:off x="5051160" y="4778938"/>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4D49F0-AFBB-4FC0-9831-1010B8D73723}"/>
              </a:ext>
            </a:extLst>
          </p:cNvPr>
          <p:cNvCxnSpPr/>
          <p:nvPr/>
        </p:nvCxnSpPr>
        <p:spPr>
          <a:xfrm>
            <a:off x="2606419" y="6112933"/>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A1BBB3FF-747A-43DD-818F-16AEFAEA02F9}"/>
              </a:ext>
            </a:extLst>
          </p:cNvPr>
          <p:cNvSpPr/>
          <p:nvPr/>
        </p:nvSpPr>
        <p:spPr>
          <a:xfrm>
            <a:off x="1402420" y="5181600"/>
            <a:ext cx="1828800" cy="1828800"/>
          </a:xfrm>
          <a:prstGeom prst="arc">
            <a:avLst>
              <a:gd name="adj1" fmla="val 19897291"/>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3772FC7-B5FB-49F3-84AB-278D3B4AAEE2}"/>
              </a:ext>
            </a:extLst>
          </p:cNvPr>
          <p:cNvSpPr/>
          <p:nvPr/>
        </p:nvSpPr>
        <p:spPr>
          <a:xfrm>
            <a:off x="3980473" y="3843884"/>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BD70DFE-77B3-4FC6-A9E8-D4AE0EF4059F}"/>
              </a:ext>
            </a:extLst>
          </p:cNvPr>
          <p:cNvSpPr txBox="1"/>
          <p:nvPr/>
        </p:nvSpPr>
        <p:spPr>
          <a:xfrm>
            <a:off x="2157962" y="6311707"/>
            <a:ext cx="317716"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E4990783-D5F8-498D-83C8-4E46FA8AD4C7}"/>
              </a:ext>
            </a:extLst>
          </p:cNvPr>
          <p:cNvSpPr txBox="1"/>
          <p:nvPr/>
        </p:nvSpPr>
        <p:spPr>
          <a:xfrm>
            <a:off x="4767298" y="4157768"/>
            <a:ext cx="309700"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521D45D2-4297-4578-BFA2-3180FA43E7D3}"/>
              </a:ext>
            </a:extLst>
          </p:cNvPr>
          <p:cNvSpPr txBox="1"/>
          <p:nvPr/>
        </p:nvSpPr>
        <p:spPr>
          <a:xfrm>
            <a:off x="6409286" y="6420523"/>
            <a:ext cx="308098" cy="369332"/>
          </a:xfrm>
          <a:prstGeom prst="rect">
            <a:avLst/>
          </a:prstGeom>
          <a:noFill/>
        </p:spPr>
        <p:txBody>
          <a:bodyPr wrap="none" rtlCol="0">
            <a:spAutoFit/>
          </a:bodyPr>
          <a:lstStyle/>
          <a:p>
            <a:r>
              <a:rPr lang="en-US" dirty="0"/>
              <a:t>C</a:t>
            </a:r>
          </a:p>
        </p:txBody>
      </p:sp>
      <p:cxnSp>
        <p:nvCxnSpPr>
          <p:cNvPr id="29" name="Straight Arrow Connector 28">
            <a:extLst>
              <a:ext uri="{FF2B5EF4-FFF2-40B4-BE49-F238E27FC236}">
                <a16:creationId xmlns:a16="http://schemas.microsoft.com/office/drawing/2014/main" id="{B2A33B45-38CB-4D9C-9E5E-175BD118E532}"/>
              </a:ext>
            </a:extLst>
          </p:cNvPr>
          <p:cNvCxnSpPr>
            <a:cxnSpLocks/>
          </p:cNvCxnSpPr>
          <p:nvPr/>
        </p:nvCxnSpPr>
        <p:spPr>
          <a:xfrm>
            <a:off x="2392337" y="6108402"/>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F476E31-7CBD-4D6C-9003-01C0FF7028E8}"/>
              </a:ext>
            </a:extLst>
          </p:cNvPr>
          <p:cNvSpPr txBox="1"/>
          <p:nvPr/>
        </p:nvSpPr>
        <p:spPr>
          <a:xfrm>
            <a:off x="2179704" y="3553963"/>
            <a:ext cx="549989" cy="376469"/>
          </a:xfrm>
          <a:prstGeom prst="rect">
            <a:avLst/>
          </a:prstGeom>
          <a:noFill/>
        </p:spPr>
        <p:txBody>
          <a:bodyPr wrap="square" rtlCol="0">
            <a:spAutoFit/>
          </a:bodyPr>
          <a:lstStyle/>
          <a:p>
            <a:r>
              <a:rPr lang="en-US" dirty="0"/>
              <a:t>y</a:t>
            </a:r>
          </a:p>
        </p:txBody>
      </p:sp>
      <p:sp>
        <p:nvSpPr>
          <p:cNvPr id="31" name="TextBox 30">
            <a:extLst>
              <a:ext uri="{FF2B5EF4-FFF2-40B4-BE49-F238E27FC236}">
                <a16:creationId xmlns:a16="http://schemas.microsoft.com/office/drawing/2014/main" id="{98F435B8-0D19-460A-AC13-9B1ABF927266}"/>
              </a:ext>
            </a:extLst>
          </p:cNvPr>
          <p:cNvSpPr txBox="1"/>
          <p:nvPr/>
        </p:nvSpPr>
        <p:spPr>
          <a:xfrm>
            <a:off x="4487034" y="5907765"/>
            <a:ext cx="540831" cy="376469"/>
          </a:xfrm>
          <a:prstGeom prst="rect">
            <a:avLst/>
          </a:prstGeom>
          <a:noFill/>
        </p:spPr>
        <p:txBody>
          <a:bodyPr wrap="square" rtlCol="0">
            <a:spAutoFit/>
          </a:bodyPr>
          <a:lstStyle/>
          <a:p>
            <a:r>
              <a:rPr lang="en-US" dirty="0"/>
              <a:t>x</a:t>
            </a:r>
          </a:p>
        </p:txBody>
      </p:sp>
      <p:cxnSp>
        <p:nvCxnSpPr>
          <p:cNvPr id="32" name="Straight Arrow Connector 31">
            <a:extLst>
              <a:ext uri="{FF2B5EF4-FFF2-40B4-BE49-F238E27FC236}">
                <a16:creationId xmlns:a16="http://schemas.microsoft.com/office/drawing/2014/main" id="{8258B4CB-5878-4DC8-91C9-319D75B5CF02}"/>
              </a:ext>
            </a:extLst>
          </p:cNvPr>
          <p:cNvCxnSpPr>
            <a:cxnSpLocks/>
          </p:cNvCxnSpPr>
          <p:nvPr/>
        </p:nvCxnSpPr>
        <p:spPr>
          <a:xfrm flipV="1">
            <a:off x="2330483" y="3953603"/>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7C9AD6C-AD71-4CAF-BE07-6E8ABA87D1E3}"/>
              </a:ext>
            </a:extLst>
          </p:cNvPr>
          <p:cNvCxnSpPr>
            <a:cxnSpLocks/>
          </p:cNvCxnSpPr>
          <p:nvPr/>
        </p:nvCxnSpPr>
        <p:spPr>
          <a:xfrm flipH="1">
            <a:off x="6534829" y="6165252"/>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562BB6-6F92-41EB-AD92-2256E6357593}"/>
                  </a:ext>
                </a:extLst>
              </p:cNvPr>
              <p:cNvSpPr txBox="1"/>
              <p:nvPr/>
            </p:nvSpPr>
            <p:spPr>
              <a:xfrm>
                <a:off x="7523815" y="5827163"/>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xmlns="">
          <p:sp>
            <p:nvSpPr>
              <p:cNvPr id="35" name="TextBox 34">
                <a:extLst>
                  <a:ext uri="{FF2B5EF4-FFF2-40B4-BE49-F238E27FC236}">
                    <a16:creationId xmlns:a16="http://schemas.microsoft.com/office/drawing/2014/main" id="{8E562BB6-6F92-41EB-AD92-2256E6357593}"/>
                  </a:ext>
                </a:extLst>
              </p:cNvPr>
              <p:cNvSpPr txBox="1">
                <a:spLocks noRot="1" noChangeAspect="1" noMove="1" noResize="1" noEditPoints="1" noAdjustHandles="1" noChangeArrowheads="1" noChangeShapeType="1" noTextEdit="1"/>
              </p:cNvSpPr>
              <p:nvPr/>
            </p:nvSpPr>
            <p:spPr>
              <a:xfrm>
                <a:off x="7523815" y="5827163"/>
                <a:ext cx="1239185" cy="618887"/>
              </a:xfrm>
              <a:prstGeom prst="rect">
                <a:avLst/>
              </a:prstGeom>
              <a:blipFill>
                <a:blip r:embed="rId4"/>
                <a:stretch>
                  <a:fillRect/>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0B4486D8-0850-4F63-9159-2D48BE991A9F}"/>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from the previous problem is in the configuration shown below. Assume that theta is currently 30 degrees and that point C currently lies along the x axis. If we want the end effector at C to travel 1 ft/s in the negative x direction, what should the angular velocities be at joints A and B?</a:t>
            </a:r>
          </a:p>
        </p:txBody>
      </p:sp>
    </p:spTree>
    <p:extLst>
      <p:ext uri="{BB962C8B-B14F-4D97-AF65-F5344CB8AC3E}">
        <p14:creationId xmlns:p14="http://schemas.microsoft.com/office/powerpoint/2010/main" val="399390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077200" cy="1219199"/>
          </a:xfrm>
        </p:spPr>
        <p:txBody>
          <a:bodyPr>
            <a:normAutofit fontScale="85000" lnSpcReduction="10000"/>
          </a:bodyPr>
          <a:lstStyle/>
          <a:p>
            <a:r>
              <a:rPr lang="en-US" dirty="0"/>
              <a:t>A ladder is propped up against a wall as shown below. If the base of the ladder is sliding out at a speed of 2 m/s, what is the speed of the top of the ladder?</a:t>
            </a:r>
          </a:p>
        </p:txBody>
      </p:sp>
      <p:pic>
        <p:nvPicPr>
          <p:cNvPr id="1026" name="Picture 2" descr="Problem 3 Diagram">
            <a:extLst>
              <a:ext uri="{FF2B5EF4-FFF2-40B4-BE49-F238E27FC236}">
                <a16:creationId xmlns:a16="http://schemas.microsoft.com/office/drawing/2014/main" id="{9ADCE3F2-3378-4F52-9411-66A6A35A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81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4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 Analysis</a:t>
            </a:r>
          </a:p>
        </p:txBody>
      </p:sp>
      <p:sp>
        <p:nvSpPr>
          <p:cNvPr id="3" name="Content Placeholder 2"/>
          <p:cNvSpPr>
            <a:spLocks noGrp="1"/>
          </p:cNvSpPr>
          <p:nvPr>
            <p:ph idx="1"/>
          </p:nvPr>
        </p:nvSpPr>
        <p:spPr/>
        <p:txBody>
          <a:bodyPr>
            <a:normAutofit fontScale="85000" lnSpcReduction="20000"/>
          </a:bodyPr>
          <a:lstStyle/>
          <a:p>
            <a:r>
              <a:rPr lang="en-US" dirty="0"/>
              <a:t>When analyzing rigid body motion beyond fixed axis rotation.  There are two general strategies, </a:t>
            </a:r>
            <a:r>
              <a:rPr lang="en-US" b="1" dirty="0"/>
              <a:t>absolute motion analysis</a:t>
            </a:r>
            <a:r>
              <a:rPr lang="en-US" dirty="0"/>
              <a:t>, and </a:t>
            </a:r>
            <a:r>
              <a:rPr lang="en-US" b="1" dirty="0"/>
              <a:t>relative motion analysis</a:t>
            </a:r>
            <a:r>
              <a:rPr lang="en-US" dirty="0"/>
              <a:t>.</a:t>
            </a:r>
          </a:p>
          <a:p>
            <a:pPr lvl="1">
              <a:buFont typeface="Arial" panose="020B0604020202020204" pitchFamily="34" charset="0"/>
              <a:buChar char="•"/>
            </a:pPr>
            <a:r>
              <a:rPr lang="en-US" dirty="0"/>
              <a:t>In </a:t>
            </a:r>
            <a:r>
              <a:rPr lang="en-US" b="1" dirty="0"/>
              <a:t>absolute motion analysis</a:t>
            </a:r>
            <a:r>
              <a:rPr lang="en-US" dirty="0"/>
              <a:t>, a set of constraint equations is used to determine the position of a set point over time with respect to the ground, the velocity and acceleration of that point will be equal to the derivatives of the original equation.</a:t>
            </a:r>
          </a:p>
          <a:p>
            <a:pPr lvl="1">
              <a:buFont typeface="Arial" panose="020B0604020202020204" pitchFamily="34" charset="0"/>
              <a:buChar char="•"/>
            </a:pPr>
            <a:r>
              <a:rPr lang="en-US" dirty="0"/>
              <a:t>In </a:t>
            </a:r>
            <a:r>
              <a:rPr lang="en-US" b="1" dirty="0"/>
              <a:t>relative motion analysis</a:t>
            </a:r>
            <a:r>
              <a:rPr lang="en-US" dirty="0"/>
              <a:t>, a series of equations describe the positions, velocities, and accelerations of several intermediate points leading from the ground to the point of interest.  General equations are used to describe velocities and accelerations for each step, and the steps are all added together in the end. </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57221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dirty="0"/>
              <a:t>The crank-rocker mechanism as shown below consists of a crank with a  radius of .5 meters rotating about its fixed center at C at a constant rate of 2 rad/s clockwise. Rocker AB fixed at it's base at A and connects to point B along the edge of the crank. The pin at point B can slide along a frictionless slot in AB. In the current state, what is the angular velocity of rocker AB?</a:t>
            </a:r>
          </a:p>
        </p:txBody>
      </p:sp>
      <p:pic>
        <p:nvPicPr>
          <p:cNvPr id="4" name="Picture 3">
            <a:extLst>
              <a:ext uri="{FF2B5EF4-FFF2-40B4-BE49-F238E27FC236}">
                <a16:creationId xmlns:a16="http://schemas.microsoft.com/office/drawing/2014/main" id="{7D3C5FE8-8F94-4A55-A8CB-D35229C0C23F}"/>
              </a:ext>
            </a:extLst>
          </p:cNvPr>
          <p:cNvPicPr>
            <a:picLocks noChangeAspect="1"/>
          </p:cNvPicPr>
          <p:nvPr/>
        </p:nvPicPr>
        <p:blipFill>
          <a:blip r:embed="rId3"/>
          <a:stretch>
            <a:fillRect/>
          </a:stretch>
        </p:blipFill>
        <p:spPr>
          <a:xfrm>
            <a:off x="2476500" y="2819400"/>
            <a:ext cx="4191000" cy="3897630"/>
          </a:xfrm>
          <a:prstGeom prst="rect">
            <a:avLst/>
          </a:prstGeom>
        </p:spPr>
      </p:pic>
    </p:spTree>
    <p:extLst>
      <p:ext uri="{BB962C8B-B14F-4D97-AF65-F5344CB8AC3E}">
        <p14:creationId xmlns:p14="http://schemas.microsoft.com/office/powerpoint/2010/main" val="80089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Relative Analysis</a:t>
            </a:r>
          </a:p>
        </p:txBody>
      </p:sp>
      <p:sp>
        <p:nvSpPr>
          <p:cNvPr id="3" name="Content Placeholder 2"/>
          <p:cNvSpPr>
            <a:spLocks noGrp="1"/>
          </p:cNvSpPr>
          <p:nvPr>
            <p:ph idx="1"/>
          </p:nvPr>
        </p:nvSpPr>
        <p:spPr/>
        <p:txBody>
          <a:bodyPr>
            <a:normAutofit/>
          </a:bodyPr>
          <a:lstStyle/>
          <a:p>
            <a:r>
              <a:rPr lang="en-US" dirty="0"/>
              <a:t>Absolute Motion Analysis:</a:t>
            </a:r>
          </a:p>
          <a:p>
            <a:pPr lvl="1"/>
            <a:r>
              <a:rPr lang="en-US" dirty="0"/>
              <a:t>Involves calculus</a:t>
            </a:r>
          </a:p>
          <a:p>
            <a:pPr lvl="1"/>
            <a:r>
              <a:rPr lang="en-US" dirty="0"/>
              <a:t>Faster and easier for simple problems</a:t>
            </a:r>
          </a:p>
          <a:p>
            <a:pPr lvl="1"/>
            <a:endParaRPr lang="en-US" dirty="0"/>
          </a:p>
          <a:p>
            <a:r>
              <a:rPr lang="en-US" dirty="0"/>
              <a:t>Relative Motion Analysis:</a:t>
            </a:r>
          </a:p>
          <a:p>
            <a:pPr lvl="1"/>
            <a:r>
              <a:rPr lang="en-US" dirty="0"/>
              <a:t>Does not involve calculus</a:t>
            </a:r>
          </a:p>
          <a:p>
            <a:pPr lvl="1"/>
            <a:r>
              <a:rPr lang="en-US" dirty="0"/>
              <a:t>Faster and easier for complex problems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95348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p:sp>
        <p:nvSpPr>
          <p:cNvPr id="3" name="Content Placeholder 2"/>
          <p:cNvSpPr>
            <a:spLocks noGrp="1"/>
          </p:cNvSpPr>
          <p:nvPr>
            <p:ph idx="1"/>
          </p:nvPr>
        </p:nvSpPr>
        <p:spPr>
          <a:xfrm>
            <a:off x="457200" y="1508919"/>
            <a:ext cx="8229600" cy="4756150"/>
          </a:xfrm>
        </p:spPr>
        <p:txBody>
          <a:bodyPr>
            <a:normAutofit fontScale="85000" lnSpcReduction="10000"/>
          </a:bodyPr>
          <a:lstStyle/>
          <a:p>
            <a:r>
              <a:rPr lang="en-US" dirty="0"/>
              <a:t>In </a:t>
            </a:r>
            <a:r>
              <a:rPr lang="en-US" b="1" dirty="0"/>
              <a:t>relative motion analysis</a:t>
            </a:r>
            <a:r>
              <a:rPr lang="en-US" dirty="0"/>
              <a:t> we identify the velocities and accelerations by breaking down motion into steps and adding those motions together</a:t>
            </a:r>
          </a:p>
          <a:p>
            <a:r>
              <a:rPr lang="en-US" dirty="0"/>
              <a:t>What separates relative motion analysis from absolute motion analysis is that we use pre-determined equations for velocity and acceleration, rather than taking derivatives</a:t>
            </a:r>
          </a:p>
          <a:p>
            <a:pPr lvl="1"/>
            <a:r>
              <a:rPr lang="en-US" dirty="0"/>
              <a:t>These equations are based on a translating rectangular coordinate system.</a:t>
            </a:r>
          </a:p>
          <a:p>
            <a:r>
              <a:rPr lang="en-US" dirty="0"/>
              <a:t>We will wind up with the same equations we had in absolute motion analysis, but we will not be taking derivatives to find these equations. </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7076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81125"/>
                <a:ext cx="8229600" cy="5181600"/>
              </a:xfrm>
            </p:spPr>
            <p:txBody>
              <a:bodyPr>
                <a:normAutofit fontScale="85000" lnSpcReduction="10000"/>
              </a:bodyPr>
              <a:lstStyle/>
              <a:p>
                <a:r>
                  <a:rPr lang="en-US" dirty="0">
                    <a:solidFill>
                      <a:schemeClr val="tx1"/>
                    </a:solidFill>
                  </a:rPr>
                  <a:t>In absolute motion analysis we usually come up with </a:t>
                </a:r>
                <a:r>
                  <a:rPr lang="en-US" b="1" dirty="0">
                    <a:solidFill>
                      <a:schemeClr val="tx1"/>
                    </a:solidFill>
                  </a:rPr>
                  <a:t>scalar</a:t>
                </a:r>
                <a:r>
                  <a:rPr lang="en-US" dirty="0">
                    <a:solidFill>
                      <a:schemeClr val="tx1"/>
                    </a:solidFill>
                  </a:rPr>
                  <a:t> equations for the </a:t>
                </a:r>
                <a:r>
                  <a:rPr lang="en-US" dirty="0"/>
                  <a:t>rigid body/bodies </a:t>
                </a:r>
                <a:r>
                  <a:rPr lang="en-US" dirty="0">
                    <a:solidFill>
                      <a:schemeClr val="tx1"/>
                    </a:solidFill>
                  </a:rPr>
                  <a:t>relating an angle and a distance, take the derivative to find the velocity/angular velocity, and take the double derivative to find acceleration/angular acceleration.</a:t>
                </a:r>
              </a:p>
              <a:p>
                <a:r>
                  <a:rPr lang="en-US" dirty="0">
                    <a:solidFill>
                      <a:schemeClr val="tx1"/>
                    </a:solidFill>
                  </a:rPr>
                  <a:t>In relative motion analysis we directly write out the velocity and acceleration </a:t>
                </a:r>
                <a:r>
                  <a:rPr lang="en-US" b="1" dirty="0">
                    <a:solidFill>
                      <a:schemeClr val="tx1"/>
                    </a:solidFill>
                  </a:rPr>
                  <a:t>vector</a:t>
                </a:r>
                <a:r>
                  <a:rPr lang="en-US" dirty="0">
                    <a:solidFill>
                      <a:schemeClr val="tx1"/>
                    </a:solidFill>
                  </a:rPr>
                  <a:t> equations without derivation. </a:t>
                </a:r>
                <a:endParaRPr lang="en-US" dirty="0">
                  <a:solidFill>
                    <a:schemeClr val="tx1"/>
                  </a:solidFill>
                  <a:latin typeface="Cambria Math"/>
                </a:endParaRPr>
              </a:p>
              <a:p>
                <a:pPr marL="0" indent="0">
                  <a:buNone/>
                </a:pPr>
                <a:endParaRPr lang="en-US" i="1" dirty="0">
                  <a:solidFill>
                    <a:schemeClr val="tx1"/>
                  </a:solidFill>
                  <a:latin typeface="Cambria Math"/>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m:rPr>
                            <m:sty m:val="p"/>
                          </m:rPr>
                          <a:rPr lang="en-US">
                            <a:solidFill>
                              <a:schemeClr val="tx1"/>
                            </a:solidFill>
                            <a:latin typeface="Cambria Math" panose="02040503050406030204" pitchFamily="18" charset="0"/>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a14:m>
                <a:r>
                  <a:rPr lang="en-US" sz="3200" dirty="0">
                    <a:solidFill>
                      <a:schemeClr val="tx1"/>
                    </a:solidFill>
                    <a:latin typeface="Cambria Math"/>
                  </a:rPr>
                  <a:t> </a:t>
                </a:r>
                <a:r>
                  <a:rPr lang="en-US" sz="3200" dirty="0">
                    <a:solidFill>
                      <a:schemeClr val="tx1"/>
                    </a:solidFill>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endParaRPr lang="en-US" sz="3200" dirty="0">
                  <a:solidFill>
                    <a:schemeClr val="tx1"/>
                  </a:solidFill>
                  <a:latin typeface="Cambria Math"/>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a14:m>
                <a:r>
                  <a:rPr lang="en-US" dirty="0"/>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81125"/>
                <a:ext cx="8229600" cy="5181600"/>
              </a:xfrm>
              <a:blipFill>
                <a:blip r:embed="rId2"/>
                <a:stretch>
                  <a:fillRect l="-1389" t="-1711"/>
                </a:stretch>
              </a:blipFill>
            </p:spPr>
            <p:txBody>
              <a:bodyPr/>
              <a:lstStyle/>
              <a:p>
                <a:r>
                  <a:rPr lang="en-US">
                    <a:noFill/>
                  </a:rPr>
                  <a:t> </a:t>
                </a:r>
              </a:p>
            </p:txBody>
          </p:sp>
        </mc:Fallback>
      </mc:AlternateContent>
    </p:spTree>
    <p:extLst>
      <p:ext uri="{BB962C8B-B14F-4D97-AF65-F5344CB8AC3E}">
        <p14:creationId xmlns:p14="http://schemas.microsoft.com/office/powerpoint/2010/main" val="21840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9FB3-B518-45C8-835E-35D7083A84F4}"/>
              </a:ext>
            </a:extLst>
          </p:cNvPr>
          <p:cNvSpPr>
            <a:spLocks noGrp="1"/>
          </p:cNvSpPr>
          <p:nvPr>
            <p:ph type="title"/>
          </p:nvPr>
        </p:nvSpPr>
        <p:spPr/>
        <p:txBody>
          <a:bodyPr/>
          <a:lstStyle/>
          <a:p>
            <a:r>
              <a:rPr lang="en-US" dirty="0"/>
              <a:t>Multiple Coordinate Systems</a:t>
            </a:r>
          </a:p>
        </p:txBody>
      </p:sp>
      <p:sp>
        <p:nvSpPr>
          <p:cNvPr id="3" name="Content Placeholder 2">
            <a:extLst>
              <a:ext uri="{FF2B5EF4-FFF2-40B4-BE49-F238E27FC236}">
                <a16:creationId xmlns:a16="http://schemas.microsoft.com/office/drawing/2014/main" id="{D719CD8C-10AA-4E1E-87D2-069206F65152}"/>
              </a:ext>
            </a:extLst>
          </p:cNvPr>
          <p:cNvSpPr>
            <a:spLocks noGrp="1"/>
          </p:cNvSpPr>
          <p:nvPr>
            <p:ph idx="1"/>
          </p:nvPr>
        </p:nvSpPr>
        <p:spPr>
          <a:xfrm>
            <a:off x="258291" y="1140219"/>
            <a:ext cx="4329091" cy="4060560"/>
          </a:xfrm>
        </p:spPr>
        <p:txBody>
          <a:bodyPr>
            <a:normAutofit fontScale="92500" lnSpcReduction="10000"/>
          </a:bodyPr>
          <a:lstStyle/>
          <a:p>
            <a:r>
              <a:rPr lang="en-US" sz="2400" dirty="0"/>
              <a:t>In relative motion analysis, each separate rigid body will have its own coordinate system, and there is a fixed coordinate system (not moving). </a:t>
            </a:r>
          </a:p>
          <a:p>
            <a:r>
              <a:rPr lang="en-US" sz="2400" dirty="0"/>
              <a:t>With bodies that are pinned together, we use coordinate systems that translate </a:t>
            </a:r>
            <a:r>
              <a:rPr lang="en-US" sz="2400" u="sng" dirty="0"/>
              <a:t>but not rotate</a:t>
            </a:r>
            <a:r>
              <a:rPr lang="en-US" sz="2400" dirty="0"/>
              <a:t> with the body </a:t>
            </a:r>
          </a:p>
          <a:p>
            <a:r>
              <a:rPr lang="en-US" sz="2400" dirty="0"/>
              <a:t>(See Rotating Frames for cases when the coordinate system also rotates with the body)</a:t>
            </a:r>
          </a:p>
        </p:txBody>
      </p:sp>
      <p:sp>
        <p:nvSpPr>
          <p:cNvPr id="4" name="Rounded Rectangle 5">
            <a:extLst>
              <a:ext uri="{FF2B5EF4-FFF2-40B4-BE49-F238E27FC236}">
                <a16:creationId xmlns:a16="http://schemas.microsoft.com/office/drawing/2014/main" id="{F031B87C-2C0A-4ED7-BB93-4A7AC26269D0}"/>
              </a:ext>
            </a:extLst>
          </p:cNvPr>
          <p:cNvSpPr/>
          <p:nvPr/>
        </p:nvSpPr>
        <p:spPr>
          <a:xfrm>
            <a:off x="2458711" y="5576433"/>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9EF5166D-A43F-4624-95C1-13E220D4B19F}"/>
              </a:ext>
            </a:extLst>
          </p:cNvPr>
          <p:cNvSpPr/>
          <p:nvPr/>
        </p:nvSpPr>
        <p:spPr>
          <a:xfrm rot="19173579">
            <a:off x="3133109" y="4871144"/>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ounded Rectangle 7">
            <a:extLst>
              <a:ext uri="{FF2B5EF4-FFF2-40B4-BE49-F238E27FC236}">
                <a16:creationId xmlns:a16="http://schemas.microsoft.com/office/drawing/2014/main" id="{841F5B09-0AD9-4D6B-BA99-7131E1634C88}"/>
              </a:ext>
            </a:extLst>
          </p:cNvPr>
          <p:cNvSpPr/>
          <p:nvPr/>
        </p:nvSpPr>
        <p:spPr>
          <a:xfrm>
            <a:off x="3669203" y="5988457"/>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6">
            <a:extLst>
              <a:ext uri="{FF2B5EF4-FFF2-40B4-BE49-F238E27FC236}">
                <a16:creationId xmlns:a16="http://schemas.microsoft.com/office/drawing/2014/main" id="{3951E49B-9239-41F8-9030-160F2A68DBC9}"/>
              </a:ext>
            </a:extLst>
          </p:cNvPr>
          <p:cNvSpPr/>
          <p:nvPr/>
        </p:nvSpPr>
        <p:spPr>
          <a:xfrm rot="20332757">
            <a:off x="5631438" y="357455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ounded Rectangle 8">
            <a:extLst>
              <a:ext uri="{FF2B5EF4-FFF2-40B4-BE49-F238E27FC236}">
                <a16:creationId xmlns:a16="http://schemas.microsoft.com/office/drawing/2014/main" id="{833504AF-2F03-4B86-BBA3-326C50507EFB}"/>
              </a:ext>
            </a:extLst>
          </p:cNvPr>
          <p:cNvSpPr/>
          <p:nvPr/>
        </p:nvSpPr>
        <p:spPr>
          <a:xfrm rot="20500709">
            <a:off x="5903631" y="4083322"/>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4EE0E54-D858-42A1-A267-0EB36137600F}"/>
                  </a:ext>
                </a:extLst>
              </p:cNvPr>
              <p:cNvSpPr txBox="1"/>
              <p:nvPr/>
            </p:nvSpPr>
            <p:spPr>
              <a:xfrm>
                <a:off x="4798045" y="5680249"/>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p:sp>
            <p:nvSpPr>
              <p:cNvPr id="19" name="TextBox 18">
                <a:extLst>
                  <a:ext uri="{FF2B5EF4-FFF2-40B4-BE49-F238E27FC236}">
                    <a16:creationId xmlns:a16="http://schemas.microsoft.com/office/drawing/2014/main" id="{74EE0E54-D858-42A1-A267-0EB36137600F}"/>
                  </a:ext>
                </a:extLst>
              </p:cNvPr>
              <p:cNvSpPr txBox="1">
                <a:spLocks noRot="1" noChangeAspect="1" noMove="1" noResize="1" noEditPoints="1" noAdjustHandles="1" noChangeArrowheads="1" noChangeShapeType="1" noTextEdit="1"/>
              </p:cNvSpPr>
              <p:nvPr/>
            </p:nvSpPr>
            <p:spPr>
              <a:xfrm>
                <a:off x="4798045" y="5680249"/>
                <a:ext cx="198772" cy="307777"/>
              </a:xfrm>
              <a:prstGeom prst="rect">
                <a:avLst/>
              </a:prstGeom>
              <a:blipFill>
                <a:blip r:embed="rId2"/>
                <a:stretch>
                  <a:fillRect l="-29412" r="-29412"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49D37CF-1D8B-482E-8084-8E325C58BA83}"/>
                  </a:ext>
                </a:extLst>
              </p:cNvPr>
              <p:cNvSpPr txBox="1"/>
              <p:nvPr/>
            </p:nvSpPr>
            <p:spPr>
              <a:xfrm>
                <a:off x="7629034" y="3820392"/>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p:sp>
            <p:nvSpPr>
              <p:cNvPr id="20" name="TextBox 19">
                <a:extLst>
                  <a:ext uri="{FF2B5EF4-FFF2-40B4-BE49-F238E27FC236}">
                    <a16:creationId xmlns:a16="http://schemas.microsoft.com/office/drawing/2014/main" id="{449D37CF-1D8B-482E-8084-8E325C58BA83}"/>
                  </a:ext>
                </a:extLst>
              </p:cNvPr>
              <p:cNvSpPr txBox="1">
                <a:spLocks noRot="1" noChangeAspect="1" noMove="1" noResize="1" noEditPoints="1" noAdjustHandles="1" noChangeArrowheads="1" noChangeShapeType="1" noTextEdit="1"/>
              </p:cNvSpPr>
              <p:nvPr/>
            </p:nvSpPr>
            <p:spPr>
              <a:xfrm>
                <a:off x="7629034" y="3820392"/>
                <a:ext cx="237950" cy="307777"/>
              </a:xfrm>
              <a:prstGeom prst="rect">
                <a:avLst/>
              </a:prstGeom>
              <a:blipFill>
                <a:blip r:embed="rId3"/>
                <a:stretch>
                  <a:fillRect l="-35000" r="-35000" b="-36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7ECCCCBB-5987-4DEA-A94A-03C57B137BAD}"/>
              </a:ext>
            </a:extLst>
          </p:cNvPr>
          <p:cNvCxnSpPr/>
          <p:nvPr/>
        </p:nvCxnSpPr>
        <p:spPr>
          <a:xfrm>
            <a:off x="4046518" y="6079262"/>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8E0279CB-01E0-4671-B281-8878CC383247}"/>
              </a:ext>
            </a:extLst>
          </p:cNvPr>
          <p:cNvSpPr/>
          <p:nvPr/>
        </p:nvSpPr>
        <p:spPr>
          <a:xfrm>
            <a:off x="2441208" y="5147929"/>
            <a:ext cx="1828800" cy="18288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42992CA4-DE76-43BD-B1DE-348164DE5E89}"/>
              </a:ext>
            </a:extLst>
          </p:cNvPr>
          <p:cNvSpPr txBox="1"/>
          <p:nvPr/>
        </p:nvSpPr>
        <p:spPr>
          <a:xfrm>
            <a:off x="3598061" y="6278036"/>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02EF1999-6A6D-4B98-9DFA-95A77EF09092}"/>
              </a:ext>
            </a:extLst>
          </p:cNvPr>
          <p:cNvSpPr txBox="1"/>
          <p:nvPr/>
        </p:nvSpPr>
        <p:spPr>
          <a:xfrm>
            <a:off x="6011086" y="4453146"/>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D6D45D84-BF29-450C-84C9-6541C4105A32}"/>
              </a:ext>
            </a:extLst>
          </p:cNvPr>
          <p:cNvSpPr txBox="1"/>
          <p:nvPr/>
        </p:nvSpPr>
        <p:spPr>
          <a:xfrm>
            <a:off x="8201579" y="3085902"/>
            <a:ext cx="308098" cy="369332"/>
          </a:xfrm>
          <a:prstGeom prst="rect">
            <a:avLst/>
          </a:prstGeom>
          <a:noFill/>
        </p:spPr>
        <p:txBody>
          <a:bodyPr wrap="none" rtlCol="0">
            <a:spAutoFit/>
          </a:bodyPr>
          <a:lstStyle/>
          <a:p>
            <a:r>
              <a:rPr lang="en-US" dirty="0"/>
              <a:t>C</a:t>
            </a:r>
          </a:p>
        </p:txBody>
      </p:sp>
      <p:cxnSp>
        <p:nvCxnSpPr>
          <p:cNvPr id="48" name="Straight Connector 47">
            <a:extLst>
              <a:ext uri="{FF2B5EF4-FFF2-40B4-BE49-F238E27FC236}">
                <a16:creationId xmlns:a16="http://schemas.microsoft.com/office/drawing/2014/main" id="{96A8D646-4E29-4511-91C4-F64B3854BFCA}"/>
              </a:ext>
            </a:extLst>
          </p:cNvPr>
          <p:cNvCxnSpPr>
            <a:cxnSpLocks/>
            <a:endCxn id="18" idx="1"/>
          </p:cNvCxnSpPr>
          <p:nvPr/>
        </p:nvCxnSpPr>
        <p:spPr>
          <a:xfrm flipV="1">
            <a:off x="3722567" y="4203506"/>
            <a:ext cx="2185699" cy="19035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0EFB812D-2F44-40DD-9C0B-AE5D7BDA95D8}"/>
              </a:ext>
            </a:extLst>
          </p:cNvPr>
          <p:cNvCxnSpPr>
            <a:cxnSpLocks/>
          </p:cNvCxnSpPr>
          <p:nvPr/>
        </p:nvCxnSpPr>
        <p:spPr>
          <a:xfrm>
            <a:off x="6031255" y="4190206"/>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A597345A-8C2A-49A2-A818-F75331A44834}"/>
              </a:ext>
            </a:extLst>
          </p:cNvPr>
          <p:cNvCxnSpPr>
            <a:cxnSpLocks/>
            <a:stCxn id="18" idx="3"/>
            <a:endCxn id="13" idx="3"/>
          </p:cNvCxnSpPr>
          <p:nvPr/>
        </p:nvCxnSpPr>
        <p:spPr>
          <a:xfrm flipV="1">
            <a:off x="6081876" y="3324948"/>
            <a:ext cx="2043741" cy="8210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Arc 59">
            <a:extLst>
              <a:ext uri="{FF2B5EF4-FFF2-40B4-BE49-F238E27FC236}">
                <a16:creationId xmlns:a16="http://schemas.microsoft.com/office/drawing/2014/main" id="{650AF630-CEB5-4189-8840-0C2792CE1FD3}"/>
              </a:ext>
            </a:extLst>
          </p:cNvPr>
          <p:cNvSpPr/>
          <p:nvPr/>
        </p:nvSpPr>
        <p:spPr>
          <a:xfrm>
            <a:off x="4094129" y="2057003"/>
            <a:ext cx="3449309" cy="4266406"/>
          </a:xfrm>
          <a:prstGeom prst="arc">
            <a:avLst>
              <a:gd name="adj1" fmla="val 20377700"/>
              <a:gd name="adj2" fmla="val 21593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76E1C3A6-8F1F-DF40-A8FD-8155A96A20F1}"/>
              </a:ext>
            </a:extLst>
          </p:cNvPr>
          <p:cNvGrpSpPr/>
          <p:nvPr/>
        </p:nvGrpSpPr>
        <p:grpSpPr>
          <a:xfrm>
            <a:off x="5524414" y="2884696"/>
            <a:ext cx="2086226" cy="1466731"/>
            <a:chOff x="5715689" y="1097461"/>
            <a:chExt cx="2086226" cy="1466731"/>
          </a:xfrm>
        </p:grpSpPr>
        <p:cxnSp>
          <p:nvCxnSpPr>
            <p:cNvPr id="55" name="Straight Arrow Connector 54">
              <a:extLst>
                <a:ext uri="{FF2B5EF4-FFF2-40B4-BE49-F238E27FC236}">
                  <a16:creationId xmlns:a16="http://schemas.microsoft.com/office/drawing/2014/main" id="{99FBF09B-2294-3440-B4AB-56C59D9CA49C}"/>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FC8FD077-5105-F541-8A70-6D48D80F009D}"/>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D8AC6A69-9CA9-EF4F-8E31-2BA02C197BCA}"/>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oMath>
                    </m:oMathPara>
                  </a14:m>
                  <a:endParaRPr lang="en-US" dirty="0"/>
                </a:p>
              </p:txBody>
            </p:sp>
          </mc:Choice>
          <mc:Fallback>
            <p:sp>
              <p:nvSpPr>
                <p:cNvPr id="58" name="TextBox 57">
                  <a:extLst>
                    <a:ext uri="{FF2B5EF4-FFF2-40B4-BE49-F238E27FC236}">
                      <a16:creationId xmlns:a16="http://schemas.microsoft.com/office/drawing/2014/main" id="{D8AC6A69-9CA9-EF4F-8E31-2BA02C197BC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70C68267-7AB8-D940-81E9-E4E232787AD3}"/>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2</m:t>
                            </m:r>
                          </m:sub>
                        </m:sSub>
                      </m:oMath>
                    </m:oMathPara>
                  </a14:m>
                  <a:endParaRPr lang="en-US" dirty="0"/>
                </a:p>
              </p:txBody>
            </p:sp>
          </mc:Choice>
          <mc:Fallback>
            <p:sp>
              <p:nvSpPr>
                <p:cNvPr id="59" name="TextBox 58">
                  <a:extLst>
                    <a:ext uri="{FF2B5EF4-FFF2-40B4-BE49-F238E27FC236}">
                      <a16:creationId xmlns:a16="http://schemas.microsoft.com/office/drawing/2014/main" id="{70C68267-7AB8-D940-81E9-E4E232787AD3}"/>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5"/>
                  <a:stretch>
                    <a:fillRect/>
                  </a:stretch>
                </a:blipFill>
              </p:spPr>
              <p:txBody>
                <a:bodyPr/>
                <a:lstStyle/>
                <a:p>
                  <a:r>
                    <a:rPr lang="en-US">
                      <a:noFill/>
                    </a:rPr>
                    <a:t> </a:t>
                  </a:r>
                </a:p>
              </p:txBody>
            </p:sp>
          </mc:Fallback>
        </mc:AlternateContent>
      </p:grpSp>
      <p:grpSp>
        <p:nvGrpSpPr>
          <p:cNvPr id="61" name="Group 60">
            <a:extLst>
              <a:ext uri="{FF2B5EF4-FFF2-40B4-BE49-F238E27FC236}">
                <a16:creationId xmlns:a16="http://schemas.microsoft.com/office/drawing/2014/main" id="{CB0D9012-F98E-834B-B444-8F50AB286300}"/>
              </a:ext>
            </a:extLst>
          </p:cNvPr>
          <p:cNvGrpSpPr/>
          <p:nvPr/>
        </p:nvGrpSpPr>
        <p:grpSpPr>
          <a:xfrm>
            <a:off x="260524" y="4933226"/>
            <a:ext cx="2086226" cy="1466731"/>
            <a:chOff x="5715689" y="1097461"/>
            <a:chExt cx="2086226" cy="1466731"/>
          </a:xfrm>
        </p:grpSpPr>
        <p:cxnSp>
          <p:nvCxnSpPr>
            <p:cNvPr id="62" name="Straight Arrow Connector 61">
              <a:extLst>
                <a:ext uri="{FF2B5EF4-FFF2-40B4-BE49-F238E27FC236}">
                  <a16:creationId xmlns:a16="http://schemas.microsoft.com/office/drawing/2014/main" id="{C857E85A-E8C6-D64D-B7CE-91BE6CCB0844}"/>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a:extLst>
                <a:ext uri="{FF2B5EF4-FFF2-40B4-BE49-F238E27FC236}">
                  <a16:creationId xmlns:a16="http://schemas.microsoft.com/office/drawing/2014/main" id="{71FC2B6D-FE2F-CE41-9560-AF874FA92106}"/>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7EDC9C27-5E1F-EE49-A050-924D11F6B66D}"/>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p:sp>
              <p:nvSpPr>
                <p:cNvPr id="64" name="TextBox 63">
                  <a:extLst>
                    <a:ext uri="{FF2B5EF4-FFF2-40B4-BE49-F238E27FC236}">
                      <a16:creationId xmlns:a16="http://schemas.microsoft.com/office/drawing/2014/main" id="{7EDC9C27-5E1F-EE49-A050-924D11F6B66D}"/>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ABB42F1C-9B6E-EB41-8EC4-A982BD1E2A20}"/>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p:sp>
              <p:nvSpPr>
                <p:cNvPr id="65" name="TextBox 64">
                  <a:extLst>
                    <a:ext uri="{FF2B5EF4-FFF2-40B4-BE49-F238E27FC236}">
                      <a16:creationId xmlns:a16="http://schemas.microsoft.com/office/drawing/2014/main" id="{ABB42F1C-9B6E-EB41-8EC4-A982BD1E2A20}"/>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66" name="TextBox 65">
            <a:extLst>
              <a:ext uri="{FF2B5EF4-FFF2-40B4-BE49-F238E27FC236}">
                <a16:creationId xmlns:a16="http://schemas.microsoft.com/office/drawing/2014/main" id="{3C9F5E35-AD5E-1C41-A84A-753B5E2B7833}"/>
              </a:ext>
            </a:extLst>
          </p:cNvPr>
          <p:cNvSpPr txBox="1"/>
          <p:nvPr/>
        </p:nvSpPr>
        <p:spPr>
          <a:xfrm>
            <a:off x="446467" y="6180511"/>
            <a:ext cx="336952" cy="369332"/>
          </a:xfrm>
          <a:prstGeom prst="rect">
            <a:avLst/>
          </a:prstGeom>
          <a:noFill/>
        </p:spPr>
        <p:txBody>
          <a:bodyPr wrap="none" rtlCol="0">
            <a:spAutoFit/>
          </a:bodyPr>
          <a:lstStyle/>
          <a:p>
            <a:r>
              <a:rPr lang="en-US" dirty="0"/>
              <a:t>O</a:t>
            </a:r>
          </a:p>
        </p:txBody>
      </p:sp>
      <p:grpSp>
        <p:nvGrpSpPr>
          <p:cNvPr id="67" name="Group 66">
            <a:extLst>
              <a:ext uri="{FF2B5EF4-FFF2-40B4-BE49-F238E27FC236}">
                <a16:creationId xmlns:a16="http://schemas.microsoft.com/office/drawing/2014/main" id="{126D8B02-9615-4D40-B5F9-9626DA204B11}"/>
              </a:ext>
            </a:extLst>
          </p:cNvPr>
          <p:cNvGrpSpPr/>
          <p:nvPr/>
        </p:nvGrpSpPr>
        <p:grpSpPr>
          <a:xfrm>
            <a:off x="3277999" y="4782937"/>
            <a:ext cx="2086226" cy="1466731"/>
            <a:chOff x="5715689" y="1097461"/>
            <a:chExt cx="2086226" cy="1466731"/>
          </a:xfrm>
        </p:grpSpPr>
        <p:cxnSp>
          <p:nvCxnSpPr>
            <p:cNvPr id="68" name="Straight Arrow Connector 67">
              <a:extLst>
                <a:ext uri="{FF2B5EF4-FFF2-40B4-BE49-F238E27FC236}">
                  <a16:creationId xmlns:a16="http://schemas.microsoft.com/office/drawing/2014/main" id="{E8DC7515-1217-5442-A183-875140A179CD}"/>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FFA3EBE7-602E-F546-8672-010B1247628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04DF0D1B-212C-7C48-AA32-E0BD18F267C8}"/>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p:sp>
              <p:nvSpPr>
                <p:cNvPr id="70" name="TextBox 69">
                  <a:extLst>
                    <a:ext uri="{FF2B5EF4-FFF2-40B4-BE49-F238E27FC236}">
                      <a16:creationId xmlns:a16="http://schemas.microsoft.com/office/drawing/2014/main" id="{04DF0D1B-212C-7C48-AA32-E0BD18F267C8}"/>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DED16E04-7004-B946-BEC4-E2D601138112}"/>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p:sp>
              <p:nvSpPr>
                <p:cNvPr id="71" name="TextBox 70">
                  <a:extLst>
                    <a:ext uri="{FF2B5EF4-FFF2-40B4-BE49-F238E27FC236}">
                      <a16:creationId xmlns:a16="http://schemas.microsoft.com/office/drawing/2014/main" id="{DED16E04-7004-B946-BEC4-E2D601138112}"/>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04952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70000" lnSpcReduction="20000"/>
              </a:bodyPr>
              <a:lstStyle/>
              <a:p>
                <a:r>
                  <a:rPr lang="en-US" dirty="0"/>
                  <a:t>O is the fixed coordinate system (e.g. ground). Expressions like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oMath>
                </a14:m>
                <a:r>
                  <a:rPr lang="en-US" dirty="0"/>
                  <a:t> (single subscript, equivalent to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A</m:t>
                        </m:r>
                        <m:r>
                          <a:rPr lang="en-US">
                            <a:latin typeface="Cambria Math"/>
                          </a:rPr>
                          <m:t>/</m:t>
                        </m:r>
                        <m:r>
                          <m:rPr>
                            <m:sty m:val="p"/>
                          </m:rPr>
                          <a:rPr lang="en-US">
                            <a:latin typeface="Cambria Math"/>
                          </a:rPr>
                          <m:t>O</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CA" b="0" i="1" smtClean="0">
                                <a:latin typeface="Cambria Math" panose="02040503050406030204" pitchFamily="18" charset="0"/>
                              </a:rPr>
                              <m:t>𝑎</m:t>
                            </m:r>
                          </m:e>
                        </m:acc>
                      </m:e>
                      <m:sub>
                        <m:r>
                          <m:rPr>
                            <m:sty m:val="p"/>
                          </m:rPr>
                          <a:rPr lang="en-US">
                            <a:latin typeface="Cambria Math" panose="02040503050406030204" pitchFamily="18" charset="0"/>
                          </a:rPr>
                          <m:t>B</m:t>
                        </m:r>
                        <m:r>
                          <a:rPr lang="en-US">
                            <a:latin typeface="Cambria Math"/>
                          </a:rPr>
                          <m:t>/</m:t>
                        </m:r>
                        <m:r>
                          <m:rPr>
                            <m:sty m:val="p"/>
                          </m:rPr>
                          <a:rPr lang="en-US">
                            <a:latin typeface="Cambria Math"/>
                          </a:rPr>
                          <m:t>O</m:t>
                        </m:r>
                      </m:sub>
                    </m:sSub>
                  </m:oMath>
                </a14:m>
                <a:r>
                  <a:rPr lang="en-US" dirty="0"/>
                  <a:t>) are absolute motions – how a viewer would describe the motion of the point from the fixed coordinate system.</a:t>
                </a:r>
              </a:p>
              <a:p>
                <a:pPr marL="0" indent="0" algn="ctr">
                  <a:buNone/>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latin typeface="Cambria Math"/>
                  </a:rPr>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endParaRPr lang="en-US" dirty="0">
                  <a:latin typeface="Cambria Math"/>
                </a:endParaRPr>
              </a:p>
              <a:p>
                <a:pPr marL="0" indent="0" algn="ctr">
                  <a:buNone/>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2120" t="-1896" r="-3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7</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758380" y="4408291"/>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132170" y="3014553"/>
            <a:ext cx="326048" cy="369332"/>
          </a:xfrm>
          <a:prstGeom prst="rect">
            <a:avLst/>
          </a:prstGeom>
          <a:noFill/>
        </p:spPr>
        <p:txBody>
          <a:bodyPr wrap="square" rtlCol="0">
            <a:spAutoFit/>
          </a:bodyPr>
          <a:lstStyle/>
          <a:p>
            <a:r>
              <a:rPr lang="en-US" dirty="0"/>
              <a:t>B</a:t>
            </a:r>
          </a:p>
        </p:txBody>
      </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1" name="Straight Arrow Connector 60">
            <a:extLst>
              <a:ext uri="{FF2B5EF4-FFF2-40B4-BE49-F238E27FC236}">
                <a16:creationId xmlns:a16="http://schemas.microsoft.com/office/drawing/2014/main" id="{522A3447-F65B-0A4F-B036-4BBFC20EF28E}"/>
              </a:ext>
            </a:extLst>
          </p:cNvPr>
          <p:cNvCxnSpPr>
            <a:cxnSpLocks/>
          </p:cNvCxnSpPr>
          <p:nvPr/>
        </p:nvCxnSpPr>
        <p:spPr>
          <a:xfrm flipH="1" flipV="1">
            <a:off x="5186327" y="38408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DF880752-8C60-F344-BD2E-5A2E069FAE9E}"/>
                  </a:ext>
                </a:extLst>
              </p:cNvPr>
              <p:cNvSpPr txBox="1"/>
              <p:nvPr/>
            </p:nvSpPr>
            <p:spPr>
              <a:xfrm>
                <a:off x="7254006" y="2232435"/>
                <a:ext cx="48692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254006" y="2232435"/>
                <a:ext cx="48692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AC775F66-A01E-9045-81C9-CC2D9E39FAA8}"/>
                  </a:ext>
                </a:extLst>
              </p:cNvPr>
              <p:cNvSpPr txBox="1"/>
              <p:nvPr/>
            </p:nvSpPr>
            <p:spPr>
              <a:xfrm>
                <a:off x="5480407" y="3642349"/>
                <a:ext cx="48692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p:sp>
            <p:nvSpPr>
              <p:cNvPr id="67" name="TextBox 66">
                <a:extLst>
                  <a:ext uri="{FF2B5EF4-FFF2-40B4-BE49-F238E27FC236}">
                    <a16:creationId xmlns:a16="http://schemas.microsoft.com/office/drawing/2014/main" id="{AC775F66-A01E-9045-81C9-CC2D9E39FAA8}"/>
                  </a:ext>
                </a:extLst>
              </p:cNvPr>
              <p:cNvSpPr txBox="1">
                <a:spLocks noRot="1" noChangeAspect="1" noMove="1" noResize="1" noEditPoints="1" noAdjustHandles="1" noChangeArrowheads="1" noChangeShapeType="1" noTextEdit="1"/>
              </p:cNvSpPr>
              <p:nvPr/>
            </p:nvSpPr>
            <p:spPr>
              <a:xfrm>
                <a:off x="5480407" y="3642349"/>
                <a:ext cx="486928" cy="369332"/>
              </a:xfrm>
              <a:prstGeom prst="rect">
                <a:avLst/>
              </a:prstGeom>
              <a:blipFill>
                <a:blip r:embed="rId7"/>
                <a:stretch>
                  <a:fillRect/>
                </a:stretch>
              </a:blipFill>
            </p:spPr>
            <p:txBody>
              <a:bodyPr/>
              <a:lstStyle/>
              <a:p>
                <a:r>
                  <a:rPr lang="en-US">
                    <a:noFill/>
                  </a:rPr>
                  <a:t> </a:t>
                </a:r>
              </a:p>
            </p:txBody>
          </p:sp>
        </mc:Fallback>
      </mc:AlternateContent>
      <p:sp>
        <p:nvSpPr>
          <p:cNvPr id="70" name="Arc 69">
            <a:extLst>
              <a:ext uri="{FF2B5EF4-FFF2-40B4-BE49-F238E27FC236}">
                <a16:creationId xmlns:a16="http://schemas.microsoft.com/office/drawing/2014/main" id="{27B0E436-F2E5-BF48-83E5-3ED47726C3EA}"/>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Arc 70">
            <a:extLst>
              <a:ext uri="{FF2B5EF4-FFF2-40B4-BE49-F238E27FC236}">
                <a16:creationId xmlns:a16="http://schemas.microsoft.com/office/drawing/2014/main" id="{A15D3E94-0203-A344-9D56-6D88C6BDCCDD}"/>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a:extLst>
              <a:ext uri="{FF2B5EF4-FFF2-40B4-BE49-F238E27FC236}">
                <a16:creationId xmlns:a16="http://schemas.microsoft.com/office/drawing/2014/main" id="{0D5F5D0B-5E16-0146-84E7-6D969E96F708}"/>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CDF5118B-C6B1-664F-B79A-7986E98CAC87}"/>
                  </a:ext>
                </a:extLst>
              </p:cNvPr>
              <p:cNvSpPr txBox="1"/>
              <p:nvPr/>
            </p:nvSpPr>
            <p:spPr>
              <a:xfrm>
                <a:off x="4873070" y="5109881"/>
                <a:ext cx="3823034" cy="948208"/>
              </a:xfrm>
              <a:prstGeom prst="rect">
                <a:avLst/>
              </a:prstGeom>
              <a:noFill/>
            </p:spPr>
            <p:txBody>
              <a:bodyPr wrap="none" rtlCol="0">
                <a:spAutoFit/>
              </a:bodyPr>
              <a:lstStyle/>
              <a:p>
                <a:r>
                  <a:rPr lang="en-US" dirty="0"/>
                  <a:t>= single subscripts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oMath>
                </a14:m>
                <a:r>
                  <a:rPr lang="en-US" dirty="0"/>
                  <a:t>) OR </a:t>
                </a:r>
              </a:p>
              <a:p>
                <a:pPr marL="230188" indent="-230188"/>
                <a:r>
                  <a:rPr lang="en-US" dirty="0"/>
                  <a:t>    relative to fixed frame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r>
                          <a:rPr lang="en-CA" b="0" i="0" smtClean="0">
                            <a:latin typeface="Cambria Math" panose="02040503050406030204" pitchFamily="18" charset="0"/>
                          </a:rPr>
                          <m:t>/</m:t>
                        </m:r>
                        <m:r>
                          <m:rPr>
                            <m:sty m:val="p"/>
                          </m:rPr>
                          <a:rPr lang="en-CA" b="0" i="0" smtClean="0">
                            <a:latin typeface="Cambria Math" panose="02040503050406030204" pitchFamily="18" charset="0"/>
                          </a:rPr>
                          <m:t>O</m:t>
                        </m:r>
                      </m:sub>
                    </m:sSub>
                  </m:oMath>
                </a14:m>
                <a:r>
                  <a:rPr lang="en-US" dirty="0"/>
                  <a:t>) </a:t>
                </a:r>
              </a:p>
              <a:p>
                <a:r>
                  <a:rPr lang="en-US" dirty="0"/>
                  <a:t>= motion viewed from fixed frame</a:t>
                </a:r>
              </a:p>
            </p:txBody>
          </p:sp>
        </mc:Choice>
        <mc:Fallback>
          <p:sp>
            <p:nvSpPr>
              <p:cNvPr id="73" name="TextBox 72">
                <a:extLst>
                  <a:ext uri="{FF2B5EF4-FFF2-40B4-BE49-F238E27FC236}">
                    <a16:creationId xmlns:a16="http://schemas.microsoft.com/office/drawing/2014/main" id="{CDF5118B-C6B1-664F-B79A-7986E98CAC87}"/>
                  </a:ext>
                </a:extLst>
              </p:cNvPr>
              <p:cNvSpPr txBox="1">
                <a:spLocks noRot="1" noChangeAspect="1" noMove="1" noResize="1" noEditPoints="1" noAdjustHandles="1" noChangeArrowheads="1" noChangeShapeType="1" noTextEdit="1"/>
              </p:cNvSpPr>
              <p:nvPr/>
            </p:nvSpPr>
            <p:spPr>
              <a:xfrm>
                <a:off x="4873070" y="5109881"/>
                <a:ext cx="3823034" cy="948208"/>
              </a:xfrm>
              <a:prstGeom prst="rect">
                <a:avLst/>
              </a:prstGeom>
              <a:blipFill>
                <a:blip r:embed="rId8"/>
                <a:stretch>
                  <a:fillRect l="-1325" t="-2632" r="-331" b="-9211"/>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09736CFB-517C-0B4F-AD4D-A1A9B56388AF}"/>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50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11954A1-8C14-174E-93DC-A658D73D9F0E}"/>
              </a:ext>
            </a:extLst>
          </p:cNvPr>
          <p:cNvGrpSpPr/>
          <p:nvPr/>
        </p:nvGrpSpPr>
        <p:grpSpPr>
          <a:xfrm>
            <a:off x="3999391" y="3193527"/>
            <a:ext cx="2086226" cy="1466731"/>
            <a:chOff x="3999391" y="3193527"/>
            <a:chExt cx="2086226" cy="1466731"/>
          </a:xfrm>
        </p:grpSpPr>
        <p:grpSp>
          <p:nvGrpSpPr>
            <p:cNvPr id="69" name="Group 68">
              <a:extLst>
                <a:ext uri="{FF2B5EF4-FFF2-40B4-BE49-F238E27FC236}">
                  <a16:creationId xmlns:a16="http://schemas.microsoft.com/office/drawing/2014/main" id="{0836F9CF-E58A-F148-A39A-415047AB44EA}"/>
                </a:ext>
              </a:extLst>
            </p:cNvPr>
            <p:cNvGrpSpPr/>
            <p:nvPr/>
          </p:nvGrpSpPr>
          <p:grpSpPr>
            <a:xfrm>
              <a:off x="3999391" y="3193527"/>
              <a:ext cx="2086226" cy="1466731"/>
              <a:chOff x="5715689" y="1097461"/>
              <a:chExt cx="2086226" cy="1466731"/>
            </a:xfrm>
          </p:grpSpPr>
          <p:cxnSp>
            <p:nvCxnSpPr>
              <p:cNvPr id="70" name="Straight Arrow Connector 69">
                <a:extLst>
                  <a:ext uri="{FF2B5EF4-FFF2-40B4-BE49-F238E27FC236}">
                    <a16:creationId xmlns:a16="http://schemas.microsoft.com/office/drawing/2014/main" id="{F8358074-1780-A847-8993-5EA4A65B8BA6}"/>
                  </a:ext>
                </a:extLst>
              </p:cNvPr>
              <p:cNvCxnSpPr>
                <a:cxnSpLocks/>
              </p:cNvCxnSpPr>
              <p:nvPr/>
            </p:nvCxnSpPr>
            <p:spPr>
              <a:xfrm flipV="1">
                <a:off x="6168637" y="2393917"/>
                <a:ext cx="1222763" cy="7898"/>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D143C02B-BD46-EA4B-B443-A46477311C65}"/>
                  </a:ext>
                </a:extLst>
              </p:cNvPr>
              <p:cNvCxnSpPr>
                <a:cxnSpLocks/>
              </p:cNvCxnSpPr>
              <p:nvPr/>
            </p:nvCxnSpPr>
            <p:spPr>
              <a:xfrm flipV="1">
                <a:off x="6186824" y="1258587"/>
                <a:ext cx="0" cy="113533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3C63461C-9146-B041-BA79-0BBCA07F4920}"/>
                      </a:ext>
                    </a:extLst>
                  </p:cNvPr>
                  <p:cNvSpPr txBox="1"/>
                  <p:nvPr/>
                </p:nvSpPr>
                <p:spPr>
                  <a:xfrm>
                    <a:off x="5715689" y="1097461"/>
                    <a:ext cx="549989" cy="369332"/>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𝑦</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p:sp>
                <p:nvSpPr>
                  <p:cNvPr id="72" name="TextBox 71">
                    <a:extLst>
                      <a:ext uri="{FF2B5EF4-FFF2-40B4-BE49-F238E27FC236}">
                        <a16:creationId xmlns:a16="http://schemas.microsoft.com/office/drawing/2014/main" id="{3C63461C-9146-B041-BA79-0BBCA07F492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2"/>
                    <a:stretch>
                      <a:fillRect b="-6667"/>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0FFE0293-CF4F-724C-9C19-65899E6A332C}"/>
                      </a:ext>
                    </a:extLst>
                  </p:cNvPr>
                  <p:cNvSpPr txBox="1"/>
                  <p:nvPr/>
                </p:nvSpPr>
                <p:spPr>
                  <a:xfrm>
                    <a:off x="7261084" y="2194860"/>
                    <a:ext cx="540831" cy="369332"/>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𝑥</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p:sp>
                <p:nvSpPr>
                  <p:cNvPr id="73" name="TextBox 72">
                    <a:extLst>
                      <a:ext uri="{FF2B5EF4-FFF2-40B4-BE49-F238E27FC236}">
                        <a16:creationId xmlns:a16="http://schemas.microsoft.com/office/drawing/2014/main" id="{0FFE0293-CF4F-724C-9C19-65899E6A332C}"/>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3"/>
                    <a:stretch>
                      <a:fillRect/>
                    </a:stretch>
                  </a:blipFill>
                  <a:ln>
                    <a:noFill/>
                  </a:ln>
                </p:spPr>
                <p:txBody>
                  <a:bodyPr/>
                  <a:lstStyle/>
                  <a:p>
                    <a:r>
                      <a:rPr lang="en-US">
                        <a:noFill/>
                      </a:rPr>
                      <a:t> </a:t>
                    </a:r>
                  </a:p>
                </p:txBody>
              </p:sp>
            </mc:Fallback>
          </mc:AlternateContent>
        </p:grpSp>
        <p:pic>
          <p:nvPicPr>
            <p:cNvPr id="74" name="Picture 73">
              <a:extLst>
                <a:ext uri="{FF2B5EF4-FFF2-40B4-BE49-F238E27FC236}">
                  <a16:creationId xmlns:a16="http://schemas.microsoft.com/office/drawing/2014/main" id="{E10A8462-8056-0F4B-B6A3-013125368DB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338740" y="3868918"/>
              <a:ext cx="731312" cy="664027"/>
            </a:xfrm>
            <a:prstGeom prst="rect">
              <a:avLst/>
            </a:prstGeom>
            <a:ln>
              <a:noFill/>
            </a:ln>
          </p:spPr>
        </p:pic>
      </p:gr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8148040A-B69D-9C48-9988-C4B5D4C24973}"/>
              </a:ext>
            </a:extLst>
          </p:cNvPr>
          <p:cNvGrpSpPr/>
          <p:nvPr/>
        </p:nvGrpSpPr>
        <p:grpSpPr>
          <a:xfrm>
            <a:off x="4886283" y="2798804"/>
            <a:ext cx="2086226" cy="1466731"/>
            <a:chOff x="3999391" y="3193527"/>
            <a:chExt cx="2086226" cy="1466731"/>
          </a:xfrm>
        </p:grpSpPr>
        <p:grpSp>
          <p:nvGrpSpPr>
            <p:cNvPr id="76" name="Group 75">
              <a:extLst>
                <a:ext uri="{FF2B5EF4-FFF2-40B4-BE49-F238E27FC236}">
                  <a16:creationId xmlns:a16="http://schemas.microsoft.com/office/drawing/2014/main" id="{C6F99AFC-09A0-F644-BBF0-7D6C17A9AC09}"/>
                </a:ext>
              </a:extLst>
            </p:cNvPr>
            <p:cNvGrpSpPr/>
            <p:nvPr/>
          </p:nvGrpSpPr>
          <p:grpSpPr>
            <a:xfrm>
              <a:off x="3999391" y="3193527"/>
              <a:ext cx="2086226" cy="1466731"/>
              <a:chOff x="5715689" y="1097461"/>
              <a:chExt cx="2086226" cy="1466731"/>
            </a:xfrm>
          </p:grpSpPr>
          <p:cxnSp>
            <p:nvCxnSpPr>
              <p:cNvPr id="78" name="Straight Arrow Connector 77">
                <a:extLst>
                  <a:ext uri="{FF2B5EF4-FFF2-40B4-BE49-F238E27FC236}">
                    <a16:creationId xmlns:a16="http://schemas.microsoft.com/office/drawing/2014/main" id="{388136DD-CCB4-644D-B6CB-A3E22020840E}"/>
                  </a:ext>
                </a:extLst>
              </p:cNvPr>
              <p:cNvCxnSpPr>
                <a:cxnSpLocks/>
              </p:cNvCxnSpPr>
              <p:nvPr/>
            </p:nvCxnSpPr>
            <p:spPr>
              <a:xfrm flipV="1">
                <a:off x="6168637" y="2393917"/>
                <a:ext cx="1222763" cy="7898"/>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id="{449EC965-62A0-9B4D-8850-C482FA0505A6}"/>
                  </a:ext>
                </a:extLst>
              </p:cNvPr>
              <p:cNvCxnSpPr>
                <a:cxnSpLocks/>
              </p:cNvCxnSpPr>
              <p:nvPr/>
            </p:nvCxnSpPr>
            <p:spPr>
              <a:xfrm flipV="1">
                <a:off x="6186824" y="1258587"/>
                <a:ext cx="0" cy="113533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80" name="TextBox 79">
                    <a:extLst>
                      <a:ext uri="{FF2B5EF4-FFF2-40B4-BE49-F238E27FC236}">
                        <a16:creationId xmlns:a16="http://schemas.microsoft.com/office/drawing/2014/main" id="{52641E6B-8B99-234C-836A-512D5F8708DC}"/>
                      </a:ext>
                    </a:extLst>
                  </p:cNvPr>
                  <p:cNvSpPr txBox="1"/>
                  <p:nvPr/>
                </p:nvSpPr>
                <p:spPr>
                  <a:xfrm>
                    <a:off x="5715689" y="1097461"/>
                    <a:ext cx="549989" cy="369332"/>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𝑦</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p:sp>
                <p:nvSpPr>
                  <p:cNvPr id="80" name="TextBox 79">
                    <a:extLst>
                      <a:ext uri="{FF2B5EF4-FFF2-40B4-BE49-F238E27FC236}">
                        <a16:creationId xmlns:a16="http://schemas.microsoft.com/office/drawing/2014/main" id="{52641E6B-8B99-234C-836A-512D5F8708DC}"/>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5"/>
                    <a:stretch>
                      <a:fillRect b="-6667"/>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BCDBAB5A-DD10-9749-B0A0-AE4927869399}"/>
                      </a:ext>
                    </a:extLst>
                  </p:cNvPr>
                  <p:cNvSpPr txBox="1"/>
                  <p:nvPr/>
                </p:nvSpPr>
                <p:spPr>
                  <a:xfrm>
                    <a:off x="7261084" y="2194860"/>
                    <a:ext cx="540831" cy="369332"/>
                  </a:xfrm>
                  <a:prstGeom prst="rect">
                    <a:avLst/>
                  </a:prstGeom>
                  <a:noFill/>
                  <a:ln>
                    <a:no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𝑥</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p:sp>
                <p:nvSpPr>
                  <p:cNvPr id="81" name="TextBox 80">
                    <a:extLst>
                      <a:ext uri="{FF2B5EF4-FFF2-40B4-BE49-F238E27FC236}">
                        <a16:creationId xmlns:a16="http://schemas.microsoft.com/office/drawing/2014/main" id="{BCDBAB5A-DD10-9749-B0A0-AE4927869399}"/>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6"/>
                    <a:stretch>
                      <a:fillRect/>
                    </a:stretch>
                  </a:blipFill>
                  <a:ln>
                    <a:noFill/>
                  </a:ln>
                </p:spPr>
                <p:txBody>
                  <a:bodyPr/>
                  <a:lstStyle/>
                  <a:p>
                    <a:r>
                      <a:rPr lang="en-US">
                        <a:noFill/>
                      </a:rPr>
                      <a:t> </a:t>
                    </a:r>
                  </a:p>
                </p:txBody>
              </p:sp>
            </mc:Fallback>
          </mc:AlternateContent>
        </p:grpSp>
        <p:pic>
          <p:nvPicPr>
            <p:cNvPr id="77" name="Picture 76">
              <a:extLst>
                <a:ext uri="{FF2B5EF4-FFF2-40B4-BE49-F238E27FC236}">
                  <a16:creationId xmlns:a16="http://schemas.microsoft.com/office/drawing/2014/main" id="{721A5504-F30B-0E47-ACEE-309EA9008B4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338740" y="3868918"/>
              <a:ext cx="731312" cy="664027"/>
            </a:xfrm>
            <a:prstGeom prst="rect">
              <a:avLst/>
            </a:prstGeom>
            <a:ln>
              <a:noFill/>
            </a:ln>
          </p:spPr>
        </p:pic>
      </p:grpSp>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85000" lnSpcReduction="20000"/>
              </a:bodyPr>
              <a:lstStyle/>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describe the motion of B as if A was not moving. That is, they describe how viewer would describe the motion of B if they were sitting on a </a:t>
                </a:r>
                <a:r>
                  <a:rPr lang="en-US" u="sng" dirty="0"/>
                  <a:t>translating coordinate system</a:t>
                </a:r>
                <a:r>
                  <a:rPr lang="en-US" dirty="0"/>
                  <a:t> attached at A.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m:oMathPara>
                </a14:m>
                <a:endParaRPr lang="en-US" dirty="0">
                  <a:latin typeface="Cambria Math"/>
                </a:endParaRPr>
              </a:p>
              <a:p>
                <a:pPr marL="0" indent="0" algn="ctr">
                  <a:buNone/>
                </a:pPr>
                <a:endParaRPr lang="en-US"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smtClean="0">
                          <a:latin typeface="Cambria Math"/>
                        </a:rPr>
                        <m:t>=</m:t>
                      </m:r>
                      <m:sSub>
                        <m:sSubPr>
                          <m:ctrlPr>
                            <a:rPr lang="en-CA" b="0" i="1" dirty="0" smtClean="0">
                              <a:latin typeface="Cambria Math" panose="02040503050406030204" pitchFamily="18" charset="0"/>
                            </a:rPr>
                          </m:ctrlPr>
                        </m:sSubPr>
                        <m:e>
                          <m:acc>
                            <m:accPr>
                              <m:chr m:val="⃗"/>
                              <m:ctrlPr>
                                <a:rPr lang="en-CA" b="0" i="1" smtClean="0">
                                  <a:latin typeface="Cambria Math" panose="02040503050406030204" pitchFamily="18" charset="0"/>
                                </a:rPr>
                              </m:ctrlPr>
                            </m:accPr>
                            <m:e>
                              <m:r>
                                <m:rPr>
                                  <m:sty m:val="p"/>
                                </m:rPr>
                                <a:rPr lang="en-CA" b="0" i="0" smtClean="0">
                                  <a:latin typeface="Cambria Math" panose="02040503050406030204" pitchFamily="18" charset="0"/>
                                </a:rPr>
                                <m:t>a</m:t>
                              </m:r>
                            </m:e>
                          </m:acc>
                        </m:e>
                        <m:sub>
                          <m:r>
                            <a:rPr lang="en-CA" b="0" i="1" dirty="0" smtClean="0">
                              <a:latin typeface="Cambria Math" panose="02040503050406030204" pitchFamily="18" charset="0"/>
                            </a:rPr>
                            <m:t>𝐴</m:t>
                          </m:r>
                        </m:sub>
                      </m:sSub>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acc>
                            <m:accPr>
                              <m:chr m:val="⃗"/>
                              <m:ctrlPr>
                                <a:rPr lang="en-CA" b="0" i="1" dirty="0" smtClean="0">
                                  <a:latin typeface="Cambria Math" panose="02040503050406030204" pitchFamily="18" charset="0"/>
                                </a:rPr>
                              </m:ctrlPr>
                            </m:accPr>
                            <m:e>
                              <m:r>
                                <a:rPr lang="en-CA" b="0" i="1" dirty="0" smtClean="0">
                                  <a:latin typeface="Cambria Math" panose="02040503050406030204" pitchFamily="18" charset="0"/>
                                </a:rPr>
                                <m:t>𝑎</m:t>
                              </m:r>
                            </m:e>
                          </m:acc>
                        </m:e>
                        <m:sub>
                          <m:r>
                            <a:rPr lang="en-CA" b="0" i="1" dirty="0" smtClean="0">
                              <a:latin typeface="Cambria Math" panose="02040503050406030204" pitchFamily="18" charset="0"/>
                            </a:rPr>
                            <m:t>𝐵</m:t>
                          </m:r>
                          <m:r>
                            <a:rPr lang="en-CA" b="0" i="1" dirty="0" smtClean="0">
                              <a:latin typeface="Cambria Math" panose="02040503050406030204" pitchFamily="18" charset="0"/>
                            </a:rPr>
                            <m:t>/</m:t>
                          </m:r>
                          <m:r>
                            <a:rPr lang="en-CA" b="0" i="1" dirty="0" smtClean="0">
                              <a:latin typeface="Cambria Math" panose="02040503050406030204" pitchFamily="18" charset="0"/>
                            </a:rPr>
                            <m:t>𝐴</m:t>
                          </m:r>
                        </m:sub>
                      </m:sSub>
                    </m:oMath>
                  </m:oMathPara>
                </a14:m>
                <a:endParaRPr lang="en-CA" b="0" dirty="0"/>
              </a:p>
              <a:p>
                <a:pPr marL="0" indent="0" algn="ctr">
                  <a:buNone/>
                </a:pPr>
                <a:endParaRPr lang="en-US" dirty="0"/>
              </a:p>
            </p:txBody>
          </p:sp>
        </mc:Choice>
        <mc:Fallback>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7"/>
                <a:stretch>
                  <a:fillRect l="-3180" t="-2370" r="-53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8</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350483" y="4671766"/>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104537" y="3045233"/>
            <a:ext cx="326048" cy="369332"/>
          </a:xfrm>
          <a:prstGeom prst="rect">
            <a:avLst/>
          </a:prstGeom>
          <a:noFill/>
        </p:spPr>
        <p:txBody>
          <a:bodyPr wrap="square" rtlCol="0">
            <a:spAutoFit/>
          </a:bodyPr>
          <a:lstStyle/>
          <a:p>
            <a:r>
              <a:rPr lang="en-US" dirty="0"/>
              <a:t>B</a:t>
            </a:r>
          </a:p>
        </p:txBody>
      </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6" name="TextBox 65">
                <a:extLst>
                  <a:ext uri="{FF2B5EF4-FFF2-40B4-BE49-F238E27FC236}">
                    <a16:creationId xmlns:a16="http://schemas.microsoft.com/office/drawing/2014/main" id="{DF880752-8C60-F344-BD2E-5A2E069FAE9E}"/>
                  </a:ext>
                </a:extLst>
              </p:cNvPr>
              <p:cNvSpPr txBox="1"/>
              <p:nvPr/>
            </p:nvSpPr>
            <p:spPr>
              <a:xfrm>
                <a:off x="6921880" y="2003798"/>
                <a:ext cx="685701" cy="3942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6921880" y="2003798"/>
                <a:ext cx="685701" cy="394210"/>
              </a:xfrm>
              <a:prstGeom prst="rect">
                <a:avLst/>
              </a:prstGeom>
              <a:blipFill>
                <a:blip r:embed="rId10"/>
                <a:stretch>
                  <a:fillRect t="-3125" b="-9375"/>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11"/>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12"/>
                  <a:stretch>
                    <a:fillRect/>
                  </a:stretch>
                </a:blipFill>
              </p:spPr>
              <p:txBody>
                <a:bodyPr/>
                <a:lstStyle/>
                <a:p>
                  <a:r>
                    <a:rPr lang="en-US">
                      <a:noFill/>
                    </a:rPr>
                    <a:t> </a:t>
                  </a:r>
                </a:p>
              </p:txBody>
            </p:sp>
          </mc:Fallback>
        </mc:AlternateContent>
      </p:gr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sp>
        <p:nvSpPr>
          <p:cNvPr id="64" name="Arc 63">
            <a:extLst>
              <a:ext uri="{FF2B5EF4-FFF2-40B4-BE49-F238E27FC236}">
                <a16:creationId xmlns:a16="http://schemas.microsoft.com/office/drawing/2014/main" id="{5920207D-FF9F-4B46-924F-1C88506D771D}"/>
              </a:ext>
            </a:extLst>
          </p:cNvPr>
          <p:cNvSpPr/>
          <p:nvPr/>
        </p:nvSpPr>
        <p:spPr>
          <a:xfrm>
            <a:off x="7440659" y="2498023"/>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65" name="TextBox 64">
                <a:extLst>
                  <a:ext uri="{FF2B5EF4-FFF2-40B4-BE49-F238E27FC236}">
                    <a16:creationId xmlns:a16="http://schemas.microsoft.com/office/drawing/2014/main" id="{BB3D38B5-0263-9241-B283-8F04E04CAFFF}"/>
                  </a:ext>
                </a:extLst>
              </p:cNvPr>
              <p:cNvSpPr txBox="1"/>
              <p:nvPr/>
            </p:nvSpPr>
            <p:spPr>
              <a:xfrm>
                <a:off x="8435517" y="2463507"/>
                <a:ext cx="40934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p:sp>
            <p:nvSpPr>
              <p:cNvPr id="65" name="TextBox 64">
                <a:extLst>
                  <a:ext uri="{FF2B5EF4-FFF2-40B4-BE49-F238E27FC236}">
                    <a16:creationId xmlns:a16="http://schemas.microsoft.com/office/drawing/2014/main" id="{BB3D38B5-0263-9241-B283-8F04E04CAFFF}"/>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E392C03C-BF70-8A48-BC06-371EA479E5CA}"/>
                  </a:ext>
                </a:extLst>
              </p:cNvPr>
              <p:cNvSpPr txBox="1"/>
              <p:nvPr/>
            </p:nvSpPr>
            <p:spPr>
              <a:xfrm>
                <a:off x="5583177" y="4792237"/>
                <a:ext cx="3189399" cy="671209"/>
              </a:xfrm>
              <a:prstGeom prst="rect">
                <a:avLst/>
              </a:prstGeom>
              <a:noFill/>
            </p:spPr>
            <p:txBody>
              <a:bodyPr wrap="none" rtlCol="0">
                <a:spAutoFit/>
              </a:bodyPr>
              <a:lstStyle/>
              <a:p>
                <a:r>
                  <a:rPr lang="en-US" dirty="0"/>
                  <a:t>= relative subscripts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US">
                            <a:latin typeface="Cambria Math"/>
                          </a:rPr>
                          <m:t>A</m:t>
                        </m:r>
                      </m:sub>
                    </m:sSub>
                  </m:oMath>
                </a14:m>
                <a:r>
                  <a:rPr lang="en-US" dirty="0"/>
                  <a:t>) </a:t>
                </a:r>
              </a:p>
              <a:p>
                <a:r>
                  <a:rPr lang="en-US" dirty="0"/>
                  <a:t>= viewed from translating frame</a:t>
                </a:r>
              </a:p>
            </p:txBody>
          </p:sp>
        </mc:Choice>
        <mc:Fallback>
          <p:sp>
            <p:nvSpPr>
              <p:cNvPr id="68" name="TextBox 67">
                <a:extLst>
                  <a:ext uri="{FF2B5EF4-FFF2-40B4-BE49-F238E27FC236}">
                    <a16:creationId xmlns:a16="http://schemas.microsoft.com/office/drawing/2014/main" id="{E392C03C-BF70-8A48-BC06-371EA479E5CA}"/>
                  </a:ext>
                </a:extLst>
              </p:cNvPr>
              <p:cNvSpPr txBox="1">
                <a:spLocks noRot="1" noChangeAspect="1" noMove="1" noResize="1" noEditPoints="1" noAdjustHandles="1" noChangeArrowheads="1" noChangeShapeType="1" noTextEdit="1"/>
              </p:cNvSpPr>
              <p:nvPr/>
            </p:nvSpPr>
            <p:spPr>
              <a:xfrm>
                <a:off x="5583177" y="4792237"/>
                <a:ext cx="3189399" cy="671209"/>
              </a:xfrm>
              <a:prstGeom prst="rect">
                <a:avLst/>
              </a:prstGeom>
              <a:blipFill>
                <a:blip r:embed="rId14"/>
                <a:stretch>
                  <a:fillRect l="-1587" t="-3704" r="-794" b="-1296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9216351-54C2-5445-909A-A92CFF8F81F3}"/>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5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5C648664-727B-294B-B9E9-50AD04FE8736}"/>
              </a:ext>
            </a:extLst>
          </p:cNvPr>
          <p:cNvGrpSpPr/>
          <p:nvPr/>
        </p:nvGrpSpPr>
        <p:grpSpPr>
          <a:xfrm rot="20037382">
            <a:off x="5338303" y="2648268"/>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5573639" y="2841506"/>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4557636" cy="5345004"/>
              </a:xfrm>
            </p:spPr>
            <p:txBody>
              <a:bodyPr>
                <a:normAutofit fontScale="85000" lnSpcReduction="10000"/>
              </a:bodyPr>
              <a:lstStyle/>
              <a:p>
                <a:r>
                  <a:rPr lang="en-US" dirty="0"/>
                  <a:t>If the translating frame is located at A, then A appears stationary with respect to a viewer on the frame, with the body appearing to rotate around A. Therefore,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𝒗</m:t>
                            </m:r>
                          </m:e>
                        </m:acc>
                      </m:e>
                      <m:sub>
                        <m:r>
                          <a:rPr lang="en-US" b="1" i="1">
                            <a:latin typeface="Cambria Math"/>
                          </a:rPr>
                          <m:t>𝐁</m:t>
                        </m:r>
                        <m:r>
                          <a:rPr lang="en-US" b="1">
                            <a:latin typeface="Cambria Math"/>
                          </a:rPr>
                          <m:t>/</m:t>
                        </m:r>
                        <m:r>
                          <a:rPr lang="en-US" b="1" i="1">
                            <a:latin typeface="Cambria Math"/>
                          </a:rPr>
                          <m:t>𝐀</m:t>
                        </m:r>
                      </m:sub>
                    </m:sSub>
                  </m:oMath>
                </a14:m>
                <a:r>
                  <a:rPr lang="en-US" b="1" dirty="0"/>
                  <a:t> and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𝒂</m:t>
                            </m:r>
                          </m:e>
                        </m:acc>
                      </m:e>
                      <m:sub>
                        <m:r>
                          <a:rPr lang="en-US" b="1" i="1">
                            <a:latin typeface="Cambria Math"/>
                          </a:rPr>
                          <m:t>𝐁</m:t>
                        </m:r>
                        <m:r>
                          <a:rPr lang="en-US" b="1">
                            <a:latin typeface="Cambria Math"/>
                          </a:rPr>
                          <m:t>/</m:t>
                        </m:r>
                        <m:r>
                          <a:rPr lang="en-US" b="1" i="1">
                            <a:latin typeface="Cambria Math"/>
                          </a:rPr>
                          <m:t>𝐀</m:t>
                        </m:r>
                      </m:sub>
                    </m:sSub>
                  </m:oMath>
                </a14:m>
                <a:r>
                  <a:rPr lang="en-US" b="1" dirty="0"/>
                  <a:t> are the Fixed Axis Rotation expressions</a:t>
                </a:r>
                <a:r>
                  <a:rPr lang="en-US" dirty="0"/>
                  <a:t>.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panose="02040503050406030204" pitchFamily="18" charset="0"/>
                            </a:rPr>
                            <m:t>B</m:t>
                          </m:r>
                        </m:sub>
                      </m:sSub>
                      <m:r>
                        <a:rPr lang="en-US" sz="3100">
                          <a:latin typeface="Cambria Math"/>
                        </a:rPr>
                        <m:t>=</m:t>
                      </m:r>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a:rPr>
                            <m:t>A</m:t>
                          </m:r>
                        </m:sub>
                      </m:sSub>
                      <m:r>
                        <a:rPr lang="en-CA" sz="3100" i="1">
                          <a:latin typeface="Cambria Math" panose="02040503050406030204" pitchFamily="18" charset="0"/>
                        </a:rPr>
                        <m:t>+</m:t>
                      </m:r>
                      <m:acc>
                        <m:accPr>
                          <m:chr m:val="⃗"/>
                          <m:ctrlPr>
                            <a:rPr lang="en-CA" sz="3100" b="1" i="1">
                              <a:latin typeface="Cambria Math" panose="02040503050406030204" pitchFamily="18" charset="0"/>
                            </a:rPr>
                          </m:ctrlPr>
                        </m:accPr>
                        <m:e>
                          <m:r>
                            <a:rPr lang="en-CA" sz="3100" b="1" i="1">
                              <a:latin typeface="Cambria Math" panose="02040503050406030204" pitchFamily="18" charset="0"/>
                            </a:rPr>
                            <m:t>𝝎</m:t>
                          </m:r>
                        </m:e>
                      </m:acc>
                      <m:r>
                        <a:rPr lang="en-CA" sz="3100" b="1" i="1">
                          <a:latin typeface="Cambria Math" panose="02040503050406030204" pitchFamily="18" charset="0"/>
                        </a:rPr>
                        <m:t>×</m:t>
                      </m:r>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oMath>
                  </m:oMathPara>
                </a14:m>
                <a:endParaRPr lang="en-US" sz="3100" b="1" dirty="0">
                  <a:latin typeface="Cambria Math"/>
                </a:endParaRPr>
              </a:p>
              <a:p>
                <a:pPr marL="0" indent="0" algn="ctr">
                  <a:buNone/>
                </a:pPr>
                <a:endParaRPr lang="en-US" sz="31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B</m:t>
                          </m:r>
                        </m:sub>
                      </m:sSub>
                      <m:sSub>
                        <m:sSubPr>
                          <m:ctrlPr>
                            <a:rPr lang="en-US" sz="3100" i="1">
                              <a:latin typeface="Cambria Math" panose="02040503050406030204" pitchFamily="18" charset="0"/>
                            </a:rPr>
                          </m:ctrlPr>
                        </m:sSubPr>
                        <m:e>
                          <m:r>
                            <a:rPr lang="en-CA" sz="3100" i="1">
                              <a:latin typeface="Cambria Math" panose="02040503050406030204" pitchFamily="18" charset="0"/>
                            </a:rPr>
                            <m:t>=</m:t>
                          </m:r>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A</m:t>
                          </m:r>
                        </m:sub>
                      </m:sSub>
                      <m:r>
                        <a:rPr lang="en-US" sz="3100">
                          <a:latin typeface="Cambria Math"/>
                        </a:rPr>
                        <m:t>+</m:t>
                      </m:r>
                      <m:acc>
                        <m:accPr>
                          <m:chr m:val="⃗"/>
                          <m:ctrlPr>
                            <a:rPr lang="en-CA" sz="3100" b="1" i="1">
                              <a:latin typeface="Cambria Math" panose="02040503050406030204" pitchFamily="18" charset="0"/>
                            </a:rPr>
                          </m:ctrlPr>
                        </m:accPr>
                        <m:e>
                          <m:r>
                            <a:rPr lang="en-CA" sz="3100" b="1" i="1">
                              <a:latin typeface="Cambria Math" panose="02040503050406030204" pitchFamily="18" charset="0"/>
                            </a:rPr>
                            <m:t>𝜶</m:t>
                          </m:r>
                        </m:e>
                      </m:acc>
                      <m:r>
                        <a:rPr lang="en-CA" sz="3100" b="1" i="1">
                          <a:latin typeface="Cambria Math" panose="02040503050406030204" pitchFamily="18" charset="0"/>
                        </a:rPr>
                        <m:t>×</m:t>
                      </m:r>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r>
                        <a:rPr lang="en-CA" sz="3100" b="1" i="1">
                          <a:latin typeface="Cambria Math" panose="02040503050406030204" pitchFamily="18" charset="0"/>
                        </a:rPr>
                        <m:t>−</m:t>
                      </m:r>
                      <m:sSup>
                        <m:sSupPr>
                          <m:ctrlPr>
                            <a:rPr lang="en-CA" sz="3100" b="1" i="1">
                              <a:latin typeface="Cambria Math" panose="02040503050406030204" pitchFamily="18" charset="0"/>
                            </a:rPr>
                          </m:ctrlPr>
                        </m:sSupPr>
                        <m:e>
                          <m:r>
                            <a:rPr lang="en-CA" sz="3100" b="1" i="1">
                              <a:latin typeface="Cambria Math" panose="02040503050406030204" pitchFamily="18" charset="0"/>
                            </a:rPr>
                            <m:t>𝝎</m:t>
                          </m:r>
                        </m:e>
                        <m:sup>
                          <m:r>
                            <a:rPr lang="en-CA" sz="3100" b="1" i="1">
                              <a:latin typeface="Cambria Math" panose="02040503050406030204" pitchFamily="18" charset="0"/>
                            </a:rPr>
                            <m:t>𝟐</m:t>
                          </m:r>
                        </m:sup>
                      </m:sSup>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oMath>
                  </m:oMathPara>
                </a14:m>
                <a:endParaRPr lang="en-US" sz="3100" b="1" dirty="0"/>
              </a:p>
            </p:txBody>
          </p:sp>
        </mc:Choice>
        <mc:Fallback>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4557636" cy="5345004"/>
              </a:xfrm>
              <a:blipFill>
                <a:blip r:embed="rId2"/>
                <a:stretch>
                  <a:fillRect l="-2500" t="-1896" r="-3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9</a:t>
            </a:fld>
            <a:endParaRPr lang="en-US" dirty="0"/>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704764" y="4586910"/>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208352" y="2733553"/>
            <a:ext cx="326048" cy="369332"/>
          </a:xfrm>
          <a:prstGeom prst="rect">
            <a:avLst/>
          </a:prstGeom>
          <a:noFill/>
        </p:spPr>
        <p:txBody>
          <a:bodyPr wrap="square" rtlCol="0">
            <a:spAutoFit/>
          </a:bodyPr>
          <a:lstStyle/>
          <a:p>
            <a:r>
              <a:rPr lang="en-US" dirty="0"/>
              <a:t>B</a:t>
            </a:r>
          </a:p>
        </p:txBody>
      </p:sp>
      <p:sp>
        <p:nvSpPr>
          <p:cNvPr id="42" name="Arc 41">
            <a:extLst>
              <a:ext uri="{FF2B5EF4-FFF2-40B4-BE49-F238E27FC236}">
                <a16:creationId xmlns:a16="http://schemas.microsoft.com/office/drawing/2014/main" id="{A2A44B19-CB74-684E-BF93-016CEA1AC8FC}"/>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2F3DB58E-FBB4-534E-866E-FE0F9084FCC3}"/>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44C9F27D-63F9-764B-BC04-CC660EF73955}"/>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ectangle 61">
            <a:extLst>
              <a:ext uri="{FF2B5EF4-FFF2-40B4-BE49-F238E27FC236}">
                <a16:creationId xmlns:a16="http://schemas.microsoft.com/office/drawing/2014/main" id="{B2A0C8A6-DB07-2B40-AE31-B6BE9EB7FE81}"/>
              </a:ext>
            </a:extLst>
          </p:cNvPr>
          <p:cNvSpPr/>
          <p:nvPr/>
        </p:nvSpPr>
        <p:spPr>
          <a:xfrm>
            <a:off x="5718766" y="4388958"/>
            <a:ext cx="698033" cy="161126"/>
          </a:xfrm>
          <a:prstGeom prst="rect">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nip Same Side Corner Rectangle 63">
            <a:extLst>
              <a:ext uri="{FF2B5EF4-FFF2-40B4-BE49-F238E27FC236}">
                <a16:creationId xmlns:a16="http://schemas.microsoft.com/office/drawing/2014/main" id="{9FCCA015-4916-9248-827D-7822294A7F35}"/>
              </a:ext>
            </a:extLst>
          </p:cNvPr>
          <p:cNvSpPr/>
          <p:nvPr/>
        </p:nvSpPr>
        <p:spPr>
          <a:xfrm>
            <a:off x="5828720" y="4019655"/>
            <a:ext cx="431170" cy="369333"/>
          </a:xfrm>
          <a:prstGeom prst="snip2SameRect">
            <a:avLst>
              <a:gd name="adj1" fmla="val 40730"/>
              <a:gd name="adj2" fmla="val 0"/>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7">
            <a:extLst>
              <a:ext uri="{FF2B5EF4-FFF2-40B4-BE49-F238E27FC236}">
                <a16:creationId xmlns:a16="http://schemas.microsoft.com/office/drawing/2014/main" id="{CB9FD6E1-9E35-124D-95FE-BC6B825FD5F4}"/>
              </a:ext>
            </a:extLst>
          </p:cNvPr>
          <p:cNvSpPr/>
          <p:nvPr/>
        </p:nvSpPr>
        <p:spPr>
          <a:xfrm>
            <a:off x="5955634" y="411664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905884" y="3575651"/>
            <a:ext cx="731312" cy="664027"/>
          </a:xfrm>
          <a:prstGeom prst="rect">
            <a:avLst/>
          </a:prstGeom>
        </p:spPr>
      </p:pic>
      <p:sp>
        <p:nvSpPr>
          <p:cNvPr id="5" name="Arc 4">
            <a:extLst>
              <a:ext uri="{FF2B5EF4-FFF2-40B4-BE49-F238E27FC236}">
                <a16:creationId xmlns:a16="http://schemas.microsoft.com/office/drawing/2014/main" id="{6CDF15B2-D430-6944-A8E1-18EEF9F6CFBD}"/>
              </a:ext>
            </a:extLst>
          </p:cNvPr>
          <p:cNvSpPr>
            <a:spLocks noChangeAspect="1"/>
          </p:cNvSpPr>
          <p:nvPr/>
        </p:nvSpPr>
        <p:spPr>
          <a:xfrm>
            <a:off x="3888099" y="2023293"/>
            <a:ext cx="4359366" cy="4359366"/>
          </a:xfrm>
          <a:prstGeom prst="arc">
            <a:avLst>
              <a:gd name="adj1" fmla="val 15111859"/>
              <a:gd name="adj2" fmla="val 1365484"/>
            </a:avLst>
          </a:prstGeom>
          <a:ln w="381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2192156-1D5B-D14B-9B8A-817CC2F355A3}"/>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4BDFEE27-9CE2-E34F-820F-9E4F10D7F278}"/>
                  </a:ext>
                </a:extLst>
              </p:cNvPr>
              <p:cNvSpPr txBox="1"/>
              <p:nvPr/>
            </p:nvSpPr>
            <p:spPr>
              <a:xfrm>
                <a:off x="7280366" y="1950126"/>
                <a:ext cx="685701" cy="3942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p:sp>
            <p:nvSpPr>
              <p:cNvPr id="69" name="TextBox 68">
                <a:extLst>
                  <a:ext uri="{FF2B5EF4-FFF2-40B4-BE49-F238E27FC236}">
                    <a16:creationId xmlns:a16="http://schemas.microsoft.com/office/drawing/2014/main" id="{4BDFEE27-9CE2-E34F-820F-9E4F10D7F278}"/>
                  </a:ext>
                </a:extLst>
              </p:cNvPr>
              <p:cNvSpPr txBox="1">
                <a:spLocks noRot="1" noChangeAspect="1" noMove="1" noResize="1" noEditPoints="1" noAdjustHandles="1" noChangeArrowheads="1" noChangeShapeType="1" noTextEdit="1"/>
              </p:cNvSpPr>
              <p:nvPr/>
            </p:nvSpPr>
            <p:spPr>
              <a:xfrm>
                <a:off x="7280366" y="1950126"/>
                <a:ext cx="685701" cy="394210"/>
              </a:xfrm>
              <a:prstGeom prst="rect">
                <a:avLst/>
              </a:prstGeom>
              <a:blipFill>
                <a:blip r:embed="rId6"/>
                <a:stretch>
                  <a:fillRect b="-9375"/>
                </a:stretch>
              </a:blipFill>
            </p:spPr>
            <p:txBody>
              <a:bodyPr/>
              <a:lstStyle/>
              <a:p>
                <a:r>
                  <a:rPr lang="en-US">
                    <a:noFill/>
                  </a:rPr>
                  <a:t> </a:t>
                </a:r>
              </a:p>
            </p:txBody>
          </p:sp>
        </mc:Fallback>
      </mc:AlternateContent>
      <p:sp>
        <p:nvSpPr>
          <p:cNvPr id="70" name="Rectangle 69">
            <a:extLst>
              <a:ext uri="{FF2B5EF4-FFF2-40B4-BE49-F238E27FC236}">
                <a16:creationId xmlns:a16="http://schemas.microsoft.com/office/drawing/2014/main" id="{C0A9C977-094A-9E40-ABFC-7FC8CA02E26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892392"/>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3095</TotalTime>
  <Words>1498</Words>
  <Application>Microsoft Macintosh PowerPoint</Application>
  <PresentationFormat>On-screen Show (4:3)</PresentationFormat>
  <Paragraphs>210</Paragraphs>
  <Slides>20</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 Math</vt:lpstr>
      <vt:lpstr>MA_Template</vt:lpstr>
      <vt:lpstr>Relative Motion Analysis (Vectors)</vt:lpstr>
      <vt:lpstr>Planar Motion Analysis</vt:lpstr>
      <vt:lpstr>Absolute vs. Relative Analysis</vt:lpstr>
      <vt:lpstr>Relative Motion Analysis</vt:lpstr>
      <vt:lpstr>Relative Motion Analysis</vt:lpstr>
      <vt:lpstr>Multiple Coordinate Systems</vt:lpstr>
      <vt:lpstr>Meaning of Relative Motion Equations</vt:lpstr>
      <vt:lpstr>Meaning of Relative Motion Equations</vt:lpstr>
      <vt:lpstr>Meaning of Relative Motion Equations</vt:lpstr>
      <vt:lpstr>Meaning of Relative Motion Equations</vt:lpstr>
      <vt:lpstr>Meaning of Relative Motion Equations</vt:lpstr>
      <vt:lpstr>Relative Motion Analysis</vt:lpstr>
      <vt:lpstr>Relative Motion Analysis</vt:lpstr>
      <vt:lpstr>Dealing with Multiple Coordinate Systems</vt:lpstr>
      <vt:lpstr>Relative Motion Analysis Process</vt:lpstr>
      <vt:lpstr>Thanks for Watching</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Agnes d'Entremont</cp:lastModifiedBy>
  <cp:revision>63</cp:revision>
  <dcterms:created xsi:type="dcterms:W3CDTF">2020-08-21T15:23:22Z</dcterms:created>
  <dcterms:modified xsi:type="dcterms:W3CDTF">2021-09-17T00:06:54Z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