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2"/>
  </p:notesMasterIdLst>
  <p:sldIdLst>
    <p:sldId id="256" r:id="rId5"/>
    <p:sldId id="288" r:id="rId6"/>
    <p:sldId id="289" r:id="rId7"/>
    <p:sldId id="291" r:id="rId8"/>
    <p:sldId id="298" r:id="rId9"/>
    <p:sldId id="290" r:id="rId10"/>
    <p:sldId id="292" r:id="rId11"/>
    <p:sldId id="293" r:id="rId12"/>
    <p:sldId id="294" r:id="rId13"/>
    <p:sldId id="295" r:id="rId14"/>
    <p:sldId id="296" r:id="rId15"/>
    <p:sldId id="297" r:id="rId16"/>
    <p:sldId id="287" r:id="rId17"/>
    <p:sldId id="299" r:id="rId18"/>
    <p:sldId id="300" r:id="rId19"/>
    <p:sldId id="278" r:id="rId20"/>
    <p:sldId id="30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82" autoAdjust="0"/>
    <p:restoredTop sz="54101" autoAdjust="0"/>
  </p:normalViewPr>
  <p:slideViewPr>
    <p:cSldViewPr>
      <p:cViewPr varScale="1">
        <p:scale>
          <a:sx n="67" d="100"/>
          <a:sy n="67" d="100"/>
        </p:scale>
        <p:origin x="116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10/13/2021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Axial Force Diagrams and Torsion Diagrams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E334-B39A-4ED3-8AF0-4E18E2FC5EE9}"/>
              </a:ext>
            </a:extLst>
          </p:cNvPr>
          <p:cNvSpPr>
            <a:spLocks noGrp="1"/>
          </p:cNvSpPr>
          <p:nvPr>
            <p:ph type="title"/>
          </p:nvPr>
        </p:nvSpPr>
        <p:spPr/>
        <p:txBody>
          <a:bodyPr/>
          <a:lstStyle/>
          <a:p>
            <a:r>
              <a:rPr lang="en-US" dirty="0"/>
              <a:t>Creating a Torque Diagram</a:t>
            </a:r>
          </a:p>
        </p:txBody>
      </p:sp>
      <p:sp>
        <p:nvSpPr>
          <p:cNvPr id="3" name="Content Placeholder 2">
            <a:extLst>
              <a:ext uri="{FF2B5EF4-FFF2-40B4-BE49-F238E27FC236}">
                <a16:creationId xmlns:a16="http://schemas.microsoft.com/office/drawing/2014/main" id="{DE86BFB9-566E-48AA-8B96-D042A7ED429C}"/>
              </a:ext>
            </a:extLst>
          </p:cNvPr>
          <p:cNvSpPr>
            <a:spLocks noGrp="1"/>
          </p:cNvSpPr>
          <p:nvPr>
            <p:ph idx="1"/>
          </p:nvPr>
        </p:nvSpPr>
        <p:spPr>
          <a:xfrm>
            <a:off x="457200" y="1600201"/>
            <a:ext cx="7772400" cy="2209800"/>
          </a:xfrm>
        </p:spPr>
        <p:txBody>
          <a:bodyPr>
            <a:normAutofit/>
          </a:bodyPr>
          <a:lstStyle/>
          <a:p>
            <a:r>
              <a:rPr lang="en-US" dirty="0"/>
              <a:t>Just as with the prior methods, the first step in plotting out the internal torques in a shaft is to determine all the external moments on the shaft.</a:t>
            </a:r>
          </a:p>
        </p:txBody>
      </p:sp>
      <p:sp>
        <p:nvSpPr>
          <p:cNvPr id="4" name="Slide Number Placeholder 3">
            <a:extLst>
              <a:ext uri="{FF2B5EF4-FFF2-40B4-BE49-F238E27FC236}">
                <a16:creationId xmlns:a16="http://schemas.microsoft.com/office/drawing/2014/main" id="{C62D24D9-D223-4667-B0C2-AB14A6283AF5}"/>
              </a:ext>
            </a:extLst>
          </p:cNvPr>
          <p:cNvSpPr>
            <a:spLocks noGrp="1"/>
          </p:cNvSpPr>
          <p:nvPr>
            <p:ph type="sldNum" sz="quarter" idx="12"/>
          </p:nvPr>
        </p:nvSpPr>
        <p:spPr/>
        <p:txBody>
          <a:bodyPr/>
          <a:lstStyle/>
          <a:p>
            <a:fld id="{929262FE-7F58-4A1E-8AF3-5A510A86DEBD}" type="slidenum">
              <a:rPr lang="en-US" smtClean="0"/>
              <a:t>10</a:t>
            </a:fld>
            <a:endParaRPr lang="en-US"/>
          </a:p>
        </p:txBody>
      </p:sp>
      <p:grpSp>
        <p:nvGrpSpPr>
          <p:cNvPr id="6" name="Group 5">
            <a:extLst>
              <a:ext uri="{FF2B5EF4-FFF2-40B4-BE49-F238E27FC236}">
                <a16:creationId xmlns:a16="http://schemas.microsoft.com/office/drawing/2014/main" id="{152FD11B-1E12-4BC2-9500-31E81303D512}"/>
              </a:ext>
            </a:extLst>
          </p:cNvPr>
          <p:cNvGrpSpPr/>
          <p:nvPr/>
        </p:nvGrpSpPr>
        <p:grpSpPr>
          <a:xfrm>
            <a:off x="2209800" y="3482577"/>
            <a:ext cx="4505862" cy="3126452"/>
            <a:chOff x="809567" y="2424627"/>
            <a:chExt cx="5942573" cy="4340351"/>
          </a:xfrm>
        </p:grpSpPr>
        <p:sp>
          <p:nvSpPr>
            <p:cNvPr id="8" name="Can 1">
              <a:extLst>
                <a:ext uri="{FF2B5EF4-FFF2-40B4-BE49-F238E27FC236}">
                  <a16:creationId xmlns:a16="http://schemas.microsoft.com/office/drawing/2014/main" id="{832E747A-1752-40AD-B4AE-3771335BCE1B}"/>
                </a:ext>
              </a:extLst>
            </p:cNvPr>
            <p:cNvSpPr/>
            <p:nvPr/>
          </p:nvSpPr>
          <p:spPr>
            <a:xfrm rot="5400000">
              <a:off x="264621" y="4141969"/>
              <a:ext cx="2068945" cy="979054"/>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Can 4">
              <a:extLst>
                <a:ext uri="{FF2B5EF4-FFF2-40B4-BE49-F238E27FC236}">
                  <a16:creationId xmlns:a16="http://schemas.microsoft.com/office/drawing/2014/main" id="{A782F7EB-038C-4ABA-B247-72F8C287B9F7}"/>
                </a:ext>
              </a:extLst>
            </p:cNvPr>
            <p:cNvSpPr/>
            <p:nvPr/>
          </p:nvSpPr>
          <p:spPr>
            <a:xfrm rot="5400000">
              <a:off x="2549337" y="3413118"/>
              <a:ext cx="446114" cy="2436752"/>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Can 1">
              <a:extLst>
                <a:ext uri="{FF2B5EF4-FFF2-40B4-BE49-F238E27FC236}">
                  <a16:creationId xmlns:a16="http://schemas.microsoft.com/office/drawing/2014/main" id="{A4AF519E-7164-4794-B960-4B7186E1EA5E}"/>
                </a:ext>
              </a:extLst>
            </p:cNvPr>
            <p:cNvSpPr/>
            <p:nvPr/>
          </p:nvSpPr>
          <p:spPr>
            <a:xfrm rot="5400000">
              <a:off x="3112654" y="4141968"/>
              <a:ext cx="2068945" cy="979054"/>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Can 4">
              <a:extLst>
                <a:ext uri="{FF2B5EF4-FFF2-40B4-BE49-F238E27FC236}">
                  <a16:creationId xmlns:a16="http://schemas.microsoft.com/office/drawing/2014/main" id="{A739FAF9-78E3-4036-9A1F-C3521DB30338}"/>
                </a:ext>
              </a:extLst>
            </p:cNvPr>
            <p:cNvSpPr/>
            <p:nvPr/>
          </p:nvSpPr>
          <p:spPr>
            <a:xfrm rot="5400000">
              <a:off x="4866378" y="3891661"/>
              <a:ext cx="446113" cy="1479665"/>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Can 1">
              <a:extLst>
                <a:ext uri="{FF2B5EF4-FFF2-40B4-BE49-F238E27FC236}">
                  <a16:creationId xmlns:a16="http://schemas.microsoft.com/office/drawing/2014/main" id="{18469832-4487-41C5-B9F6-A53506B4AA91}"/>
                </a:ext>
              </a:extLst>
            </p:cNvPr>
            <p:cNvSpPr/>
            <p:nvPr/>
          </p:nvSpPr>
          <p:spPr>
            <a:xfrm rot="5400000">
              <a:off x="4972291" y="4141965"/>
              <a:ext cx="2068945" cy="979054"/>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B5450448-E7B2-45BA-B430-EF4BD80C8187}"/>
                </a:ext>
              </a:extLst>
            </p:cNvPr>
            <p:cNvCxnSpPr>
              <a:cxnSpLocks/>
            </p:cNvCxnSpPr>
            <p:nvPr/>
          </p:nvCxnSpPr>
          <p:spPr>
            <a:xfrm flipH="1">
              <a:off x="1331623" y="6477000"/>
              <a:ext cx="4717701" cy="0"/>
            </a:xfrm>
            <a:prstGeom prst="line">
              <a:avLst/>
            </a:prstGeom>
            <a:noFill/>
            <a:ln w="6350" cap="flat" cmpd="sng" algn="ctr">
              <a:solidFill>
                <a:srgbClr val="5B9BD5"/>
              </a:solidFill>
              <a:prstDash val="solid"/>
              <a:miter lim="800000"/>
            </a:ln>
            <a:effectLst/>
          </p:spPr>
        </p:cxnSp>
        <p:sp>
          <p:nvSpPr>
            <p:cNvPr id="14" name="Arc 13">
              <a:extLst>
                <a:ext uri="{FF2B5EF4-FFF2-40B4-BE49-F238E27FC236}">
                  <a16:creationId xmlns:a16="http://schemas.microsoft.com/office/drawing/2014/main" id="{14F460B1-2FDA-4AFA-B2F5-AC460C88BE38}"/>
                </a:ext>
              </a:extLst>
            </p:cNvPr>
            <p:cNvSpPr/>
            <p:nvPr/>
          </p:nvSpPr>
          <p:spPr>
            <a:xfrm flipV="1">
              <a:off x="1022550" y="3285298"/>
              <a:ext cx="730101" cy="2692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BF851A1B-9489-4AE9-A501-213D50DCCC52}"/>
                </a:ext>
              </a:extLst>
            </p:cNvPr>
            <p:cNvSpPr txBox="1"/>
            <p:nvPr/>
          </p:nvSpPr>
          <p:spPr>
            <a:xfrm>
              <a:off x="855019" y="2826158"/>
              <a:ext cx="1061716" cy="512732"/>
            </a:xfrm>
            <a:prstGeom prst="rect">
              <a:avLst/>
            </a:prstGeom>
            <a:noFill/>
          </p:spPr>
          <p:txBody>
            <a:bodyPr wrap="none" rtlCol="0">
              <a:spAutoFit/>
            </a:bodyPr>
            <a:lstStyle/>
            <a:p>
              <a:pPr lvl="0"/>
              <a:r>
                <a:rPr lang="en-US" b="1" kern="0" dirty="0">
                  <a:solidFill>
                    <a:srgbClr val="7030A0"/>
                  </a:solidFill>
                </a:rPr>
                <a:t>5 kNm</a:t>
              </a:r>
              <a:endParaRPr kumimoji="0" lang="en-US" sz="1800" b="1" i="0" u="none" strike="noStrike" kern="0" cap="none" spc="0" normalizeH="0" baseline="0" noProof="0" dirty="0">
                <a:ln>
                  <a:noFill/>
                </a:ln>
                <a:solidFill>
                  <a:srgbClr val="7030A0"/>
                </a:solidFill>
                <a:effectLst/>
                <a:uLnTx/>
                <a:uFillTx/>
              </a:endParaRPr>
            </a:p>
          </p:txBody>
        </p:sp>
        <p:sp>
          <p:nvSpPr>
            <p:cNvPr id="16" name="Arc 15">
              <a:extLst>
                <a:ext uri="{FF2B5EF4-FFF2-40B4-BE49-F238E27FC236}">
                  <a16:creationId xmlns:a16="http://schemas.microsoft.com/office/drawing/2014/main" id="{912A13CA-F8D5-4545-BEDB-02E109331A87}"/>
                </a:ext>
              </a:extLst>
            </p:cNvPr>
            <p:cNvSpPr/>
            <p:nvPr/>
          </p:nvSpPr>
          <p:spPr>
            <a:xfrm>
              <a:off x="3817434" y="3285297"/>
              <a:ext cx="730101" cy="2692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4DC5ADE4-37BE-46E2-A6A5-7B417E4226BE}"/>
                </a:ext>
              </a:extLst>
            </p:cNvPr>
            <p:cNvSpPr/>
            <p:nvPr/>
          </p:nvSpPr>
          <p:spPr>
            <a:xfrm flipV="1">
              <a:off x="5703627" y="3277710"/>
              <a:ext cx="730101" cy="2692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BAB7DC31-D45F-406D-BEF0-2B1649F981A1}"/>
                </a:ext>
              </a:extLst>
            </p:cNvPr>
            <p:cNvSpPr txBox="1"/>
            <p:nvPr/>
          </p:nvSpPr>
          <p:spPr>
            <a:xfrm>
              <a:off x="3657599" y="2865650"/>
              <a:ext cx="1216045" cy="5127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30A0"/>
                  </a:solidFill>
                  <a:effectLst/>
                  <a:uLnTx/>
                  <a:uFillTx/>
                </a:rPr>
                <a:t>15 kNm</a:t>
              </a:r>
            </a:p>
          </p:txBody>
        </p:sp>
        <p:sp>
          <p:nvSpPr>
            <p:cNvPr id="19" name="TextBox 18">
              <a:extLst>
                <a:ext uri="{FF2B5EF4-FFF2-40B4-BE49-F238E27FC236}">
                  <a16:creationId xmlns:a16="http://schemas.microsoft.com/office/drawing/2014/main" id="{271ADA92-4067-4411-8A01-723139C7D13D}"/>
                </a:ext>
              </a:extLst>
            </p:cNvPr>
            <p:cNvSpPr txBox="1"/>
            <p:nvPr/>
          </p:nvSpPr>
          <p:spPr>
            <a:xfrm>
              <a:off x="5536095" y="2825627"/>
              <a:ext cx="1216045" cy="512732"/>
            </a:xfrm>
            <a:prstGeom prst="rect">
              <a:avLst/>
            </a:prstGeom>
            <a:noFill/>
          </p:spPr>
          <p:txBody>
            <a:bodyPr wrap="none" rtlCol="0">
              <a:spAutoFit/>
            </a:bodyPr>
            <a:lstStyle/>
            <a:p>
              <a:pPr lvl="0"/>
              <a:r>
                <a:rPr lang="en-US" b="1" kern="0" dirty="0">
                  <a:solidFill>
                    <a:srgbClr val="7030A0"/>
                  </a:solidFill>
                </a:rPr>
                <a:t>10 kNm</a:t>
              </a:r>
              <a:endParaRPr kumimoji="0" lang="en-US" sz="1800" b="1" i="0" u="none" strike="noStrike" kern="0" cap="none" spc="0" normalizeH="0" baseline="0" noProof="0" dirty="0">
                <a:ln>
                  <a:noFill/>
                </a:ln>
                <a:solidFill>
                  <a:srgbClr val="7030A0"/>
                </a:solidFill>
                <a:effectLst/>
                <a:uLnTx/>
                <a:uFillTx/>
              </a:endParaRPr>
            </a:p>
          </p:txBody>
        </p:sp>
        <p:sp>
          <p:nvSpPr>
            <p:cNvPr id="20" name="TextBox 19">
              <a:extLst>
                <a:ext uri="{FF2B5EF4-FFF2-40B4-BE49-F238E27FC236}">
                  <a16:creationId xmlns:a16="http://schemas.microsoft.com/office/drawing/2014/main" id="{8B067D34-9BBE-4B1F-8574-AB62F5BD7931}"/>
                </a:ext>
              </a:extLst>
            </p:cNvPr>
            <p:cNvSpPr txBox="1"/>
            <p:nvPr/>
          </p:nvSpPr>
          <p:spPr>
            <a:xfrm>
              <a:off x="1228741" y="2424627"/>
              <a:ext cx="31771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a:t>
              </a:r>
            </a:p>
          </p:txBody>
        </p:sp>
        <p:sp>
          <p:nvSpPr>
            <p:cNvPr id="21" name="TextBox 20">
              <a:extLst>
                <a:ext uri="{FF2B5EF4-FFF2-40B4-BE49-F238E27FC236}">
                  <a16:creationId xmlns:a16="http://schemas.microsoft.com/office/drawing/2014/main" id="{9482A503-1F11-412E-BB85-92C4F0451F49}"/>
                </a:ext>
              </a:extLst>
            </p:cNvPr>
            <p:cNvSpPr txBox="1"/>
            <p:nvPr/>
          </p:nvSpPr>
          <p:spPr>
            <a:xfrm>
              <a:off x="5878113" y="2455614"/>
              <a:ext cx="30809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a:t>
              </a:r>
            </a:p>
          </p:txBody>
        </p:sp>
        <p:sp>
          <p:nvSpPr>
            <p:cNvPr id="22" name="TextBox 21">
              <a:extLst>
                <a:ext uri="{FF2B5EF4-FFF2-40B4-BE49-F238E27FC236}">
                  <a16:creationId xmlns:a16="http://schemas.microsoft.com/office/drawing/2014/main" id="{C81A535B-7A14-40AD-A6CE-95E41A3424B0}"/>
                </a:ext>
              </a:extLst>
            </p:cNvPr>
            <p:cNvSpPr txBox="1"/>
            <p:nvPr/>
          </p:nvSpPr>
          <p:spPr>
            <a:xfrm>
              <a:off x="3990770" y="2466569"/>
              <a:ext cx="30970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a:t>
              </a:r>
            </a:p>
          </p:txBody>
        </p:sp>
        <p:cxnSp>
          <p:nvCxnSpPr>
            <p:cNvPr id="23" name="Straight Connector 22">
              <a:extLst>
                <a:ext uri="{FF2B5EF4-FFF2-40B4-BE49-F238E27FC236}">
                  <a16:creationId xmlns:a16="http://schemas.microsoft.com/office/drawing/2014/main" id="{0C3055ED-3E62-41BD-9D08-F70F209BB8BD}"/>
                </a:ext>
              </a:extLst>
            </p:cNvPr>
            <p:cNvCxnSpPr>
              <a:cxnSpLocks/>
            </p:cNvCxnSpPr>
            <p:nvPr/>
          </p:nvCxnSpPr>
          <p:spPr>
            <a:xfrm flipH="1">
              <a:off x="1331623" y="6128819"/>
              <a:ext cx="0" cy="539756"/>
            </a:xfrm>
            <a:prstGeom prst="line">
              <a:avLst/>
            </a:prstGeom>
            <a:noFill/>
            <a:ln w="6350" cap="flat" cmpd="sng" algn="ctr">
              <a:solidFill>
                <a:srgbClr val="5B9BD5"/>
              </a:solidFill>
              <a:prstDash val="solid"/>
              <a:miter lim="800000"/>
            </a:ln>
            <a:effectLst/>
          </p:spPr>
        </p:cxnSp>
        <p:cxnSp>
          <p:nvCxnSpPr>
            <p:cNvPr id="24" name="Straight Connector 23">
              <a:extLst>
                <a:ext uri="{FF2B5EF4-FFF2-40B4-BE49-F238E27FC236}">
                  <a16:creationId xmlns:a16="http://schemas.microsoft.com/office/drawing/2014/main" id="{0EC3CF37-1420-429E-AB4D-DA4FDBA01412}"/>
                </a:ext>
              </a:extLst>
            </p:cNvPr>
            <p:cNvCxnSpPr>
              <a:cxnSpLocks/>
            </p:cNvCxnSpPr>
            <p:nvPr/>
          </p:nvCxnSpPr>
          <p:spPr>
            <a:xfrm flipH="1">
              <a:off x="4149899" y="6128819"/>
              <a:ext cx="0" cy="539756"/>
            </a:xfrm>
            <a:prstGeom prst="line">
              <a:avLst/>
            </a:prstGeom>
            <a:noFill/>
            <a:ln w="6350" cap="flat" cmpd="sng" algn="ctr">
              <a:solidFill>
                <a:srgbClr val="5B9BD5"/>
              </a:solidFill>
              <a:prstDash val="solid"/>
              <a:miter lim="800000"/>
            </a:ln>
            <a:effectLst/>
          </p:spPr>
        </p:cxnSp>
        <p:cxnSp>
          <p:nvCxnSpPr>
            <p:cNvPr id="25" name="Straight Connector 24">
              <a:extLst>
                <a:ext uri="{FF2B5EF4-FFF2-40B4-BE49-F238E27FC236}">
                  <a16:creationId xmlns:a16="http://schemas.microsoft.com/office/drawing/2014/main" id="{C5D89DE1-3BC9-4444-B37C-EAC433F88405}"/>
                </a:ext>
              </a:extLst>
            </p:cNvPr>
            <p:cNvCxnSpPr>
              <a:cxnSpLocks/>
            </p:cNvCxnSpPr>
            <p:nvPr/>
          </p:nvCxnSpPr>
          <p:spPr>
            <a:xfrm flipH="1">
              <a:off x="6049323" y="6128819"/>
              <a:ext cx="0" cy="539756"/>
            </a:xfrm>
            <a:prstGeom prst="line">
              <a:avLst/>
            </a:prstGeom>
            <a:noFill/>
            <a:ln w="6350" cap="flat" cmpd="sng" algn="ctr">
              <a:solidFill>
                <a:srgbClr val="5B9BD5"/>
              </a:solidFill>
              <a:prstDash val="solid"/>
              <a:miter lim="800000"/>
            </a:ln>
            <a:effectLst/>
          </p:spPr>
        </p:cxnSp>
        <p:sp>
          <p:nvSpPr>
            <p:cNvPr id="26" name="TextBox 25">
              <a:extLst>
                <a:ext uri="{FF2B5EF4-FFF2-40B4-BE49-F238E27FC236}">
                  <a16:creationId xmlns:a16="http://schemas.microsoft.com/office/drawing/2014/main" id="{A0443A9C-D972-4392-B1F6-5FDAFBD38C59}"/>
                </a:ext>
              </a:extLst>
            </p:cNvPr>
            <p:cNvSpPr txBox="1"/>
            <p:nvPr/>
          </p:nvSpPr>
          <p:spPr>
            <a:xfrm>
              <a:off x="2149979" y="6252246"/>
              <a:ext cx="1153447" cy="5127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30 cm</a:t>
              </a:r>
              <a:endParaRPr kumimoji="0" lang="en-US" sz="1800" b="0" i="0" u="none" strike="noStrike" kern="0" cap="none" spc="0" normalizeH="0" baseline="0" noProof="0" dirty="0">
                <a:ln>
                  <a:noFill/>
                </a:ln>
                <a:solidFill>
                  <a:srgbClr val="5B9BD5"/>
                </a:solidFill>
                <a:effectLst/>
                <a:uLnTx/>
                <a:uFillTx/>
              </a:endParaRPr>
            </a:p>
          </p:txBody>
        </p:sp>
        <p:sp>
          <p:nvSpPr>
            <p:cNvPr id="27" name="TextBox 26">
              <a:extLst>
                <a:ext uri="{FF2B5EF4-FFF2-40B4-BE49-F238E27FC236}">
                  <a16:creationId xmlns:a16="http://schemas.microsoft.com/office/drawing/2014/main" id="{32A2370F-35AA-4B0F-AD6A-6E743E7019FD}"/>
                </a:ext>
              </a:extLst>
            </p:cNvPr>
            <p:cNvSpPr txBox="1"/>
            <p:nvPr/>
          </p:nvSpPr>
          <p:spPr>
            <a:xfrm>
              <a:off x="4548072" y="6252246"/>
              <a:ext cx="1167274" cy="5127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20 cm</a:t>
              </a:r>
              <a:endParaRPr kumimoji="0" lang="en-US" sz="1800" b="0" i="0" u="none" strike="noStrike" kern="0" cap="none" spc="0" normalizeH="0" baseline="0" noProof="0" dirty="0">
                <a:ln>
                  <a:noFill/>
                </a:ln>
                <a:solidFill>
                  <a:srgbClr val="5B9BD5"/>
                </a:solidFill>
                <a:effectLst/>
                <a:uLnTx/>
                <a:uFillTx/>
              </a:endParaRPr>
            </a:p>
          </p:txBody>
        </p:sp>
      </p:grpSp>
    </p:spTree>
    <p:extLst>
      <p:ext uri="{BB962C8B-B14F-4D97-AF65-F5344CB8AC3E}">
        <p14:creationId xmlns:p14="http://schemas.microsoft.com/office/powerpoint/2010/main" val="238070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42CC-E348-4F06-8B4C-E373E22EC683}"/>
              </a:ext>
            </a:extLst>
          </p:cNvPr>
          <p:cNvSpPr>
            <a:spLocks noGrp="1"/>
          </p:cNvSpPr>
          <p:nvPr>
            <p:ph type="title"/>
          </p:nvPr>
        </p:nvSpPr>
        <p:spPr/>
        <p:txBody>
          <a:bodyPr/>
          <a:lstStyle/>
          <a:p>
            <a:r>
              <a:rPr lang="en-US" dirty="0"/>
              <a:t>Creating a Torque Diagram</a:t>
            </a:r>
          </a:p>
        </p:txBody>
      </p:sp>
      <p:sp>
        <p:nvSpPr>
          <p:cNvPr id="3" name="Content Placeholder 2">
            <a:extLst>
              <a:ext uri="{FF2B5EF4-FFF2-40B4-BE49-F238E27FC236}">
                <a16:creationId xmlns:a16="http://schemas.microsoft.com/office/drawing/2014/main" id="{7A12FF09-2350-44B2-A018-E32D15043E72}"/>
              </a:ext>
            </a:extLst>
          </p:cNvPr>
          <p:cNvSpPr>
            <a:spLocks noGrp="1"/>
          </p:cNvSpPr>
          <p:nvPr>
            <p:ph idx="1"/>
          </p:nvPr>
        </p:nvSpPr>
        <p:spPr>
          <a:xfrm>
            <a:off x="457200" y="1600200"/>
            <a:ext cx="4800600" cy="4876800"/>
          </a:xfrm>
        </p:spPr>
        <p:txBody>
          <a:bodyPr>
            <a:noAutofit/>
          </a:bodyPr>
          <a:lstStyle/>
          <a:p>
            <a:r>
              <a:rPr lang="en-US" sz="2300" dirty="0"/>
              <a:t>Once you determine the external moments, draw the shaft horizontally (rotate if necessary).</a:t>
            </a:r>
          </a:p>
          <a:p>
            <a:r>
              <a:rPr lang="en-US" sz="2300" dirty="0"/>
              <a:t>Draw a set of axes lined up below the body. The x-axis represents the location (corresponding with the diagram above) and the y axis represents the internal torque at that location (positive numbers represent moment vectors in the positive x direction, negative numbers represent moment vectors in the negative x direction).  </a:t>
            </a:r>
          </a:p>
        </p:txBody>
      </p:sp>
      <p:sp>
        <p:nvSpPr>
          <p:cNvPr id="4" name="Slide Number Placeholder 3">
            <a:extLst>
              <a:ext uri="{FF2B5EF4-FFF2-40B4-BE49-F238E27FC236}">
                <a16:creationId xmlns:a16="http://schemas.microsoft.com/office/drawing/2014/main" id="{2873223C-0825-4263-95C3-3591BCAC478A}"/>
              </a:ext>
            </a:extLst>
          </p:cNvPr>
          <p:cNvSpPr>
            <a:spLocks noGrp="1"/>
          </p:cNvSpPr>
          <p:nvPr>
            <p:ph type="sldNum" sz="quarter" idx="12"/>
          </p:nvPr>
        </p:nvSpPr>
        <p:spPr/>
        <p:txBody>
          <a:bodyPr/>
          <a:lstStyle/>
          <a:p>
            <a:fld id="{929262FE-7F58-4A1E-8AF3-5A510A86DEBD}" type="slidenum">
              <a:rPr lang="en-US" smtClean="0"/>
              <a:t>11</a:t>
            </a:fld>
            <a:endParaRPr lang="en-US"/>
          </a:p>
        </p:txBody>
      </p:sp>
      <p:pic>
        <p:nvPicPr>
          <p:cNvPr id="5" name="Picture 4">
            <a:extLst>
              <a:ext uri="{FF2B5EF4-FFF2-40B4-BE49-F238E27FC236}">
                <a16:creationId xmlns:a16="http://schemas.microsoft.com/office/drawing/2014/main" id="{DA36819D-7028-42FC-AD43-AC47439625DD}"/>
              </a:ext>
            </a:extLst>
          </p:cNvPr>
          <p:cNvPicPr>
            <a:picLocks noChangeAspect="1"/>
          </p:cNvPicPr>
          <p:nvPr/>
        </p:nvPicPr>
        <p:blipFill>
          <a:blip r:embed="rId2"/>
          <a:stretch>
            <a:fillRect/>
          </a:stretch>
        </p:blipFill>
        <p:spPr>
          <a:xfrm>
            <a:off x="5638800" y="1814029"/>
            <a:ext cx="3124398" cy="2224571"/>
          </a:xfrm>
          <a:prstGeom prst="rect">
            <a:avLst/>
          </a:prstGeom>
        </p:spPr>
      </p:pic>
      <p:cxnSp>
        <p:nvCxnSpPr>
          <p:cNvPr id="6" name="Straight Arrow Connector 5">
            <a:extLst>
              <a:ext uri="{FF2B5EF4-FFF2-40B4-BE49-F238E27FC236}">
                <a16:creationId xmlns:a16="http://schemas.microsoft.com/office/drawing/2014/main" id="{EB78A732-0FC0-41B1-8A93-8376AE0C8B75}"/>
              </a:ext>
            </a:extLst>
          </p:cNvPr>
          <p:cNvCxnSpPr/>
          <p:nvPr/>
        </p:nvCxnSpPr>
        <p:spPr>
          <a:xfrm flipH="1">
            <a:off x="5915025" y="4309106"/>
            <a:ext cx="0" cy="16764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572420B7-E43F-4457-8741-18CC8F726EB5}"/>
              </a:ext>
            </a:extLst>
          </p:cNvPr>
          <p:cNvCxnSpPr>
            <a:cxnSpLocks/>
          </p:cNvCxnSpPr>
          <p:nvPr/>
        </p:nvCxnSpPr>
        <p:spPr>
          <a:xfrm>
            <a:off x="5915025" y="5109205"/>
            <a:ext cx="2771775" cy="1"/>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697E3662-F5CE-425A-9867-3F01F0FBD1B4}"/>
              </a:ext>
            </a:extLst>
          </p:cNvPr>
          <p:cNvSpPr txBox="1"/>
          <p:nvPr/>
        </p:nvSpPr>
        <p:spPr>
          <a:xfrm rot="16200000">
            <a:off x="4873608" y="4924539"/>
            <a:ext cx="1465851" cy="369332"/>
          </a:xfrm>
          <a:prstGeom prst="rect">
            <a:avLst/>
          </a:prstGeom>
          <a:noFill/>
        </p:spPr>
        <p:txBody>
          <a:bodyPr wrap="none" rtlCol="0">
            <a:spAutoFit/>
          </a:bodyPr>
          <a:lstStyle/>
          <a:p>
            <a:r>
              <a:rPr lang="en-US" dirty="0"/>
              <a:t>Torque (kNm)</a:t>
            </a:r>
          </a:p>
        </p:txBody>
      </p:sp>
      <p:sp>
        <p:nvSpPr>
          <p:cNvPr id="13" name="TextBox 12">
            <a:extLst>
              <a:ext uri="{FF2B5EF4-FFF2-40B4-BE49-F238E27FC236}">
                <a16:creationId xmlns:a16="http://schemas.microsoft.com/office/drawing/2014/main" id="{3E47FF03-F44B-4662-A948-4D1DD6C98C34}"/>
              </a:ext>
            </a:extLst>
          </p:cNvPr>
          <p:cNvSpPr txBox="1"/>
          <p:nvPr/>
        </p:nvSpPr>
        <p:spPr>
          <a:xfrm>
            <a:off x="8077200" y="5285744"/>
            <a:ext cx="1219200" cy="668422"/>
          </a:xfrm>
          <a:prstGeom prst="rect">
            <a:avLst/>
          </a:prstGeom>
          <a:noFill/>
        </p:spPr>
        <p:txBody>
          <a:bodyPr wrap="square" rtlCol="0">
            <a:spAutoFit/>
          </a:bodyPr>
          <a:lstStyle/>
          <a:p>
            <a:pPr algn="ctr"/>
            <a:r>
              <a:rPr lang="en-US" dirty="0"/>
              <a:t>Location (cm)</a:t>
            </a:r>
          </a:p>
        </p:txBody>
      </p:sp>
      <p:pic>
        <p:nvPicPr>
          <p:cNvPr id="14" name="Picture 2" descr="The Right Hand Rule">
            <a:extLst>
              <a:ext uri="{FF2B5EF4-FFF2-40B4-BE49-F238E27FC236}">
                <a16:creationId xmlns:a16="http://schemas.microsoft.com/office/drawing/2014/main" id="{630CC7D0-8A5E-452A-813F-902F49F53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507" y="4117729"/>
            <a:ext cx="2250333" cy="1867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02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42CC-E348-4F06-8B4C-E373E22EC683}"/>
              </a:ext>
            </a:extLst>
          </p:cNvPr>
          <p:cNvSpPr>
            <a:spLocks noGrp="1"/>
          </p:cNvSpPr>
          <p:nvPr>
            <p:ph type="title"/>
          </p:nvPr>
        </p:nvSpPr>
        <p:spPr/>
        <p:txBody>
          <a:bodyPr/>
          <a:lstStyle/>
          <a:p>
            <a:r>
              <a:rPr lang="en-US" dirty="0"/>
              <a:t>Creating a Torque Diagram</a:t>
            </a:r>
          </a:p>
        </p:txBody>
      </p:sp>
      <p:sp>
        <p:nvSpPr>
          <p:cNvPr id="3" name="Content Placeholder 2">
            <a:extLst>
              <a:ext uri="{FF2B5EF4-FFF2-40B4-BE49-F238E27FC236}">
                <a16:creationId xmlns:a16="http://schemas.microsoft.com/office/drawing/2014/main" id="{7A12FF09-2350-44B2-A018-E32D15043E72}"/>
              </a:ext>
            </a:extLst>
          </p:cNvPr>
          <p:cNvSpPr>
            <a:spLocks noGrp="1"/>
          </p:cNvSpPr>
          <p:nvPr>
            <p:ph idx="1"/>
          </p:nvPr>
        </p:nvSpPr>
        <p:spPr>
          <a:xfrm>
            <a:off x="457200" y="1600200"/>
            <a:ext cx="4800600" cy="4876800"/>
          </a:xfrm>
        </p:spPr>
        <p:txBody>
          <a:bodyPr>
            <a:noAutofit/>
          </a:bodyPr>
          <a:lstStyle/>
          <a:p>
            <a:r>
              <a:rPr lang="en-US" sz="2400" dirty="0"/>
              <a:t>To fill out the diagram, you will start at the left at zero.</a:t>
            </a:r>
          </a:p>
          <a:p>
            <a:r>
              <a:rPr lang="en-US" sz="2400" dirty="0"/>
              <a:t>As you move to the right, jump upwards by the given amount for negative moments (moment vector the to left), and jump downwards by the given amount for positive moments (moment vector the to right) .</a:t>
            </a:r>
          </a:p>
          <a:p>
            <a:r>
              <a:rPr lang="en-US" sz="2400" dirty="0"/>
              <a:t>You should always wind up back at zero by the end. </a:t>
            </a:r>
          </a:p>
        </p:txBody>
      </p:sp>
      <p:sp>
        <p:nvSpPr>
          <p:cNvPr id="4" name="Slide Number Placeholder 3">
            <a:extLst>
              <a:ext uri="{FF2B5EF4-FFF2-40B4-BE49-F238E27FC236}">
                <a16:creationId xmlns:a16="http://schemas.microsoft.com/office/drawing/2014/main" id="{2873223C-0825-4263-95C3-3591BCAC478A}"/>
              </a:ext>
            </a:extLst>
          </p:cNvPr>
          <p:cNvSpPr>
            <a:spLocks noGrp="1"/>
          </p:cNvSpPr>
          <p:nvPr>
            <p:ph type="sldNum" sz="quarter" idx="12"/>
          </p:nvPr>
        </p:nvSpPr>
        <p:spPr/>
        <p:txBody>
          <a:bodyPr/>
          <a:lstStyle/>
          <a:p>
            <a:fld id="{929262FE-7F58-4A1E-8AF3-5A510A86DEBD}" type="slidenum">
              <a:rPr lang="en-US" smtClean="0"/>
              <a:t>12</a:t>
            </a:fld>
            <a:endParaRPr lang="en-US"/>
          </a:p>
        </p:txBody>
      </p:sp>
      <p:pic>
        <p:nvPicPr>
          <p:cNvPr id="5" name="Picture 4">
            <a:extLst>
              <a:ext uri="{FF2B5EF4-FFF2-40B4-BE49-F238E27FC236}">
                <a16:creationId xmlns:a16="http://schemas.microsoft.com/office/drawing/2014/main" id="{DA36819D-7028-42FC-AD43-AC47439625DD}"/>
              </a:ext>
            </a:extLst>
          </p:cNvPr>
          <p:cNvPicPr>
            <a:picLocks noChangeAspect="1"/>
          </p:cNvPicPr>
          <p:nvPr/>
        </p:nvPicPr>
        <p:blipFill>
          <a:blip r:embed="rId2"/>
          <a:stretch>
            <a:fillRect/>
          </a:stretch>
        </p:blipFill>
        <p:spPr>
          <a:xfrm>
            <a:off x="5638800" y="1814029"/>
            <a:ext cx="3124398" cy="2224571"/>
          </a:xfrm>
          <a:prstGeom prst="rect">
            <a:avLst/>
          </a:prstGeom>
        </p:spPr>
      </p:pic>
      <p:cxnSp>
        <p:nvCxnSpPr>
          <p:cNvPr id="6" name="Straight Arrow Connector 5">
            <a:extLst>
              <a:ext uri="{FF2B5EF4-FFF2-40B4-BE49-F238E27FC236}">
                <a16:creationId xmlns:a16="http://schemas.microsoft.com/office/drawing/2014/main" id="{EB78A732-0FC0-41B1-8A93-8376AE0C8B75}"/>
              </a:ext>
            </a:extLst>
          </p:cNvPr>
          <p:cNvCxnSpPr/>
          <p:nvPr/>
        </p:nvCxnSpPr>
        <p:spPr>
          <a:xfrm flipH="1">
            <a:off x="5915025" y="4309106"/>
            <a:ext cx="0" cy="16764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572420B7-E43F-4457-8741-18CC8F726EB5}"/>
              </a:ext>
            </a:extLst>
          </p:cNvPr>
          <p:cNvCxnSpPr>
            <a:cxnSpLocks/>
          </p:cNvCxnSpPr>
          <p:nvPr/>
        </p:nvCxnSpPr>
        <p:spPr>
          <a:xfrm>
            <a:off x="5915025" y="5109205"/>
            <a:ext cx="2771775" cy="1"/>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697E3662-F5CE-425A-9867-3F01F0FBD1B4}"/>
              </a:ext>
            </a:extLst>
          </p:cNvPr>
          <p:cNvSpPr txBox="1"/>
          <p:nvPr/>
        </p:nvSpPr>
        <p:spPr>
          <a:xfrm rot="16200000">
            <a:off x="4873608" y="4924539"/>
            <a:ext cx="1465851" cy="369332"/>
          </a:xfrm>
          <a:prstGeom prst="rect">
            <a:avLst/>
          </a:prstGeom>
          <a:noFill/>
        </p:spPr>
        <p:txBody>
          <a:bodyPr wrap="none" rtlCol="0">
            <a:spAutoFit/>
          </a:bodyPr>
          <a:lstStyle/>
          <a:p>
            <a:r>
              <a:rPr lang="en-US" dirty="0"/>
              <a:t>Torque (kNm)</a:t>
            </a:r>
          </a:p>
        </p:txBody>
      </p:sp>
      <p:sp>
        <p:nvSpPr>
          <p:cNvPr id="9" name="TextBox 8">
            <a:extLst>
              <a:ext uri="{FF2B5EF4-FFF2-40B4-BE49-F238E27FC236}">
                <a16:creationId xmlns:a16="http://schemas.microsoft.com/office/drawing/2014/main" id="{C5E1FE2A-C39A-45D3-B70D-9BAA085C0353}"/>
              </a:ext>
            </a:extLst>
          </p:cNvPr>
          <p:cNvSpPr txBox="1"/>
          <p:nvPr/>
        </p:nvSpPr>
        <p:spPr>
          <a:xfrm>
            <a:off x="8077200" y="5285744"/>
            <a:ext cx="1219200" cy="668422"/>
          </a:xfrm>
          <a:prstGeom prst="rect">
            <a:avLst/>
          </a:prstGeom>
          <a:noFill/>
        </p:spPr>
        <p:txBody>
          <a:bodyPr wrap="square" rtlCol="0">
            <a:spAutoFit/>
          </a:bodyPr>
          <a:lstStyle/>
          <a:p>
            <a:pPr algn="ctr"/>
            <a:r>
              <a:rPr lang="en-US" dirty="0"/>
              <a:t>Location (cm)</a:t>
            </a:r>
          </a:p>
        </p:txBody>
      </p:sp>
      <p:sp>
        <p:nvSpPr>
          <p:cNvPr id="11" name="TextBox 10">
            <a:extLst>
              <a:ext uri="{FF2B5EF4-FFF2-40B4-BE49-F238E27FC236}">
                <a16:creationId xmlns:a16="http://schemas.microsoft.com/office/drawing/2014/main" id="{02D0E65F-84D4-4D95-8B23-AD246A401D01}"/>
              </a:ext>
            </a:extLst>
          </p:cNvPr>
          <p:cNvSpPr txBox="1"/>
          <p:nvPr/>
        </p:nvSpPr>
        <p:spPr>
          <a:xfrm>
            <a:off x="6278088" y="5562805"/>
            <a:ext cx="721672" cy="307777"/>
          </a:xfrm>
          <a:prstGeom prst="rect">
            <a:avLst/>
          </a:prstGeom>
          <a:noFill/>
        </p:spPr>
        <p:txBody>
          <a:bodyPr wrap="none" rtlCol="0">
            <a:spAutoFit/>
          </a:bodyPr>
          <a:lstStyle/>
          <a:p>
            <a:r>
              <a:rPr lang="en-US" sz="1400" b="1" dirty="0">
                <a:solidFill>
                  <a:srgbClr val="7030A0"/>
                </a:solidFill>
              </a:rPr>
              <a:t>-5 kNm</a:t>
            </a:r>
            <a:endParaRPr lang="en-US" b="1" dirty="0">
              <a:solidFill>
                <a:srgbClr val="7030A0"/>
              </a:solidFill>
            </a:endParaRPr>
          </a:p>
        </p:txBody>
      </p:sp>
      <p:cxnSp>
        <p:nvCxnSpPr>
          <p:cNvPr id="12" name="Straight Connector 11">
            <a:extLst>
              <a:ext uri="{FF2B5EF4-FFF2-40B4-BE49-F238E27FC236}">
                <a16:creationId xmlns:a16="http://schemas.microsoft.com/office/drawing/2014/main" id="{2CF4DC91-4E23-433A-A97B-ACF13FAB8D8F}"/>
              </a:ext>
            </a:extLst>
          </p:cNvPr>
          <p:cNvCxnSpPr>
            <a:cxnSpLocks/>
          </p:cNvCxnSpPr>
          <p:nvPr/>
        </p:nvCxnSpPr>
        <p:spPr>
          <a:xfrm flipV="1">
            <a:off x="5924550" y="5083987"/>
            <a:ext cx="1" cy="457200"/>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D89DAF8D-A2F5-461C-94CC-949F79586145}"/>
              </a:ext>
            </a:extLst>
          </p:cNvPr>
          <p:cNvCxnSpPr>
            <a:cxnSpLocks/>
          </p:cNvCxnSpPr>
          <p:nvPr/>
        </p:nvCxnSpPr>
        <p:spPr>
          <a:xfrm flipH="1" flipV="1">
            <a:off x="5905501" y="5545953"/>
            <a:ext cx="1514473" cy="0"/>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3AE71EB2-B1CF-46E1-B6E0-C67514C4F318}"/>
              </a:ext>
            </a:extLst>
          </p:cNvPr>
          <p:cNvCxnSpPr>
            <a:cxnSpLocks/>
          </p:cNvCxnSpPr>
          <p:nvPr/>
        </p:nvCxnSpPr>
        <p:spPr>
          <a:xfrm flipV="1">
            <a:off x="8382000" y="4195447"/>
            <a:ext cx="1" cy="914400"/>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329F191C-3FCC-4546-ACFC-A3691B716B9E}"/>
              </a:ext>
            </a:extLst>
          </p:cNvPr>
          <p:cNvCxnSpPr>
            <a:cxnSpLocks/>
          </p:cNvCxnSpPr>
          <p:nvPr/>
        </p:nvCxnSpPr>
        <p:spPr>
          <a:xfrm flipV="1">
            <a:off x="7400923" y="4191205"/>
            <a:ext cx="1" cy="1371600"/>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87846DA0-B772-475C-8481-F854D081D666}"/>
              </a:ext>
            </a:extLst>
          </p:cNvPr>
          <p:cNvCxnSpPr>
            <a:cxnSpLocks/>
          </p:cNvCxnSpPr>
          <p:nvPr/>
        </p:nvCxnSpPr>
        <p:spPr>
          <a:xfrm flipH="1">
            <a:off x="7391402" y="4191205"/>
            <a:ext cx="1009648" cy="0"/>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CC486839-7784-4E97-BEA3-90AD7AAC4A11}"/>
              </a:ext>
            </a:extLst>
          </p:cNvPr>
          <p:cNvSpPr txBox="1"/>
          <p:nvPr/>
        </p:nvSpPr>
        <p:spPr>
          <a:xfrm>
            <a:off x="7530626" y="3906720"/>
            <a:ext cx="758541" cy="307777"/>
          </a:xfrm>
          <a:prstGeom prst="rect">
            <a:avLst/>
          </a:prstGeom>
          <a:noFill/>
        </p:spPr>
        <p:txBody>
          <a:bodyPr wrap="none" rtlCol="0">
            <a:spAutoFit/>
          </a:bodyPr>
          <a:lstStyle/>
          <a:p>
            <a:r>
              <a:rPr lang="en-US" sz="1400" b="1" dirty="0">
                <a:solidFill>
                  <a:srgbClr val="7030A0"/>
                </a:solidFill>
              </a:rPr>
              <a:t>10 kNm</a:t>
            </a:r>
            <a:endParaRPr lang="en-US" b="1" dirty="0">
              <a:solidFill>
                <a:srgbClr val="7030A0"/>
              </a:solidFill>
            </a:endParaRPr>
          </a:p>
        </p:txBody>
      </p:sp>
    </p:spTree>
    <p:extLst>
      <p:ext uri="{BB962C8B-B14F-4D97-AF65-F5344CB8AC3E}">
        <p14:creationId xmlns:p14="http://schemas.microsoft.com/office/powerpoint/2010/main" val="300317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4006-1C54-4FF5-850D-E4B497777864}"/>
              </a:ext>
            </a:extLst>
          </p:cNvPr>
          <p:cNvSpPr>
            <a:spLocks noGrp="1"/>
          </p:cNvSpPr>
          <p:nvPr>
            <p:ph type="title"/>
          </p:nvPr>
        </p:nvSpPr>
        <p:spPr/>
        <p:txBody>
          <a:bodyPr>
            <a:normAutofit fontScale="90000"/>
          </a:bodyPr>
          <a:lstStyle/>
          <a:p>
            <a:r>
              <a:rPr lang="en-US" dirty="0"/>
              <a:t>Axial Force Diagram Worked Example</a:t>
            </a:r>
          </a:p>
        </p:txBody>
      </p:sp>
      <p:sp>
        <p:nvSpPr>
          <p:cNvPr id="3" name="Content Placeholder 2">
            <a:extLst>
              <a:ext uri="{FF2B5EF4-FFF2-40B4-BE49-F238E27FC236}">
                <a16:creationId xmlns:a16="http://schemas.microsoft.com/office/drawing/2014/main" id="{F0DA6D19-A370-4501-973E-4DD46125268A}"/>
              </a:ext>
            </a:extLst>
          </p:cNvPr>
          <p:cNvSpPr>
            <a:spLocks noGrp="1"/>
          </p:cNvSpPr>
          <p:nvPr>
            <p:ph idx="1"/>
          </p:nvPr>
        </p:nvSpPr>
        <p:spPr>
          <a:xfrm>
            <a:off x="457200" y="1600201"/>
            <a:ext cx="8229600" cy="1828800"/>
          </a:xfrm>
        </p:spPr>
        <p:txBody>
          <a:bodyPr>
            <a:normAutofit fontScale="92500"/>
          </a:bodyPr>
          <a:lstStyle/>
          <a:p>
            <a:r>
              <a:rPr lang="en-US" dirty="0"/>
              <a:t>A wooden beam is subjected to the forces shown below (forces applied at base of vector). Draw the axial force diagram for the beam.</a:t>
            </a:r>
          </a:p>
          <a:p>
            <a:endParaRPr lang="en-US" dirty="0"/>
          </a:p>
        </p:txBody>
      </p:sp>
      <p:sp>
        <p:nvSpPr>
          <p:cNvPr id="4" name="Slide Number Placeholder 3">
            <a:extLst>
              <a:ext uri="{FF2B5EF4-FFF2-40B4-BE49-F238E27FC236}">
                <a16:creationId xmlns:a16="http://schemas.microsoft.com/office/drawing/2014/main" id="{9CA727A9-F988-4B64-BD3B-0632ED6CCA6E}"/>
              </a:ext>
            </a:extLst>
          </p:cNvPr>
          <p:cNvSpPr>
            <a:spLocks noGrp="1"/>
          </p:cNvSpPr>
          <p:nvPr>
            <p:ph type="sldNum" sz="quarter" idx="12"/>
          </p:nvPr>
        </p:nvSpPr>
        <p:spPr/>
        <p:txBody>
          <a:bodyPr/>
          <a:lstStyle/>
          <a:p>
            <a:fld id="{929262FE-7F58-4A1E-8AF3-5A510A86DEBD}" type="slidenum">
              <a:rPr lang="en-US" smtClean="0"/>
              <a:t>14</a:t>
            </a:fld>
            <a:endParaRPr lang="en-US"/>
          </a:p>
        </p:txBody>
      </p:sp>
      <p:sp>
        <p:nvSpPr>
          <p:cNvPr id="5" name="Cube 4">
            <a:extLst>
              <a:ext uri="{FF2B5EF4-FFF2-40B4-BE49-F238E27FC236}">
                <a16:creationId xmlns:a16="http://schemas.microsoft.com/office/drawing/2014/main" id="{CBA7EAE3-AB4D-4075-9F18-A41F2F99F664}"/>
              </a:ext>
            </a:extLst>
          </p:cNvPr>
          <p:cNvSpPr/>
          <p:nvPr/>
        </p:nvSpPr>
        <p:spPr>
          <a:xfrm>
            <a:off x="1219200" y="4800600"/>
            <a:ext cx="6705600" cy="533400"/>
          </a:xfrm>
          <a:prstGeom prst="cube">
            <a:avLst>
              <a:gd name="adj" fmla="val 48214"/>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2403CC9-C102-4A6D-A3F7-7A9EEFD1451A}"/>
              </a:ext>
            </a:extLst>
          </p:cNvPr>
          <p:cNvCxnSpPr>
            <a:cxnSpLocks/>
          </p:cNvCxnSpPr>
          <p:nvPr/>
        </p:nvCxnSpPr>
        <p:spPr>
          <a:xfrm flipH="1">
            <a:off x="1219200" y="5657850"/>
            <a:ext cx="6438900" cy="0"/>
          </a:xfrm>
          <a:prstGeom prst="line">
            <a:avLst/>
          </a:prstGeom>
          <a:noFill/>
          <a:ln w="6350" cap="flat" cmpd="sng" algn="ctr">
            <a:solidFill>
              <a:srgbClr val="5B9BD5"/>
            </a:solidFill>
            <a:prstDash val="solid"/>
            <a:miter lim="800000"/>
          </a:ln>
          <a:effectLst/>
        </p:spPr>
      </p:cxnSp>
      <p:sp>
        <p:nvSpPr>
          <p:cNvPr id="8" name="TextBox 7">
            <a:extLst>
              <a:ext uri="{FF2B5EF4-FFF2-40B4-BE49-F238E27FC236}">
                <a16:creationId xmlns:a16="http://schemas.microsoft.com/office/drawing/2014/main" id="{3ECA7141-508D-4873-98CD-6DA1433F2DDD}"/>
              </a:ext>
            </a:extLst>
          </p:cNvPr>
          <p:cNvSpPr txBox="1"/>
          <p:nvPr/>
        </p:nvSpPr>
        <p:spPr>
          <a:xfrm>
            <a:off x="4292477" y="5867731"/>
            <a:ext cx="308098"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a:t>
            </a:r>
          </a:p>
        </p:txBody>
      </p:sp>
      <p:cxnSp>
        <p:nvCxnSpPr>
          <p:cNvPr id="10" name="Straight Connector 9">
            <a:extLst>
              <a:ext uri="{FF2B5EF4-FFF2-40B4-BE49-F238E27FC236}">
                <a16:creationId xmlns:a16="http://schemas.microsoft.com/office/drawing/2014/main" id="{8AF65A33-4D70-47AB-B372-421DADCE5334}"/>
              </a:ext>
            </a:extLst>
          </p:cNvPr>
          <p:cNvCxnSpPr>
            <a:cxnSpLocks/>
          </p:cNvCxnSpPr>
          <p:nvPr/>
        </p:nvCxnSpPr>
        <p:spPr>
          <a:xfrm flipH="1">
            <a:off x="1219200" y="5467350"/>
            <a:ext cx="0" cy="388798"/>
          </a:xfrm>
          <a:prstGeom prst="line">
            <a:avLst/>
          </a:prstGeom>
          <a:noFill/>
          <a:ln w="6350" cap="flat" cmpd="sng" algn="ctr">
            <a:solidFill>
              <a:srgbClr val="5B9BD5"/>
            </a:solidFill>
            <a:prstDash val="solid"/>
            <a:miter lim="800000"/>
          </a:ln>
          <a:effectLst/>
        </p:spPr>
      </p:cxnSp>
      <p:sp>
        <p:nvSpPr>
          <p:cNvPr id="11" name="TextBox 10">
            <a:extLst>
              <a:ext uri="{FF2B5EF4-FFF2-40B4-BE49-F238E27FC236}">
                <a16:creationId xmlns:a16="http://schemas.microsoft.com/office/drawing/2014/main" id="{B6C5614A-499A-4A8A-BE0C-9EB09B811E06}"/>
              </a:ext>
            </a:extLst>
          </p:cNvPr>
          <p:cNvSpPr txBox="1"/>
          <p:nvPr/>
        </p:nvSpPr>
        <p:spPr>
          <a:xfrm>
            <a:off x="1586771" y="5494198"/>
            <a:ext cx="874583" cy="3693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12 in</a:t>
            </a:r>
            <a:endParaRPr kumimoji="0" lang="en-US" sz="1800" b="0" i="0" u="none" strike="noStrike" kern="0" cap="none" spc="0" normalizeH="0" baseline="0" noProof="0" dirty="0">
              <a:ln>
                <a:noFill/>
              </a:ln>
              <a:solidFill>
                <a:srgbClr val="5B9BD5"/>
              </a:solidFill>
              <a:effectLst/>
              <a:uLnTx/>
              <a:uFillTx/>
            </a:endParaRPr>
          </a:p>
        </p:txBody>
      </p:sp>
      <p:cxnSp>
        <p:nvCxnSpPr>
          <p:cNvPr id="12" name="Straight Connector 11">
            <a:extLst>
              <a:ext uri="{FF2B5EF4-FFF2-40B4-BE49-F238E27FC236}">
                <a16:creationId xmlns:a16="http://schemas.microsoft.com/office/drawing/2014/main" id="{43126CF6-3412-4EDF-B495-F3F9B8B6E111}"/>
              </a:ext>
            </a:extLst>
          </p:cNvPr>
          <p:cNvCxnSpPr>
            <a:cxnSpLocks/>
          </p:cNvCxnSpPr>
          <p:nvPr/>
        </p:nvCxnSpPr>
        <p:spPr>
          <a:xfrm flipH="1">
            <a:off x="2828925" y="5467350"/>
            <a:ext cx="0" cy="388798"/>
          </a:xfrm>
          <a:prstGeom prst="line">
            <a:avLst/>
          </a:prstGeom>
          <a:noFill/>
          <a:ln w="6350" cap="flat" cmpd="sng" algn="ctr">
            <a:solidFill>
              <a:srgbClr val="5B9BD5"/>
            </a:solidFill>
            <a:prstDash val="solid"/>
            <a:miter lim="800000"/>
          </a:ln>
          <a:effectLst/>
        </p:spPr>
      </p:cxnSp>
      <p:cxnSp>
        <p:nvCxnSpPr>
          <p:cNvPr id="13" name="Straight Connector 12">
            <a:extLst>
              <a:ext uri="{FF2B5EF4-FFF2-40B4-BE49-F238E27FC236}">
                <a16:creationId xmlns:a16="http://schemas.microsoft.com/office/drawing/2014/main" id="{7EFAB3CF-2F4C-4BF9-8F7D-8C4FB3D6503D}"/>
              </a:ext>
            </a:extLst>
          </p:cNvPr>
          <p:cNvCxnSpPr>
            <a:cxnSpLocks/>
          </p:cNvCxnSpPr>
          <p:nvPr/>
        </p:nvCxnSpPr>
        <p:spPr>
          <a:xfrm flipH="1">
            <a:off x="4438650" y="5467350"/>
            <a:ext cx="0" cy="388798"/>
          </a:xfrm>
          <a:prstGeom prst="line">
            <a:avLst/>
          </a:prstGeom>
          <a:noFill/>
          <a:ln w="6350" cap="flat" cmpd="sng" algn="ctr">
            <a:solidFill>
              <a:srgbClr val="5B9BD5"/>
            </a:solidFill>
            <a:prstDash val="solid"/>
            <a:miter lim="800000"/>
          </a:ln>
          <a:effectLst/>
        </p:spPr>
      </p:cxnSp>
      <p:cxnSp>
        <p:nvCxnSpPr>
          <p:cNvPr id="14" name="Straight Connector 13">
            <a:extLst>
              <a:ext uri="{FF2B5EF4-FFF2-40B4-BE49-F238E27FC236}">
                <a16:creationId xmlns:a16="http://schemas.microsoft.com/office/drawing/2014/main" id="{C1F892DC-16E4-4A14-9549-C398BEC44A4C}"/>
              </a:ext>
            </a:extLst>
          </p:cNvPr>
          <p:cNvCxnSpPr>
            <a:cxnSpLocks/>
          </p:cNvCxnSpPr>
          <p:nvPr/>
        </p:nvCxnSpPr>
        <p:spPr>
          <a:xfrm flipH="1">
            <a:off x="7658100" y="5467350"/>
            <a:ext cx="0" cy="388798"/>
          </a:xfrm>
          <a:prstGeom prst="line">
            <a:avLst/>
          </a:prstGeom>
          <a:noFill/>
          <a:ln w="6350" cap="flat" cmpd="sng" algn="ctr">
            <a:solidFill>
              <a:srgbClr val="5B9BD5"/>
            </a:solidFill>
            <a:prstDash val="solid"/>
            <a:miter lim="800000"/>
          </a:ln>
          <a:effectLst/>
        </p:spPr>
      </p:cxnSp>
      <p:sp>
        <p:nvSpPr>
          <p:cNvPr id="16" name="TextBox 15">
            <a:extLst>
              <a:ext uri="{FF2B5EF4-FFF2-40B4-BE49-F238E27FC236}">
                <a16:creationId xmlns:a16="http://schemas.microsoft.com/office/drawing/2014/main" id="{509D22CB-6C93-4366-9D34-4774361345F6}"/>
              </a:ext>
            </a:extLst>
          </p:cNvPr>
          <p:cNvSpPr txBox="1"/>
          <p:nvPr/>
        </p:nvSpPr>
        <p:spPr>
          <a:xfrm>
            <a:off x="3268792" y="5476875"/>
            <a:ext cx="874583" cy="3693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12 in</a:t>
            </a:r>
            <a:endParaRPr kumimoji="0" lang="en-US" sz="1800" b="0" i="0" u="none" strike="noStrike" kern="0" cap="none" spc="0" normalizeH="0" baseline="0" noProof="0" dirty="0">
              <a:ln>
                <a:noFill/>
              </a:ln>
              <a:solidFill>
                <a:srgbClr val="5B9BD5"/>
              </a:solidFill>
              <a:effectLst/>
              <a:uLnTx/>
              <a:uFillTx/>
            </a:endParaRPr>
          </a:p>
        </p:txBody>
      </p:sp>
      <p:sp>
        <p:nvSpPr>
          <p:cNvPr id="17" name="TextBox 16">
            <a:extLst>
              <a:ext uri="{FF2B5EF4-FFF2-40B4-BE49-F238E27FC236}">
                <a16:creationId xmlns:a16="http://schemas.microsoft.com/office/drawing/2014/main" id="{C5279244-31CF-455D-ACF3-47FA540C3F0E}"/>
              </a:ext>
            </a:extLst>
          </p:cNvPr>
          <p:cNvSpPr txBox="1"/>
          <p:nvPr/>
        </p:nvSpPr>
        <p:spPr>
          <a:xfrm>
            <a:off x="5545267" y="5469493"/>
            <a:ext cx="874583" cy="3693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24 in</a:t>
            </a:r>
            <a:endParaRPr kumimoji="0" lang="en-US" sz="1800" b="0" i="0" u="none" strike="noStrike" kern="0" cap="none" spc="0" normalizeH="0" baseline="0" noProof="0" dirty="0">
              <a:ln>
                <a:noFill/>
              </a:ln>
              <a:solidFill>
                <a:srgbClr val="5B9BD5"/>
              </a:solidFill>
              <a:effectLst/>
              <a:uLnTx/>
              <a:uFillTx/>
            </a:endParaRPr>
          </a:p>
        </p:txBody>
      </p:sp>
      <p:cxnSp>
        <p:nvCxnSpPr>
          <p:cNvPr id="19" name="Straight Arrow Connector 18">
            <a:extLst>
              <a:ext uri="{FF2B5EF4-FFF2-40B4-BE49-F238E27FC236}">
                <a16:creationId xmlns:a16="http://schemas.microsoft.com/office/drawing/2014/main" id="{BC74A78E-8FA1-48FD-997D-E4EAC910905E}"/>
              </a:ext>
            </a:extLst>
          </p:cNvPr>
          <p:cNvCxnSpPr>
            <a:cxnSpLocks/>
          </p:cNvCxnSpPr>
          <p:nvPr/>
        </p:nvCxnSpPr>
        <p:spPr>
          <a:xfrm>
            <a:off x="1196246" y="5209858"/>
            <a:ext cx="54864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81C42854-7527-4683-82B0-7ADA626A330E}"/>
              </a:ext>
            </a:extLst>
          </p:cNvPr>
          <p:cNvCxnSpPr>
            <a:cxnSpLocks/>
          </p:cNvCxnSpPr>
          <p:nvPr/>
        </p:nvCxnSpPr>
        <p:spPr>
          <a:xfrm flipH="1">
            <a:off x="3890010" y="5209858"/>
            <a:ext cx="54864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E71765D2-8C89-45B0-B111-62DB755D8838}"/>
              </a:ext>
            </a:extLst>
          </p:cNvPr>
          <p:cNvCxnSpPr>
            <a:cxnSpLocks/>
          </p:cNvCxnSpPr>
          <p:nvPr/>
        </p:nvCxnSpPr>
        <p:spPr>
          <a:xfrm>
            <a:off x="2828925" y="5209858"/>
            <a:ext cx="82296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67495913-76AE-419C-9728-DB755C54EDA4}"/>
              </a:ext>
            </a:extLst>
          </p:cNvPr>
          <p:cNvCxnSpPr>
            <a:cxnSpLocks/>
          </p:cNvCxnSpPr>
          <p:nvPr/>
        </p:nvCxnSpPr>
        <p:spPr>
          <a:xfrm flipH="1">
            <a:off x="6835140" y="5209858"/>
            <a:ext cx="82296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7" name="TextBox 26">
            <a:extLst>
              <a:ext uri="{FF2B5EF4-FFF2-40B4-BE49-F238E27FC236}">
                <a16:creationId xmlns:a16="http://schemas.microsoft.com/office/drawing/2014/main" id="{10C9A5A1-1DC8-4AB2-BC66-B1F5C13C45E5}"/>
              </a:ext>
            </a:extLst>
          </p:cNvPr>
          <p:cNvSpPr txBox="1"/>
          <p:nvPr/>
        </p:nvSpPr>
        <p:spPr>
          <a:xfrm>
            <a:off x="2674075" y="5867731"/>
            <a:ext cx="309700"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rPr>
              <a:t>B</a:t>
            </a:r>
            <a:endParaRPr kumimoji="0" lang="en-US" sz="1800" b="0" i="0" u="none" strike="noStrike" kern="0" cap="none" spc="0" normalizeH="0" baseline="0" noProof="0" dirty="0">
              <a:ln>
                <a:noFill/>
              </a:ln>
              <a:solidFill>
                <a:prstClr val="black"/>
              </a:solidFill>
              <a:effectLst/>
              <a:uLnTx/>
              <a:uFillTx/>
            </a:endParaRPr>
          </a:p>
        </p:txBody>
      </p:sp>
      <p:sp>
        <p:nvSpPr>
          <p:cNvPr id="28" name="TextBox 27">
            <a:extLst>
              <a:ext uri="{FF2B5EF4-FFF2-40B4-BE49-F238E27FC236}">
                <a16:creationId xmlns:a16="http://schemas.microsoft.com/office/drawing/2014/main" id="{C393C66B-3B87-4196-8B4F-B7B381B911C4}"/>
              </a:ext>
            </a:extLst>
          </p:cNvPr>
          <p:cNvSpPr txBox="1"/>
          <p:nvPr/>
        </p:nvSpPr>
        <p:spPr>
          <a:xfrm>
            <a:off x="1069044" y="5867731"/>
            <a:ext cx="317716"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a:t>
            </a:r>
          </a:p>
        </p:txBody>
      </p:sp>
      <p:sp>
        <p:nvSpPr>
          <p:cNvPr id="29" name="TextBox 28">
            <a:extLst>
              <a:ext uri="{FF2B5EF4-FFF2-40B4-BE49-F238E27FC236}">
                <a16:creationId xmlns:a16="http://schemas.microsoft.com/office/drawing/2014/main" id="{D10D8929-9C29-4239-82AF-60E77766ABDE}"/>
              </a:ext>
            </a:extLst>
          </p:cNvPr>
          <p:cNvSpPr txBox="1"/>
          <p:nvPr/>
        </p:nvSpPr>
        <p:spPr>
          <a:xfrm>
            <a:off x="7494433" y="5867731"/>
            <a:ext cx="327334"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D</a:t>
            </a:r>
          </a:p>
        </p:txBody>
      </p:sp>
      <p:sp>
        <p:nvSpPr>
          <p:cNvPr id="30" name="TextBox 29">
            <a:extLst>
              <a:ext uri="{FF2B5EF4-FFF2-40B4-BE49-F238E27FC236}">
                <a16:creationId xmlns:a16="http://schemas.microsoft.com/office/drawing/2014/main" id="{BD09371F-F785-4830-98CE-370183314FC4}"/>
              </a:ext>
            </a:extLst>
          </p:cNvPr>
          <p:cNvSpPr txBox="1"/>
          <p:nvPr/>
        </p:nvSpPr>
        <p:spPr>
          <a:xfrm>
            <a:off x="860429" y="4321731"/>
            <a:ext cx="734945" cy="369332"/>
          </a:xfrm>
          <a:prstGeom prst="rect">
            <a:avLst/>
          </a:prstGeom>
          <a:noFill/>
        </p:spPr>
        <p:txBody>
          <a:bodyPr wrap="none" rtlCol="0">
            <a:spAutoFit/>
          </a:bodyPr>
          <a:lstStyle/>
          <a:p>
            <a:r>
              <a:rPr lang="en-US" b="1" dirty="0">
                <a:solidFill>
                  <a:srgbClr val="FF0000"/>
                </a:solidFill>
              </a:rPr>
              <a:t>60 lbs</a:t>
            </a:r>
          </a:p>
        </p:txBody>
      </p:sp>
      <p:sp>
        <p:nvSpPr>
          <p:cNvPr id="31" name="TextBox 30">
            <a:extLst>
              <a:ext uri="{FF2B5EF4-FFF2-40B4-BE49-F238E27FC236}">
                <a16:creationId xmlns:a16="http://schemas.microsoft.com/office/drawing/2014/main" id="{5854F110-E284-4836-A339-7D09ADBF56E5}"/>
              </a:ext>
            </a:extLst>
          </p:cNvPr>
          <p:cNvSpPr txBox="1"/>
          <p:nvPr/>
        </p:nvSpPr>
        <p:spPr>
          <a:xfrm>
            <a:off x="4071177" y="4321731"/>
            <a:ext cx="734945" cy="369332"/>
          </a:xfrm>
          <a:prstGeom prst="rect">
            <a:avLst/>
          </a:prstGeom>
          <a:noFill/>
        </p:spPr>
        <p:txBody>
          <a:bodyPr wrap="none" rtlCol="0">
            <a:spAutoFit/>
          </a:bodyPr>
          <a:lstStyle/>
          <a:p>
            <a:r>
              <a:rPr lang="en-US" b="1" dirty="0">
                <a:solidFill>
                  <a:srgbClr val="FF0000"/>
                </a:solidFill>
              </a:rPr>
              <a:t>60 lbs</a:t>
            </a:r>
          </a:p>
        </p:txBody>
      </p:sp>
      <p:sp>
        <p:nvSpPr>
          <p:cNvPr id="32" name="TextBox 31">
            <a:extLst>
              <a:ext uri="{FF2B5EF4-FFF2-40B4-BE49-F238E27FC236}">
                <a16:creationId xmlns:a16="http://schemas.microsoft.com/office/drawing/2014/main" id="{6D45E75B-62BA-404D-AF22-7FBE08117590}"/>
              </a:ext>
            </a:extLst>
          </p:cNvPr>
          <p:cNvSpPr txBox="1"/>
          <p:nvPr/>
        </p:nvSpPr>
        <p:spPr>
          <a:xfrm>
            <a:off x="2485926" y="4321731"/>
            <a:ext cx="741357" cy="369332"/>
          </a:xfrm>
          <a:prstGeom prst="rect">
            <a:avLst/>
          </a:prstGeom>
          <a:noFill/>
        </p:spPr>
        <p:txBody>
          <a:bodyPr wrap="none" rtlCol="0">
            <a:spAutoFit/>
          </a:bodyPr>
          <a:lstStyle/>
          <a:p>
            <a:r>
              <a:rPr lang="en-US" b="1" dirty="0">
                <a:solidFill>
                  <a:srgbClr val="FF0000"/>
                </a:solidFill>
              </a:rPr>
              <a:t>90 lbs</a:t>
            </a:r>
          </a:p>
        </p:txBody>
      </p:sp>
      <p:sp>
        <p:nvSpPr>
          <p:cNvPr id="33" name="TextBox 32">
            <a:extLst>
              <a:ext uri="{FF2B5EF4-FFF2-40B4-BE49-F238E27FC236}">
                <a16:creationId xmlns:a16="http://schemas.microsoft.com/office/drawing/2014/main" id="{AA8B5896-2587-4FC4-8238-58EA12CBC1EB}"/>
              </a:ext>
            </a:extLst>
          </p:cNvPr>
          <p:cNvSpPr txBox="1"/>
          <p:nvPr/>
        </p:nvSpPr>
        <p:spPr>
          <a:xfrm>
            <a:off x="7281925" y="4321731"/>
            <a:ext cx="741357" cy="369332"/>
          </a:xfrm>
          <a:prstGeom prst="rect">
            <a:avLst/>
          </a:prstGeom>
          <a:noFill/>
        </p:spPr>
        <p:txBody>
          <a:bodyPr wrap="none" rtlCol="0">
            <a:spAutoFit/>
          </a:bodyPr>
          <a:lstStyle/>
          <a:p>
            <a:r>
              <a:rPr lang="en-US" b="1" dirty="0">
                <a:solidFill>
                  <a:srgbClr val="FF0000"/>
                </a:solidFill>
              </a:rPr>
              <a:t>90 lbs</a:t>
            </a:r>
          </a:p>
        </p:txBody>
      </p:sp>
    </p:spTree>
    <p:extLst>
      <p:ext uri="{BB962C8B-B14F-4D97-AF65-F5344CB8AC3E}">
        <p14:creationId xmlns:p14="http://schemas.microsoft.com/office/powerpoint/2010/main" val="317727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4F4A8-3D2C-4076-96F4-3BB4D261AE99}"/>
              </a:ext>
            </a:extLst>
          </p:cNvPr>
          <p:cNvSpPr>
            <a:spLocks noGrp="1"/>
          </p:cNvSpPr>
          <p:nvPr>
            <p:ph type="title"/>
          </p:nvPr>
        </p:nvSpPr>
        <p:spPr/>
        <p:txBody>
          <a:bodyPr>
            <a:normAutofit fontScale="90000"/>
          </a:bodyPr>
          <a:lstStyle/>
          <a:p>
            <a:r>
              <a:rPr lang="en-US" dirty="0"/>
              <a:t>Axial Force Diagram Worked Example</a:t>
            </a:r>
          </a:p>
        </p:txBody>
      </p:sp>
      <p:sp>
        <p:nvSpPr>
          <p:cNvPr id="3" name="Content Placeholder 2">
            <a:extLst>
              <a:ext uri="{FF2B5EF4-FFF2-40B4-BE49-F238E27FC236}">
                <a16:creationId xmlns:a16="http://schemas.microsoft.com/office/drawing/2014/main" id="{75A23FE9-4C46-4116-AE50-F38038DCE4BC}"/>
              </a:ext>
            </a:extLst>
          </p:cNvPr>
          <p:cNvSpPr>
            <a:spLocks noGrp="1"/>
          </p:cNvSpPr>
          <p:nvPr>
            <p:ph idx="1"/>
          </p:nvPr>
        </p:nvSpPr>
        <p:spPr>
          <a:xfrm>
            <a:off x="457200" y="1600200"/>
            <a:ext cx="4525988" cy="4525963"/>
          </a:xfrm>
        </p:spPr>
        <p:txBody>
          <a:bodyPr/>
          <a:lstStyle/>
          <a:p>
            <a:r>
              <a:rPr lang="en-US" dirty="0"/>
              <a:t>A cable is anchored to the ceiling and subjected to the forces shown below (assume are forces applied at base of the vector). Draw the axial force diagram for the cable.</a:t>
            </a:r>
          </a:p>
        </p:txBody>
      </p:sp>
      <p:sp>
        <p:nvSpPr>
          <p:cNvPr id="4" name="Slide Number Placeholder 3">
            <a:extLst>
              <a:ext uri="{FF2B5EF4-FFF2-40B4-BE49-F238E27FC236}">
                <a16:creationId xmlns:a16="http://schemas.microsoft.com/office/drawing/2014/main" id="{46824EB1-D940-4E24-A812-466DAA701E63}"/>
              </a:ext>
            </a:extLst>
          </p:cNvPr>
          <p:cNvSpPr>
            <a:spLocks noGrp="1"/>
          </p:cNvSpPr>
          <p:nvPr>
            <p:ph type="sldNum" sz="quarter" idx="12"/>
          </p:nvPr>
        </p:nvSpPr>
        <p:spPr/>
        <p:txBody>
          <a:bodyPr/>
          <a:lstStyle/>
          <a:p>
            <a:fld id="{929262FE-7F58-4A1E-8AF3-5A510A86DEBD}" type="slidenum">
              <a:rPr lang="en-US" smtClean="0"/>
              <a:t>15</a:t>
            </a:fld>
            <a:endParaRPr lang="en-US"/>
          </a:p>
        </p:txBody>
      </p:sp>
      <p:grpSp>
        <p:nvGrpSpPr>
          <p:cNvPr id="26" name="Group 25">
            <a:extLst>
              <a:ext uri="{FF2B5EF4-FFF2-40B4-BE49-F238E27FC236}">
                <a16:creationId xmlns:a16="http://schemas.microsoft.com/office/drawing/2014/main" id="{0D34420A-0DFB-48B3-9603-D9E8DAD51303}"/>
              </a:ext>
            </a:extLst>
          </p:cNvPr>
          <p:cNvGrpSpPr/>
          <p:nvPr/>
        </p:nvGrpSpPr>
        <p:grpSpPr>
          <a:xfrm>
            <a:off x="5105400" y="1297980"/>
            <a:ext cx="3114656" cy="4569420"/>
            <a:chOff x="5824547" y="1583730"/>
            <a:chExt cx="3114656" cy="4569420"/>
          </a:xfrm>
        </p:grpSpPr>
        <p:sp>
          <p:nvSpPr>
            <p:cNvPr id="8" name="Rectangle 7">
              <a:extLst>
                <a:ext uri="{FF2B5EF4-FFF2-40B4-BE49-F238E27FC236}">
                  <a16:creationId xmlns:a16="http://schemas.microsoft.com/office/drawing/2014/main" id="{28A27E5A-FEDB-4361-BF9A-9BA5444E2290}"/>
                </a:ext>
              </a:extLst>
            </p:cNvPr>
            <p:cNvSpPr/>
            <p:nvPr/>
          </p:nvSpPr>
          <p:spPr>
            <a:xfrm>
              <a:off x="6210304" y="2027238"/>
              <a:ext cx="2362192" cy="609600"/>
            </a:xfrm>
            <a:prstGeom prst="rect">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ame 24">
              <a:extLst>
                <a:ext uri="{FF2B5EF4-FFF2-40B4-BE49-F238E27FC236}">
                  <a16:creationId xmlns:a16="http://schemas.microsoft.com/office/drawing/2014/main" id="{45FBA34C-AAC7-465A-9687-E64926E92976}"/>
                </a:ext>
              </a:extLst>
            </p:cNvPr>
            <p:cNvSpPr/>
            <p:nvPr/>
          </p:nvSpPr>
          <p:spPr>
            <a:xfrm>
              <a:off x="5824547" y="1583730"/>
              <a:ext cx="3114656" cy="3064470"/>
            </a:xfrm>
            <a:prstGeom prst="frame">
              <a:avLst>
                <a:gd name="adj1" fmla="val 24597"/>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6" name="Straight Connector 5">
              <a:extLst>
                <a:ext uri="{FF2B5EF4-FFF2-40B4-BE49-F238E27FC236}">
                  <a16:creationId xmlns:a16="http://schemas.microsoft.com/office/drawing/2014/main" id="{D6F597AD-8405-490D-81E8-719D3A3752FE}"/>
                </a:ext>
              </a:extLst>
            </p:cNvPr>
            <p:cNvCxnSpPr>
              <a:cxnSpLocks/>
            </p:cNvCxnSpPr>
            <p:nvPr/>
          </p:nvCxnSpPr>
          <p:spPr>
            <a:xfrm>
              <a:off x="7391400" y="2636838"/>
              <a:ext cx="0" cy="2849562"/>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2BF65D8C-2D64-4567-9F74-58DD66355AE3}"/>
                </a:ext>
              </a:extLst>
            </p:cNvPr>
            <p:cNvCxnSpPr>
              <a:cxnSpLocks/>
            </p:cNvCxnSpPr>
            <p:nvPr/>
          </p:nvCxnSpPr>
          <p:spPr>
            <a:xfrm>
              <a:off x="7400925" y="5467350"/>
              <a:ext cx="0" cy="685800"/>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E35016B9-ACD7-45BB-B891-C263B9E800D7}"/>
                </a:ext>
              </a:extLst>
            </p:cNvPr>
            <p:cNvSpPr txBox="1"/>
            <p:nvPr/>
          </p:nvSpPr>
          <p:spPr>
            <a:xfrm>
              <a:off x="6640518" y="5552043"/>
              <a:ext cx="741357" cy="369332"/>
            </a:xfrm>
            <a:prstGeom prst="rect">
              <a:avLst/>
            </a:prstGeom>
            <a:noFill/>
          </p:spPr>
          <p:txBody>
            <a:bodyPr wrap="square" rtlCol="0">
              <a:spAutoFit/>
            </a:bodyPr>
            <a:lstStyle/>
            <a:p>
              <a:r>
                <a:rPr lang="en-US" b="1" dirty="0">
                  <a:solidFill>
                    <a:srgbClr val="FF0000"/>
                  </a:solidFill>
                </a:rPr>
                <a:t>3 kN</a:t>
              </a:r>
            </a:p>
          </p:txBody>
        </p:sp>
        <p:cxnSp>
          <p:nvCxnSpPr>
            <p:cNvPr id="15" name="Straight Arrow Connector 14">
              <a:extLst>
                <a:ext uri="{FF2B5EF4-FFF2-40B4-BE49-F238E27FC236}">
                  <a16:creationId xmlns:a16="http://schemas.microsoft.com/office/drawing/2014/main" id="{3FEC5724-AE51-41C4-964B-FFFC04D1CCF9}"/>
                </a:ext>
              </a:extLst>
            </p:cNvPr>
            <p:cNvCxnSpPr>
              <a:cxnSpLocks/>
            </p:cNvCxnSpPr>
            <p:nvPr/>
          </p:nvCxnSpPr>
          <p:spPr>
            <a:xfrm>
              <a:off x="7400925" y="4572000"/>
              <a:ext cx="0" cy="457200"/>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a:extLst>
                <a:ext uri="{FF2B5EF4-FFF2-40B4-BE49-F238E27FC236}">
                  <a16:creationId xmlns:a16="http://schemas.microsoft.com/office/drawing/2014/main" id="{F7F62D63-D489-4E2B-9902-E6E9D82A919E}"/>
                </a:ext>
              </a:extLst>
            </p:cNvPr>
            <p:cNvCxnSpPr>
              <a:cxnSpLocks/>
            </p:cNvCxnSpPr>
            <p:nvPr/>
          </p:nvCxnSpPr>
          <p:spPr>
            <a:xfrm flipV="1">
              <a:off x="7372350" y="3266004"/>
              <a:ext cx="609600" cy="457200"/>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8" name="TextBox 17">
              <a:extLst>
                <a:ext uri="{FF2B5EF4-FFF2-40B4-BE49-F238E27FC236}">
                  <a16:creationId xmlns:a16="http://schemas.microsoft.com/office/drawing/2014/main" id="{981A215B-CDC1-4DF7-BF5D-C6FF3065D920}"/>
                </a:ext>
              </a:extLst>
            </p:cNvPr>
            <p:cNvSpPr txBox="1"/>
            <p:nvPr/>
          </p:nvSpPr>
          <p:spPr>
            <a:xfrm>
              <a:off x="6650043" y="4553545"/>
              <a:ext cx="741357" cy="369332"/>
            </a:xfrm>
            <a:prstGeom prst="rect">
              <a:avLst/>
            </a:prstGeom>
            <a:noFill/>
          </p:spPr>
          <p:txBody>
            <a:bodyPr wrap="square" rtlCol="0">
              <a:spAutoFit/>
            </a:bodyPr>
            <a:lstStyle/>
            <a:p>
              <a:r>
                <a:rPr lang="en-US" b="1" dirty="0">
                  <a:solidFill>
                    <a:srgbClr val="FF0000"/>
                  </a:solidFill>
                </a:rPr>
                <a:t>2 kN</a:t>
              </a:r>
            </a:p>
          </p:txBody>
        </p:sp>
        <p:cxnSp>
          <p:nvCxnSpPr>
            <p:cNvPr id="19" name="Straight Arrow Connector 18">
              <a:extLst>
                <a:ext uri="{FF2B5EF4-FFF2-40B4-BE49-F238E27FC236}">
                  <a16:creationId xmlns:a16="http://schemas.microsoft.com/office/drawing/2014/main" id="{4EBEEC07-552D-422A-BBE5-84D07165505F}"/>
                </a:ext>
              </a:extLst>
            </p:cNvPr>
            <p:cNvCxnSpPr>
              <a:cxnSpLocks/>
            </p:cNvCxnSpPr>
            <p:nvPr/>
          </p:nvCxnSpPr>
          <p:spPr>
            <a:xfrm flipH="1" flipV="1">
              <a:off x="6762750" y="3238500"/>
              <a:ext cx="609600" cy="457200"/>
            </a:xfrm>
            <a:prstGeom prst="straightConnector1">
              <a:avLst/>
            </a:prstGeom>
            <a:ln w="5715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18DA2187-D455-49EE-AD73-EA5F07F22C0F}"/>
                </a:ext>
              </a:extLst>
            </p:cNvPr>
            <p:cNvSpPr txBox="1"/>
            <p:nvPr/>
          </p:nvSpPr>
          <p:spPr>
            <a:xfrm>
              <a:off x="6116644" y="3061772"/>
              <a:ext cx="741357" cy="369332"/>
            </a:xfrm>
            <a:prstGeom prst="rect">
              <a:avLst/>
            </a:prstGeom>
            <a:noFill/>
          </p:spPr>
          <p:txBody>
            <a:bodyPr wrap="square" rtlCol="0">
              <a:spAutoFit/>
            </a:bodyPr>
            <a:lstStyle/>
            <a:p>
              <a:r>
                <a:rPr lang="en-US" b="1" dirty="0">
                  <a:solidFill>
                    <a:srgbClr val="FF0000"/>
                  </a:solidFill>
                </a:rPr>
                <a:t>4 kN</a:t>
              </a:r>
            </a:p>
          </p:txBody>
        </p:sp>
        <p:sp>
          <p:nvSpPr>
            <p:cNvPr id="21" name="TextBox 20">
              <a:extLst>
                <a:ext uri="{FF2B5EF4-FFF2-40B4-BE49-F238E27FC236}">
                  <a16:creationId xmlns:a16="http://schemas.microsoft.com/office/drawing/2014/main" id="{D4E9964A-3135-4ECA-B112-67449147AA1C}"/>
                </a:ext>
              </a:extLst>
            </p:cNvPr>
            <p:cNvSpPr txBox="1"/>
            <p:nvPr/>
          </p:nvSpPr>
          <p:spPr>
            <a:xfrm>
              <a:off x="7945443" y="3053834"/>
              <a:ext cx="741357" cy="369332"/>
            </a:xfrm>
            <a:prstGeom prst="rect">
              <a:avLst/>
            </a:prstGeom>
            <a:noFill/>
          </p:spPr>
          <p:txBody>
            <a:bodyPr wrap="square" rtlCol="0">
              <a:spAutoFit/>
            </a:bodyPr>
            <a:lstStyle/>
            <a:p>
              <a:r>
                <a:rPr lang="en-US" b="1" dirty="0">
                  <a:solidFill>
                    <a:srgbClr val="FF0000"/>
                  </a:solidFill>
                </a:rPr>
                <a:t>4 kN</a:t>
              </a:r>
            </a:p>
          </p:txBody>
        </p:sp>
        <p:sp>
          <p:nvSpPr>
            <p:cNvPr id="22" name="Arc 21">
              <a:extLst>
                <a:ext uri="{FF2B5EF4-FFF2-40B4-BE49-F238E27FC236}">
                  <a16:creationId xmlns:a16="http://schemas.microsoft.com/office/drawing/2014/main" id="{5CBE3B43-C132-4719-8599-A7C4EEBD4F89}"/>
                </a:ext>
              </a:extLst>
            </p:cNvPr>
            <p:cNvSpPr/>
            <p:nvPr/>
          </p:nvSpPr>
          <p:spPr>
            <a:xfrm>
              <a:off x="6934200" y="3183454"/>
              <a:ext cx="914400" cy="914400"/>
            </a:xfrm>
            <a:prstGeom prst="arc">
              <a:avLst>
                <a:gd name="adj1" fmla="val 12690256"/>
                <a:gd name="adj2" fmla="val 197988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D02ACF2C-B018-4AB9-A4B6-DC31D0A761A6}"/>
                </a:ext>
              </a:extLst>
            </p:cNvPr>
            <p:cNvSpPr txBox="1"/>
            <p:nvPr/>
          </p:nvSpPr>
          <p:spPr>
            <a:xfrm>
              <a:off x="6858001" y="2887147"/>
              <a:ext cx="500458" cy="369332"/>
            </a:xfrm>
            <a:prstGeom prst="rect">
              <a:avLst/>
            </a:prstGeom>
            <a:noFill/>
          </p:spPr>
          <p:txBody>
            <a:bodyPr wrap="none" rtlCol="0">
              <a:spAutoFit/>
            </a:bodyPr>
            <a:lstStyle/>
            <a:p>
              <a:r>
                <a:rPr lang="en-US" dirty="0">
                  <a:solidFill>
                    <a:srgbClr val="0070C0"/>
                  </a:solidFill>
                </a:rPr>
                <a:t>60</a:t>
              </a:r>
              <a:r>
                <a:rPr lang="en-US" baseline="30000" dirty="0">
                  <a:solidFill>
                    <a:srgbClr val="0070C0"/>
                  </a:solidFill>
                </a:rPr>
                <a:t>o</a:t>
              </a:r>
            </a:p>
          </p:txBody>
        </p:sp>
        <p:sp>
          <p:nvSpPr>
            <p:cNvPr id="24" name="TextBox 23">
              <a:extLst>
                <a:ext uri="{FF2B5EF4-FFF2-40B4-BE49-F238E27FC236}">
                  <a16:creationId xmlns:a16="http://schemas.microsoft.com/office/drawing/2014/main" id="{2F02AE71-C531-4E1D-A9F1-0B427993AF02}"/>
                </a:ext>
              </a:extLst>
            </p:cNvPr>
            <p:cNvSpPr txBox="1"/>
            <p:nvPr/>
          </p:nvSpPr>
          <p:spPr>
            <a:xfrm>
              <a:off x="7455302" y="2887147"/>
              <a:ext cx="500458" cy="369332"/>
            </a:xfrm>
            <a:prstGeom prst="rect">
              <a:avLst/>
            </a:prstGeom>
            <a:noFill/>
          </p:spPr>
          <p:txBody>
            <a:bodyPr wrap="none" rtlCol="0">
              <a:spAutoFit/>
            </a:bodyPr>
            <a:lstStyle/>
            <a:p>
              <a:r>
                <a:rPr lang="en-US" dirty="0">
                  <a:solidFill>
                    <a:srgbClr val="0070C0"/>
                  </a:solidFill>
                </a:rPr>
                <a:t>60</a:t>
              </a:r>
              <a:r>
                <a:rPr lang="en-US" baseline="30000" dirty="0">
                  <a:solidFill>
                    <a:srgbClr val="0070C0"/>
                  </a:solidFill>
                </a:rPr>
                <a:t>o</a:t>
              </a:r>
            </a:p>
          </p:txBody>
        </p:sp>
      </p:grpSp>
      <p:cxnSp>
        <p:nvCxnSpPr>
          <p:cNvPr id="28" name="Straight Connector 27">
            <a:extLst>
              <a:ext uri="{FF2B5EF4-FFF2-40B4-BE49-F238E27FC236}">
                <a16:creationId xmlns:a16="http://schemas.microsoft.com/office/drawing/2014/main" id="{55C973F0-5F85-4781-B314-F54D19AF684D}"/>
              </a:ext>
            </a:extLst>
          </p:cNvPr>
          <p:cNvCxnSpPr>
            <a:cxnSpLocks/>
          </p:cNvCxnSpPr>
          <p:nvPr/>
        </p:nvCxnSpPr>
        <p:spPr>
          <a:xfrm>
            <a:off x="7853349" y="2351088"/>
            <a:ext cx="4714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19253E6-83F8-462E-A0DD-E10848B67681}"/>
              </a:ext>
            </a:extLst>
          </p:cNvPr>
          <p:cNvCxnSpPr>
            <a:cxnSpLocks/>
          </p:cNvCxnSpPr>
          <p:nvPr/>
        </p:nvCxnSpPr>
        <p:spPr>
          <a:xfrm>
            <a:off x="7000872" y="3437454"/>
            <a:ext cx="1323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A8EB798-80AC-4104-8F55-69A5000C5CAD}"/>
              </a:ext>
            </a:extLst>
          </p:cNvPr>
          <p:cNvCxnSpPr>
            <a:cxnSpLocks/>
          </p:cNvCxnSpPr>
          <p:nvPr/>
        </p:nvCxnSpPr>
        <p:spPr>
          <a:xfrm>
            <a:off x="7000872" y="4286250"/>
            <a:ext cx="1323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294EE60-5815-4ED3-A115-9682BB0D923C}"/>
              </a:ext>
            </a:extLst>
          </p:cNvPr>
          <p:cNvCxnSpPr>
            <a:cxnSpLocks/>
          </p:cNvCxnSpPr>
          <p:nvPr/>
        </p:nvCxnSpPr>
        <p:spPr>
          <a:xfrm>
            <a:off x="7000872" y="5151735"/>
            <a:ext cx="13239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BA40EAA-B960-4DE1-825D-E390563C9AF0}"/>
              </a:ext>
            </a:extLst>
          </p:cNvPr>
          <p:cNvCxnSpPr>
            <a:cxnSpLocks/>
          </p:cNvCxnSpPr>
          <p:nvPr/>
        </p:nvCxnSpPr>
        <p:spPr>
          <a:xfrm flipV="1">
            <a:off x="8089090" y="2351089"/>
            <a:ext cx="0" cy="283051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6C5D6D8-CA6D-4659-ADDA-6F4431C434B9}"/>
              </a:ext>
            </a:extLst>
          </p:cNvPr>
          <p:cNvSpPr txBox="1"/>
          <p:nvPr/>
        </p:nvSpPr>
        <p:spPr>
          <a:xfrm>
            <a:off x="7724775" y="2731573"/>
            <a:ext cx="741358" cy="3693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3 m</a:t>
            </a:r>
            <a:endParaRPr kumimoji="0" lang="en-US" sz="1800" b="0" i="0" u="none" strike="noStrike" kern="0" cap="none" spc="0" normalizeH="0" baseline="0" noProof="0" dirty="0">
              <a:ln>
                <a:noFill/>
              </a:ln>
              <a:solidFill>
                <a:srgbClr val="5B9BD5"/>
              </a:solidFill>
              <a:effectLst/>
              <a:uLnTx/>
              <a:uFillTx/>
            </a:endParaRPr>
          </a:p>
        </p:txBody>
      </p:sp>
      <p:sp>
        <p:nvSpPr>
          <p:cNvPr id="37" name="TextBox 36">
            <a:extLst>
              <a:ext uri="{FF2B5EF4-FFF2-40B4-BE49-F238E27FC236}">
                <a16:creationId xmlns:a16="http://schemas.microsoft.com/office/drawing/2014/main" id="{01CC910A-85B5-4B8E-8CAB-6C13C962E75E}"/>
              </a:ext>
            </a:extLst>
          </p:cNvPr>
          <p:cNvSpPr txBox="1"/>
          <p:nvPr/>
        </p:nvSpPr>
        <p:spPr>
          <a:xfrm>
            <a:off x="7724775" y="3669268"/>
            <a:ext cx="741358" cy="3693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2 m</a:t>
            </a:r>
            <a:endParaRPr kumimoji="0" lang="en-US" sz="1800" b="0" i="0" u="none" strike="noStrike" kern="0" cap="none" spc="0" normalizeH="0" baseline="0" noProof="0" dirty="0">
              <a:ln>
                <a:noFill/>
              </a:ln>
              <a:solidFill>
                <a:srgbClr val="5B9BD5"/>
              </a:solidFill>
              <a:effectLst/>
              <a:uLnTx/>
              <a:uFillTx/>
            </a:endParaRPr>
          </a:p>
        </p:txBody>
      </p:sp>
      <p:sp>
        <p:nvSpPr>
          <p:cNvPr id="38" name="TextBox 37">
            <a:extLst>
              <a:ext uri="{FF2B5EF4-FFF2-40B4-BE49-F238E27FC236}">
                <a16:creationId xmlns:a16="http://schemas.microsoft.com/office/drawing/2014/main" id="{571068E0-8D08-42DE-BF64-F56127E79D60}"/>
              </a:ext>
            </a:extLst>
          </p:cNvPr>
          <p:cNvSpPr txBox="1"/>
          <p:nvPr/>
        </p:nvSpPr>
        <p:spPr>
          <a:xfrm>
            <a:off x="7724775" y="4526518"/>
            <a:ext cx="741358" cy="3693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2 m</a:t>
            </a:r>
            <a:endParaRPr kumimoji="0" lang="en-US" sz="1800" b="0" i="0" u="none" strike="noStrike" kern="0" cap="none" spc="0" normalizeH="0" baseline="0" noProof="0" dirty="0">
              <a:ln>
                <a:noFill/>
              </a:ln>
              <a:solidFill>
                <a:srgbClr val="5B9BD5"/>
              </a:solidFill>
              <a:effectLst/>
              <a:uLnTx/>
              <a:uFillTx/>
            </a:endParaRPr>
          </a:p>
        </p:txBody>
      </p:sp>
    </p:spTree>
    <p:extLst>
      <p:ext uri="{BB962C8B-B14F-4D97-AF65-F5344CB8AC3E}">
        <p14:creationId xmlns:p14="http://schemas.microsoft.com/office/powerpoint/2010/main" val="3559353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2455-4446-4AC8-90D6-3A5C9DF5126B}"/>
              </a:ext>
            </a:extLst>
          </p:cNvPr>
          <p:cNvSpPr>
            <a:spLocks noGrp="1"/>
          </p:cNvSpPr>
          <p:nvPr>
            <p:ph type="title"/>
          </p:nvPr>
        </p:nvSpPr>
        <p:spPr/>
        <p:txBody>
          <a:bodyPr/>
          <a:lstStyle/>
          <a:p>
            <a:r>
              <a:rPr lang="en-US" dirty="0"/>
              <a:t>Torsion Diagram Worked Example</a:t>
            </a:r>
          </a:p>
        </p:txBody>
      </p:sp>
      <p:sp>
        <p:nvSpPr>
          <p:cNvPr id="3" name="Content Placeholder 2">
            <a:extLst>
              <a:ext uri="{FF2B5EF4-FFF2-40B4-BE49-F238E27FC236}">
                <a16:creationId xmlns:a16="http://schemas.microsoft.com/office/drawing/2014/main" id="{4CF10AA3-B7F1-490C-9383-66A70F77D31A}"/>
              </a:ext>
            </a:extLst>
          </p:cNvPr>
          <p:cNvSpPr>
            <a:spLocks noGrp="1"/>
          </p:cNvSpPr>
          <p:nvPr>
            <p:ph idx="1"/>
          </p:nvPr>
        </p:nvSpPr>
        <p:spPr>
          <a:xfrm>
            <a:off x="457200" y="1600201"/>
            <a:ext cx="8229600" cy="1828800"/>
          </a:xfrm>
        </p:spPr>
        <p:txBody>
          <a:bodyPr>
            <a:normAutofit/>
          </a:bodyPr>
          <a:lstStyle/>
          <a:p>
            <a:r>
              <a:rPr lang="en-US" dirty="0"/>
              <a:t>A steel shaft is subjected to the torques shown below. Draw the torque diagram for this shaft.</a:t>
            </a:r>
          </a:p>
        </p:txBody>
      </p:sp>
      <p:grpSp>
        <p:nvGrpSpPr>
          <p:cNvPr id="62" name="Group 61">
            <a:extLst>
              <a:ext uri="{FF2B5EF4-FFF2-40B4-BE49-F238E27FC236}">
                <a16:creationId xmlns:a16="http://schemas.microsoft.com/office/drawing/2014/main" id="{44651769-1E58-4A89-A93F-F06CC88C02F2}"/>
              </a:ext>
            </a:extLst>
          </p:cNvPr>
          <p:cNvGrpSpPr/>
          <p:nvPr/>
        </p:nvGrpSpPr>
        <p:grpSpPr>
          <a:xfrm>
            <a:off x="2209800" y="3482577"/>
            <a:ext cx="4505862" cy="3126452"/>
            <a:chOff x="809567" y="2424627"/>
            <a:chExt cx="5942573" cy="4340351"/>
          </a:xfrm>
        </p:grpSpPr>
        <p:sp>
          <p:nvSpPr>
            <p:cNvPr id="31" name="Can 1">
              <a:extLst>
                <a:ext uri="{FF2B5EF4-FFF2-40B4-BE49-F238E27FC236}">
                  <a16:creationId xmlns:a16="http://schemas.microsoft.com/office/drawing/2014/main" id="{BC40A9A7-EB0B-4985-90B4-4E1160FDA857}"/>
                </a:ext>
              </a:extLst>
            </p:cNvPr>
            <p:cNvSpPr/>
            <p:nvPr/>
          </p:nvSpPr>
          <p:spPr>
            <a:xfrm rot="5400000">
              <a:off x="264621" y="4141969"/>
              <a:ext cx="2068945" cy="979054"/>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Can 4">
              <a:extLst>
                <a:ext uri="{FF2B5EF4-FFF2-40B4-BE49-F238E27FC236}">
                  <a16:creationId xmlns:a16="http://schemas.microsoft.com/office/drawing/2014/main" id="{1ADBF723-8568-43D7-A1D0-11B3F9E27E7E}"/>
                </a:ext>
              </a:extLst>
            </p:cNvPr>
            <p:cNvSpPr/>
            <p:nvPr/>
          </p:nvSpPr>
          <p:spPr>
            <a:xfrm rot="5400000">
              <a:off x="2549337" y="3413118"/>
              <a:ext cx="446114" cy="2436752"/>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Can 1">
              <a:extLst>
                <a:ext uri="{FF2B5EF4-FFF2-40B4-BE49-F238E27FC236}">
                  <a16:creationId xmlns:a16="http://schemas.microsoft.com/office/drawing/2014/main" id="{E93F075A-3FDD-4312-82C1-1CBCD684A102}"/>
                </a:ext>
              </a:extLst>
            </p:cNvPr>
            <p:cNvSpPr/>
            <p:nvPr/>
          </p:nvSpPr>
          <p:spPr>
            <a:xfrm rot="5400000">
              <a:off x="3112654" y="4141968"/>
              <a:ext cx="2068945" cy="979054"/>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Can 4">
              <a:extLst>
                <a:ext uri="{FF2B5EF4-FFF2-40B4-BE49-F238E27FC236}">
                  <a16:creationId xmlns:a16="http://schemas.microsoft.com/office/drawing/2014/main" id="{EB9F39BB-55F6-42A9-9501-0D8D80AD27E5}"/>
                </a:ext>
              </a:extLst>
            </p:cNvPr>
            <p:cNvSpPr/>
            <p:nvPr/>
          </p:nvSpPr>
          <p:spPr>
            <a:xfrm rot="5400000">
              <a:off x="4866378" y="3891661"/>
              <a:ext cx="446113" cy="1479665"/>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Can 1">
              <a:extLst>
                <a:ext uri="{FF2B5EF4-FFF2-40B4-BE49-F238E27FC236}">
                  <a16:creationId xmlns:a16="http://schemas.microsoft.com/office/drawing/2014/main" id="{488A8416-4909-42D2-88B7-85E3C840CC8B}"/>
                </a:ext>
              </a:extLst>
            </p:cNvPr>
            <p:cNvSpPr/>
            <p:nvPr/>
          </p:nvSpPr>
          <p:spPr>
            <a:xfrm rot="5400000">
              <a:off x="4972291" y="4141965"/>
              <a:ext cx="2068945" cy="979054"/>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8" name="Straight Connector 37">
              <a:extLst>
                <a:ext uri="{FF2B5EF4-FFF2-40B4-BE49-F238E27FC236}">
                  <a16:creationId xmlns:a16="http://schemas.microsoft.com/office/drawing/2014/main" id="{EC9ED9A3-EC67-4BDD-9B34-82A4B7A0D4F4}"/>
                </a:ext>
              </a:extLst>
            </p:cNvPr>
            <p:cNvCxnSpPr>
              <a:cxnSpLocks/>
            </p:cNvCxnSpPr>
            <p:nvPr/>
          </p:nvCxnSpPr>
          <p:spPr>
            <a:xfrm flipH="1">
              <a:off x="1331623" y="6477000"/>
              <a:ext cx="4717701" cy="0"/>
            </a:xfrm>
            <a:prstGeom prst="line">
              <a:avLst/>
            </a:prstGeom>
            <a:noFill/>
            <a:ln w="6350" cap="flat" cmpd="sng" algn="ctr">
              <a:solidFill>
                <a:srgbClr val="5B9BD5"/>
              </a:solidFill>
              <a:prstDash val="solid"/>
              <a:miter lim="800000"/>
            </a:ln>
            <a:effectLst/>
          </p:spPr>
        </p:cxnSp>
        <p:sp>
          <p:nvSpPr>
            <p:cNvPr id="40" name="Arc 39">
              <a:extLst>
                <a:ext uri="{FF2B5EF4-FFF2-40B4-BE49-F238E27FC236}">
                  <a16:creationId xmlns:a16="http://schemas.microsoft.com/office/drawing/2014/main" id="{E676713F-41D6-4DFD-8009-6645CD697F4E}"/>
                </a:ext>
              </a:extLst>
            </p:cNvPr>
            <p:cNvSpPr/>
            <p:nvPr/>
          </p:nvSpPr>
          <p:spPr>
            <a:xfrm flipV="1">
              <a:off x="1022550" y="3285298"/>
              <a:ext cx="730101" cy="2692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B8A1DA31-273F-4C92-8809-98C8890F8E37}"/>
                </a:ext>
              </a:extLst>
            </p:cNvPr>
            <p:cNvSpPr txBox="1"/>
            <p:nvPr/>
          </p:nvSpPr>
          <p:spPr>
            <a:xfrm>
              <a:off x="855019" y="2826158"/>
              <a:ext cx="1061716" cy="512732"/>
            </a:xfrm>
            <a:prstGeom prst="rect">
              <a:avLst/>
            </a:prstGeom>
            <a:noFill/>
          </p:spPr>
          <p:txBody>
            <a:bodyPr wrap="none" rtlCol="0">
              <a:spAutoFit/>
            </a:bodyPr>
            <a:lstStyle/>
            <a:p>
              <a:pPr lvl="0"/>
              <a:r>
                <a:rPr lang="en-US" b="1" kern="0" dirty="0">
                  <a:solidFill>
                    <a:srgbClr val="7030A0"/>
                  </a:solidFill>
                </a:rPr>
                <a:t>5 kNm</a:t>
              </a:r>
              <a:endParaRPr kumimoji="0" lang="en-US" sz="1800" b="1" i="0" u="none" strike="noStrike" kern="0" cap="none" spc="0" normalizeH="0" baseline="0" noProof="0" dirty="0">
                <a:ln>
                  <a:noFill/>
                </a:ln>
                <a:solidFill>
                  <a:srgbClr val="7030A0"/>
                </a:solidFill>
                <a:effectLst/>
                <a:uLnTx/>
                <a:uFillTx/>
              </a:endParaRPr>
            </a:p>
          </p:txBody>
        </p:sp>
        <p:sp>
          <p:nvSpPr>
            <p:cNvPr id="42" name="Arc 41">
              <a:extLst>
                <a:ext uri="{FF2B5EF4-FFF2-40B4-BE49-F238E27FC236}">
                  <a16:creationId xmlns:a16="http://schemas.microsoft.com/office/drawing/2014/main" id="{3894E81E-68ED-4F5C-B058-F6DF1EC2A243}"/>
                </a:ext>
              </a:extLst>
            </p:cNvPr>
            <p:cNvSpPr/>
            <p:nvPr/>
          </p:nvSpPr>
          <p:spPr>
            <a:xfrm>
              <a:off x="3817434" y="3285297"/>
              <a:ext cx="730101" cy="2692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3" name="Arc 42">
              <a:extLst>
                <a:ext uri="{FF2B5EF4-FFF2-40B4-BE49-F238E27FC236}">
                  <a16:creationId xmlns:a16="http://schemas.microsoft.com/office/drawing/2014/main" id="{ED87E840-0749-4B05-8EF2-53E70C0A4F17}"/>
                </a:ext>
              </a:extLst>
            </p:cNvPr>
            <p:cNvSpPr/>
            <p:nvPr/>
          </p:nvSpPr>
          <p:spPr>
            <a:xfrm flipV="1">
              <a:off x="5703627" y="3277710"/>
              <a:ext cx="730101" cy="2692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B144CE2A-3D9B-407E-A231-F05C0613156B}"/>
                </a:ext>
              </a:extLst>
            </p:cNvPr>
            <p:cNvSpPr txBox="1"/>
            <p:nvPr/>
          </p:nvSpPr>
          <p:spPr>
            <a:xfrm>
              <a:off x="3657599" y="2865650"/>
              <a:ext cx="1216045" cy="5127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30A0"/>
                  </a:solidFill>
                  <a:effectLst/>
                  <a:uLnTx/>
                  <a:uFillTx/>
                </a:rPr>
                <a:t>15 kNm</a:t>
              </a:r>
            </a:p>
          </p:txBody>
        </p:sp>
        <p:sp>
          <p:nvSpPr>
            <p:cNvPr id="46" name="TextBox 45">
              <a:extLst>
                <a:ext uri="{FF2B5EF4-FFF2-40B4-BE49-F238E27FC236}">
                  <a16:creationId xmlns:a16="http://schemas.microsoft.com/office/drawing/2014/main" id="{D9F65266-E2A2-478E-B5E4-9402B190898F}"/>
                </a:ext>
              </a:extLst>
            </p:cNvPr>
            <p:cNvSpPr txBox="1"/>
            <p:nvPr/>
          </p:nvSpPr>
          <p:spPr>
            <a:xfrm>
              <a:off x="5536095" y="2825627"/>
              <a:ext cx="1216045" cy="512732"/>
            </a:xfrm>
            <a:prstGeom prst="rect">
              <a:avLst/>
            </a:prstGeom>
            <a:noFill/>
          </p:spPr>
          <p:txBody>
            <a:bodyPr wrap="none" rtlCol="0">
              <a:spAutoFit/>
            </a:bodyPr>
            <a:lstStyle/>
            <a:p>
              <a:pPr lvl="0"/>
              <a:r>
                <a:rPr lang="en-US" b="1" kern="0" dirty="0">
                  <a:solidFill>
                    <a:srgbClr val="7030A0"/>
                  </a:solidFill>
                </a:rPr>
                <a:t>10 kNm</a:t>
              </a:r>
              <a:endParaRPr kumimoji="0" lang="en-US" sz="1800" b="1" i="0" u="none" strike="noStrike" kern="0" cap="none" spc="0" normalizeH="0" baseline="0" noProof="0" dirty="0">
                <a:ln>
                  <a:noFill/>
                </a:ln>
                <a:solidFill>
                  <a:srgbClr val="7030A0"/>
                </a:solidFill>
                <a:effectLst/>
                <a:uLnTx/>
                <a:uFillTx/>
              </a:endParaRPr>
            </a:p>
          </p:txBody>
        </p:sp>
        <p:sp>
          <p:nvSpPr>
            <p:cNvPr id="48" name="TextBox 47">
              <a:extLst>
                <a:ext uri="{FF2B5EF4-FFF2-40B4-BE49-F238E27FC236}">
                  <a16:creationId xmlns:a16="http://schemas.microsoft.com/office/drawing/2014/main" id="{003FBC9F-DF3D-48AA-8C9D-6BF7E9909417}"/>
                </a:ext>
              </a:extLst>
            </p:cNvPr>
            <p:cNvSpPr txBox="1"/>
            <p:nvPr/>
          </p:nvSpPr>
          <p:spPr>
            <a:xfrm>
              <a:off x="1228741" y="2424627"/>
              <a:ext cx="31771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a:t>
              </a:r>
            </a:p>
          </p:txBody>
        </p:sp>
        <p:sp>
          <p:nvSpPr>
            <p:cNvPr id="50" name="TextBox 49">
              <a:extLst>
                <a:ext uri="{FF2B5EF4-FFF2-40B4-BE49-F238E27FC236}">
                  <a16:creationId xmlns:a16="http://schemas.microsoft.com/office/drawing/2014/main" id="{8106E246-33EE-4CDC-883C-F601F682E5AA}"/>
                </a:ext>
              </a:extLst>
            </p:cNvPr>
            <p:cNvSpPr txBox="1"/>
            <p:nvPr/>
          </p:nvSpPr>
          <p:spPr>
            <a:xfrm>
              <a:off x="5878113" y="2455614"/>
              <a:ext cx="30809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a:t>
              </a:r>
            </a:p>
          </p:txBody>
        </p:sp>
        <p:sp>
          <p:nvSpPr>
            <p:cNvPr id="51" name="TextBox 50">
              <a:extLst>
                <a:ext uri="{FF2B5EF4-FFF2-40B4-BE49-F238E27FC236}">
                  <a16:creationId xmlns:a16="http://schemas.microsoft.com/office/drawing/2014/main" id="{473200E5-616C-4848-8CA8-3534ED15DD49}"/>
                </a:ext>
              </a:extLst>
            </p:cNvPr>
            <p:cNvSpPr txBox="1"/>
            <p:nvPr/>
          </p:nvSpPr>
          <p:spPr>
            <a:xfrm>
              <a:off x="3990770" y="2466569"/>
              <a:ext cx="30970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a:t>
              </a:r>
            </a:p>
          </p:txBody>
        </p:sp>
        <p:cxnSp>
          <p:nvCxnSpPr>
            <p:cNvPr id="52" name="Straight Connector 51">
              <a:extLst>
                <a:ext uri="{FF2B5EF4-FFF2-40B4-BE49-F238E27FC236}">
                  <a16:creationId xmlns:a16="http://schemas.microsoft.com/office/drawing/2014/main" id="{174E1CE9-BA70-4099-8478-380E9B24C7A7}"/>
                </a:ext>
              </a:extLst>
            </p:cNvPr>
            <p:cNvCxnSpPr>
              <a:cxnSpLocks/>
            </p:cNvCxnSpPr>
            <p:nvPr/>
          </p:nvCxnSpPr>
          <p:spPr>
            <a:xfrm flipH="1">
              <a:off x="1331623" y="6128819"/>
              <a:ext cx="0" cy="539756"/>
            </a:xfrm>
            <a:prstGeom prst="line">
              <a:avLst/>
            </a:prstGeom>
            <a:noFill/>
            <a:ln w="6350" cap="flat" cmpd="sng" algn="ctr">
              <a:solidFill>
                <a:srgbClr val="5B9BD5"/>
              </a:solidFill>
              <a:prstDash val="solid"/>
              <a:miter lim="800000"/>
            </a:ln>
            <a:effectLst/>
          </p:spPr>
        </p:cxnSp>
        <p:cxnSp>
          <p:nvCxnSpPr>
            <p:cNvPr id="53" name="Straight Connector 52">
              <a:extLst>
                <a:ext uri="{FF2B5EF4-FFF2-40B4-BE49-F238E27FC236}">
                  <a16:creationId xmlns:a16="http://schemas.microsoft.com/office/drawing/2014/main" id="{43EE4C1C-60DA-4CF9-B4A2-F75540BAC1C4}"/>
                </a:ext>
              </a:extLst>
            </p:cNvPr>
            <p:cNvCxnSpPr>
              <a:cxnSpLocks/>
            </p:cNvCxnSpPr>
            <p:nvPr/>
          </p:nvCxnSpPr>
          <p:spPr>
            <a:xfrm flipH="1">
              <a:off x="4149899" y="6128819"/>
              <a:ext cx="0" cy="539756"/>
            </a:xfrm>
            <a:prstGeom prst="line">
              <a:avLst/>
            </a:prstGeom>
            <a:noFill/>
            <a:ln w="6350" cap="flat" cmpd="sng" algn="ctr">
              <a:solidFill>
                <a:srgbClr val="5B9BD5"/>
              </a:solidFill>
              <a:prstDash val="solid"/>
              <a:miter lim="800000"/>
            </a:ln>
            <a:effectLst/>
          </p:spPr>
        </p:cxnSp>
        <p:cxnSp>
          <p:nvCxnSpPr>
            <p:cNvPr id="54" name="Straight Connector 53">
              <a:extLst>
                <a:ext uri="{FF2B5EF4-FFF2-40B4-BE49-F238E27FC236}">
                  <a16:creationId xmlns:a16="http://schemas.microsoft.com/office/drawing/2014/main" id="{BBD813A1-2CFA-4A97-AC22-143DBEE9C6C8}"/>
                </a:ext>
              </a:extLst>
            </p:cNvPr>
            <p:cNvCxnSpPr>
              <a:cxnSpLocks/>
            </p:cNvCxnSpPr>
            <p:nvPr/>
          </p:nvCxnSpPr>
          <p:spPr>
            <a:xfrm flipH="1">
              <a:off x="6049323" y="6128819"/>
              <a:ext cx="0" cy="539756"/>
            </a:xfrm>
            <a:prstGeom prst="line">
              <a:avLst/>
            </a:prstGeom>
            <a:noFill/>
            <a:ln w="6350" cap="flat" cmpd="sng" algn="ctr">
              <a:solidFill>
                <a:srgbClr val="5B9BD5"/>
              </a:solidFill>
              <a:prstDash val="solid"/>
              <a:miter lim="800000"/>
            </a:ln>
            <a:effectLst/>
          </p:spPr>
        </p:cxnSp>
        <p:sp>
          <p:nvSpPr>
            <p:cNvPr id="56" name="TextBox 55">
              <a:extLst>
                <a:ext uri="{FF2B5EF4-FFF2-40B4-BE49-F238E27FC236}">
                  <a16:creationId xmlns:a16="http://schemas.microsoft.com/office/drawing/2014/main" id="{39AE338A-4594-467C-9997-188668B3522A}"/>
                </a:ext>
              </a:extLst>
            </p:cNvPr>
            <p:cNvSpPr txBox="1"/>
            <p:nvPr/>
          </p:nvSpPr>
          <p:spPr>
            <a:xfrm>
              <a:off x="2149979" y="6252246"/>
              <a:ext cx="1153447" cy="5127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30 cm</a:t>
              </a:r>
              <a:endParaRPr kumimoji="0" lang="en-US" sz="1800" b="0" i="0" u="none" strike="noStrike" kern="0" cap="none" spc="0" normalizeH="0" baseline="0" noProof="0" dirty="0">
                <a:ln>
                  <a:noFill/>
                </a:ln>
                <a:solidFill>
                  <a:srgbClr val="5B9BD5"/>
                </a:solidFill>
                <a:effectLst/>
                <a:uLnTx/>
                <a:uFillTx/>
              </a:endParaRPr>
            </a:p>
          </p:txBody>
        </p:sp>
        <p:sp>
          <p:nvSpPr>
            <p:cNvPr id="61" name="TextBox 60">
              <a:extLst>
                <a:ext uri="{FF2B5EF4-FFF2-40B4-BE49-F238E27FC236}">
                  <a16:creationId xmlns:a16="http://schemas.microsoft.com/office/drawing/2014/main" id="{26F4A574-3D39-4905-8152-264A924F3EF6}"/>
                </a:ext>
              </a:extLst>
            </p:cNvPr>
            <p:cNvSpPr txBox="1"/>
            <p:nvPr/>
          </p:nvSpPr>
          <p:spPr>
            <a:xfrm>
              <a:off x="4548072" y="6252246"/>
              <a:ext cx="1167274" cy="5127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20 cm</a:t>
              </a:r>
              <a:endParaRPr kumimoji="0" lang="en-US" sz="1800" b="0" i="0" u="none" strike="noStrike" kern="0" cap="none" spc="0" normalizeH="0" baseline="0" noProof="0" dirty="0">
                <a:ln>
                  <a:noFill/>
                </a:ln>
                <a:solidFill>
                  <a:srgbClr val="5B9BD5"/>
                </a:solidFill>
                <a:effectLst/>
                <a:uLnTx/>
                <a:uFillTx/>
              </a:endParaRPr>
            </a:p>
          </p:txBody>
        </p:sp>
      </p:grpSp>
    </p:spTree>
    <p:extLst>
      <p:ext uri="{BB962C8B-B14F-4D97-AF65-F5344CB8AC3E}">
        <p14:creationId xmlns:p14="http://schemas.microsoft.com/office/powerpoint/2010/main" val="3312164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F4C1-C8C0-4FB3-820C-E8D58A65B392}"/>
              </a:ext>
            </a:extLst>
          </p:cNvPr>
          <p:cNvSpPr>
            <a:spLocks noGrp="1"/>
          </p:cNvSpPr>
          <p:nvPr>
            <p:ph type="title"/>
          </p:nvPr>
        </p:nvSpPr>
        <p:spPr/>
        <p:txBody>
          <a:bodyPr/>
          <a:lstStyle/>
          <a:p>
            <a:r>
              <a:rPr lang="en-US" dirty="0"/>
              <a:t>Torsion Diagram Worked Example</a:t>
            </a:r>
          </a:p>
        </p:txBody>
      </p:sp>
      <p:sp>
        <p:nvSpPr>
          <p:cNvPr id="3" name="Content Placeholder 2">
            <a:extLst>
              <a:ext uri="{FF2B5EF4-FFF2-40B4-BE49-F238E27FC236}">
                <a16:creationId xmlns:a16="http://schemas.microsoft.com/office/drawing/2014/main" id="{1C7BFCAF-6918-46AD-9ED7-C8EA457927A2}"/>
              </a:ext>
            </a:extLst>
          </p:cNvPr>
          <p:cNvSpPr>
            <a:spLocks noGrp="1"/>
          </p:cNvSpPr>
          <p:nvPr>
            <p:ph idx="1"/>
          </p:nvPr>
        </p:nvSpPr>
        <p:spPr>
          <a:xfrm>
            <a:off x="453169" y="1431224"/>
            <a:ext cx="8077200" cy="1773512"/>
          </a:xfrm>
        </p:spPr>
        <p:txBody>
          <a:bodyPr/>
          <a:lstStyle/>
          <a:p>
            <a:r>
              <a:rPr lang="en-US" dirty="0"/>
              <a:t>A steel shaft is subjected to the torques shown below. Draw the torque diagram for this shaft.</a:t>
            </a:r>
          </a:p>
          <a:p>
            <a:endParaRPr lang="en-US" dirty="0"/>
          </a:p>
        </p:txBody>
      </p:sp>
      <p:sp>
        <p:nvSpPr>
          <p:cNvPr id="4" name="Slide Number Placeholder 3">
            <a:extLst>
              <a:ext uri="{FF2B5EF4-FFF2-40B4-BE49-F238E27FC236}">
                <a16:creationId xmlns:a16="http://schemas.microsoft.com/office/drawing/2014/main" id="{6687CABD-9C4D-4321-84C9-5E9480CC319E}"/>
              </a:ext>
            </a:extLst>
          </p:cNvPr>
          <p:cNvSpPr>
            <a:spLocks noGrp="1"/>
          </p:cNvSpPr>
          <p:nvPr>
            <p:ph type="sldNum" sz="quarter" idx="12"/>
          </p:nvPr>
        </p:nvSpPr>
        <p:spPr/>
        <p:txBody>
          <a:bodyPr/>
          <a:lstStyle/>
          <a:p>
            <a:fld id="{929262FE-7F58-4A1E-8AF3-5A510A86DEBD}" type="slidenum">
              <a:rPr lang="en-US" smtClean="0"/>
              <a:t>17</a:t>
            </a:fld>
            <a:endParaRPr lang="en-US"/>
          </a:p>
        </p:txBody>
      </p:sp>
      <p:sp>
        <p:nvSpPr>
          <p:cNvPr id="6" name="Can 1">
            <a:extLst>
              <a:ext uri="{FF2B5EF4-FFF2-40B4-BE49-F238E27FC236}">
                <a16:creationId xmlns:a16="http://schemas.microsoft.com/office/drawing/2014/main" id="{C169D5D5-B652-435F-9627-084291393BD9}"/>
              </a:ext>
            </a:extLst>
          </p:cNvPr>
          <p:cNvSpPr/>
          <p:nvPr/>
        </p:nvSpPr>
        <p:spPr>
          <a:xfrm rot="5400000">
            <a:off x="692823" y="4700886"/>
            <a:ext cx="1490307" cy="742352"/>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4F8F5BC0-83BA-4E75-B28B-42A3F8B41635}"/>
              </a:ext>
            </a:extLst>
          </p:cNvPr>
          <p:cNvCxnSpPr>
            <a:cxnSpLocks/>
          </p:cNvCxnSpPr>
          <p:nvPr/>
        </p:nvCxnSpPr>
        <p:spPr>
          <a:xfrm flipH="1">
            <a:off x="1437977" y="6098360"/>
            <a:ext cx="6009975" cy="0"/>
          </a:xfrm>
          <a:prstGeom prst="line">
            <a:avLst/>
          </a:prstGeom>
          <a:noFill/>
          <a:ln w="6350" cap="flat" cmpd="sng" algn="ctr">
            <a:solidFill>
              <a:srgbClr val="5B9BD5"/>
            </a:solidFill>
            <a:prstDash val="solid"/>
            <a:miter lim="800000"/>
          </a:ln>
          <a:effectLst/>
        </p:spPr>
      </p:cxnSp>
      <p:sp>
        <p:nvSpPr>
          <p:cNvPr id="13" name="TextBox 12">
            <a:extLst>
              <a:ext uri="{FF2B5EF4-FFF2-40B4-BE49-F238E27FC236}">
                <a16:creationId xmlns:a16="http://schemas.microsoft.com/office/drawing/2014/main" id="{0E210087-7C2D-47A5-A1F3-A0C311AB86A0}"/>
              </a:ext>
            </a:extLst>
          </p:cNvPr>
          <p:cNvSpPr txBox="1"/>
          <p:nvPr/>
        </p:nvSpPr>
        <p:spPr>
          <a:xfrm>
            <a:off x="1022513" y="3688099"/>
            <a:ext cx="966931" cy="369332"/>
          </a:xfrm>
          <a:prstGeom prst="rect">
            <a:avLst/>
          </a:prstGeom>
          <a:noFill/>
        </p:spPr>
        <p:txBody>
          <a:bodyPr wrap="none" rtlCol="0">
            <a:spAutoFit/>
          </a:bodyPr>
          <a:lstStyle/>
          <a:p>
            <a:pPr lvl="0"/>
            <a:r>
              <a:rPr lang="en-US" b="1" kern="0" dirty="0">
                <a:solidFill>
                  <a:srgbClr val="7030A0"/>
                </a:solidFill>
              </a:rPr>
              <a:t>60 ft-lbs</a:t>
            </a:r>
            <a:endParaRPr kumimoji="0" lang="en-US" sz="1800" b="1" i="0" u="none" strike="noStrike" kern="0" cap="none" spc="0" normalizeH="0" baseline="0" noProof="0" dirty="0">
              <a:ln>
                <a:noFill/>
              </a:ln>
              <a:solidFill>
                <a:srgbClr val="7030A0"/>
              </a:solidFill>
              <a:effectLst/>
              <a:uLnTx/>
              <a:uFillTx/>
            </a:endParaRPr>
          </a:p>
        </p:txBody>
      </p:sp>
      <p:sp>
        <p:nvSpPr>
          <p:cNvPr id="15" name="Arc 14">
            <a:extLst>
              <a:ext uri="{FF2B5EF4-FFF2-40B4-BE49-F238E27FC236}">
                <a16:creationId xmlns:a16="http://schemas.microsoft.com/office/drawing/2014/main" id="{F2E19CDC-B0AE-4A64-94A1-75C6F65353FC}"/>
              </a:ext>
            </a:extLst>
          </p:cNvPr>
          <p:cNvSpPr/>
          <p:nvPr/>
        </p:nvSpPr>
        <p:spPr>
          <a:xfrm flipV="1">
            <a:off x="1229185" y="4115600"/>
            <a:ext cx="553588" cy="1939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67BCA902-3CF6-4872-B176-BA16AC9B2101}"/>
              </a:ext>
            </a:extLst>
          </p:cNvPr>
          <p:cNvCxnSpPr>
            <a:cxnSpLocks/>
          </p:cNvCxnSpPr>
          <p:nvPr/>
        </p:nvCxnSpPr>
        <p:spPr>
          <a:xfrm flipH="1">
            <a:off x="1437976" y="5903961"/>
            <a:ext cx="0" cy="388798"/>
          </a:xfrm>
          <a:prstGeom prst="line">
            <a:avLst/>
          </a:prstGeom>
          <a:noFill/>
          <a:ln w="6350" cap="flat" cmpd="sng" algn="ctr">
            <a:solidFill>
              <a:srgbClr val="5B9BD5"/>
            </a:solidFill>
            <a:prstDash val="solid"/>
            <a:miter lim="800000"/>
          </a:ln>
          <a:effectLst/>
        </p:spPr>
      </p:cxnSp>
      <p:sp>
        <p:nvSpPr>
          <p:cNvPr id="24" name="TextBox 23">
            <a:extLst>
              <a:ext uri="{FF2B5EF4-FFF2-40B4-BE49-F238E27FC236}">
                <a16:creationId xmlns:a16="http://schemas.microsoft.com/office/drawing/2014/main" id="{9CF2F943-D09F-463A-9561-6CFF366EB60B}"/>
              </a:ext>
            </a:extLst>
          </p:cNvPr>
          <p:cNvSpPr txBox="1"/>
          <p:nvPr/>
        </p:nvSpPr>
        <p:spPr>
          <a:xfrm>
            <a:off x="1869727" y="5925787"/>
            <a:ext cx="664292" cy="3693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2 ft</a:t>
            </a:r>
            <a:endParaRPr kumimoji="0" lang="en-US" sz="1800" b="0" i="0" u="none" strike="noStrike" kern="0" cap="none" spc="0" normalizeH="0" baseline="0" noProof="0" dirty="0">
              <a:ln>
                <a:noFill/>
              </a:ln>
              <a:solidFill>
                <a:srgbClr val="5B9BD5"/>
              </a:solidFill>
              <a:effectLst/>
              <a:uLnTx/>
              <a:uFillTx/>
            </a:endParaRPr>
          </a:p>
        </p:txBody>
      </p:sp>
      <p:sp>
        <p:nvSpPr>
          <p:cNvPr id="30" name="Can 4">
            <a:extLst>
              <a:ext uri="{FF2B5EF4-FFF2-40B4-BE49-F238E27FC236}">
                <a16:creationId xmlns:a16="http://schemas.microsoft.com/office/drawing/2014/main" id="{9F176CF3-3BCE-49AB-B736-C6FDAE174510}"/>
              </a:ext>
            </a:extLst>
          </p:cNvPr>
          <p:cNvSpPr/>
          <p:nvPr/>
        </p:nvSpPr>
        <p:spPr>
          <a:xfrm rot="5400000">
            <a:off x="2001993" y="4511096"/>
            <a:ext cx="321345" cy="1121933"/>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6" name="Can 1">
            <a:extLst>
              <a:ext uri="{FF2B5EF4-FFF2-40B4-BE49-F238E27FC236}">
                <a16:creationId xmlns:a16="http://schemas.microsoft.com/office/drawing/2014/main" id="{68C8A9C8-BD21-4B60-9018-996FBA6AA9D9}"/>
              </a:ext>
            </a:extLst>
          </p:cNvPr>
          <p:cNvSpPr/>
          <p:nvPr/>
        </p:nvSpPr>
        <p:spPr>
          <a:xfrm rot="5400000">
            <a:off x="2195317" y="4700886"/>
            <a:ext cx="1490307" cy="742352"/>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Can 4">
            <a:extLst>
              <a:ext uri="{FF2B5EF4-FFF2-40B4-BE49-F238E27FC236}">
                <a16:creationId xmlns:a16="http://schemas.microsoft.com/office/drawing/2014/main" id="{5ECB44EC-42FA-4BC0-BC5C-0A85287D32E9}"/>
              </a:ext>
            </a:extLst>
          </p:cNvPr>
          <p:cNvSpPr/>
          <p:nvPr/>
        </p:nvSpPr>
        <p:spPr>
          <a:xfrm rot="5400000">
            <a:off x="3520371" y="4511096"/>
            <a:ext cx="321345" cy="1121933"/>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7" name="Can 1">
            <a:extLst>
              <a:ext uri="{FF2B5EF4-FFF2-40B4-BE49-F238E27FC236}">
                <a16:creationId xmlns:a16="http://schemas.microsoft.com/office/drawing/2014/main" id="{48EBF0DC-E4D3-4148-AC6C-73DCD3FAA8DA}"/>
              </a:ext>
            </a:extLst>
          </p:cNvPr>
          <p:cNvSpPr/>
          <p:nvPr/>
        </p:nvSpPr>
        <p:spPr>
          <a:xfrm rot="5400000">
            <a:off x="3697811" y="4700886"/>
            <a:ext cx="1490307" cy="742352"/>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Can 4">
            <a:extLst>
              <a:ext uri="{FF2B5EF4-FFF2-40B4-BE49-F238E27FC236}">
                <a16:creationId xmlns:a16="http://schemas.microsoft.com/office/drawing/2014/main" id="{AFF34FDD-6E54-4A51-9175-AE68F4DC295B}"/>
              </a:ext>
            </a:extLst>
          </p:cNvPr>
          <p:cNvSpPr/>
          <p:nvPr/>
        </p:nvSpPr>
        <p:spPr>
          <a:xfrm rot="5400000">
            <a:off x="5033539" y="4511096"/>
            <a:ext cx="321345" cy="1121933"/>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8" name="Can 1">
            <a:extLst>
              <a:ext uri="{FF2B5EF4-FFF2-40B4-BE49-F238E27FC236}">
                <a16:creationId xmlns:a16="http://schemas.microsoft.com/office/drawing/2014/main" id="{3A211B97-39A4-4F60-868A-1A26E0CABD6A}"/>
              </a:ext>
            </a:extLst>
          </p:cNvPr>
          <p:cNvSpPr/>
          <p:nvPr/>
        </p:nvSpPr>
        <p:spPr>
          <a:xfrm rot="5400000">
            <a:off x="5200305" y="4700886"/>
            <a:ext cx="1490307" cy="742352"/>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Can 4">
            <a:extLst>
              <a:ext uri="{FF2B5EF4-FFF2-40B4-BE49-F238E27FC236}">
                <a16:creationId xmlns:a16="http://schemas.microsoft.com/office/drawing/2014/main" id="{46D276F7-45FE-4D3B-A262-141323C81AA4}"/>
              </a:ext>
            </a:extLst>
          </p:cNvPr>
          <p:cNvSpPr/>
          <p:nvPr/>
        </p:nvSpPr>
        <p:spPr>
          <a:xfrm rot="5400000">
            <a:off x="6524869" y="4511096"/>
            <a:ext cx="321345" cy="1121933"/>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Can 1">
            <a:extLst>
              <a:ext uri="{FF2B5EF4-FFF2-40B4-BE49-F238E27FC236}">
                <a16:creationId xmlns:a16="http://schemas.microsoft.com/office/drawing/2014/main" id="{F4725C60-BFB4-40E6-832A-19CDE58BF2A3}"/>
              </a:ext>
            </a:extLst>
          </p:cNvPr>
          <p:cNvSpPr/>
          <p:nvPr/>
        </p:nvSpPr>
        <p:spPr>
          <a:xfrm rot="5400000">
            <a:off x="6702799" y="4700886"/>
            <a:ext cx="1490307" cy="742352"/>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1" name="Straight Connector 30">
            <a:extLst>
              <a:ext uri="{FF2B5EF4-FFF2-40B4-BE49-F238E27FC236}">
                <a16:creationId xmlns:a16="http://schemas.microsoft.com/office/drawing/2014/main" id="{4B4342B6-1C69-4F2A-9476-091A1519C15B}"/>
              </a:ext>
            </a:extLst>
          </p:cNvPr>
          <p:cNvCxnSpPr>
            <a:cxnSpLocks/>
          </p:cNvCxnSpPr>
          <p:nvPr/>
        </p:nvCxnSpPr>
        <p:spPr>
          <a:xfrm flipH="1">
            <a:off x="2940470" y="5903961"/>
            <a:ext cx="0" cy="388798"/>
          </a:xfrm>
          <a:prstGeom prst="line">
            <a:avLst/>
          </a:prstGeom>
          <a:noFill/>
          <a:ln w="6350" cap="flat" cmpd="sng" algn="ctr">
            <a:solidFill>
              <a:srgbClr val="5B9BD5"/>
            </a:solidFill>
            <a:prstDash val="solid"/>
            <a:miter lim="800000"/>
          </a:ln>
          <a:effectLst/>
        </p:spPr>
      </p:cxnSp>
      <p:cxnSp>
        <p:nvCxnSpPr>
          <p:cNvPr id="32" name="Straight Connector 31">
            <a:extLst>
              <a:ext uri="{FF2B5EF4-FFF2-40B4-BE49-F238E27FC236}">
                <a16:creationId xmlns:a16="http://schemas.microsoft.com/office/drawing/2014/main" id="{DE5FCEC6-3F2B-440D-88C2-09A4326672B9}"/>
              </a:ext>
            </a:extLst>
          </p:cNvPr>
          <p:cNvCxnSpPr>
            <a:cxnSpLocks/>
          </p:cNvCxnSpPr>
          <p:nvPr/>
        </p:nvCxnSpPr>
        <p:spPr>
          <a:xfrm flipH="1">
            <a:off x="4442964" y="5903961"/>
            <a:ext cx="0" cy="388798"/>
          </a:xfrm>
          <a:prstGeom prst="line">
            <a:avLst/>
          </a:prstGeom>
          <a:noFill/>
          <a:ln w="6350" cap="flat" cmpd="sng" algn="ctr">
            <a:solidFill>
              <a:srgbClr val="5B9BD5"/>
            </a:solidFill>
            <a:prstDash val="solid"/>
            <a:miter lim="800000"/>
          </a:ln>
          <a:effectLst/>
        </p:spPr>
      </p:cxnSp>
      <p:cxnSp>
        <p:nvCxnSpPr>
          <p:cNvPr id="33" name="Straight Connector 32">
            <a:extLst>
              <a:ext uri="{FF2B5EF4-FFF2-40B4-BE49-F238E27FC236}">
                <a16:creationId xmlns:a16="http://schemas.microsoft.com/office/drawing/2014/main" id="{58A7AD4C-F5FC-4F3F-952D-2AEF266E749D}"/>
              </a:ext>
            </a:extLst>
          </p:cNvPr>
          <p:cNvCxnSpPr>
            <a:cxnSpLocks/>
          </p:cNvCxnSpPr>
          <p:nvPr/>
        </p:nvCxnSpPr>
        <p:spPr>
          <a:xfrm flipH="1">
            <a:off x="5945458" y="5903961"/>
            <a:ext cx="0" cy="388798"/>
          </a:xfrm>
          <a:prstGeom prst="line">
            <a:avLst/>
          </a:prstGeom>
          <a:noFill/>
          <a:ln w="6350" cap="flat" cmpd="sng" algn="ctr">
            <a:solidFill>
              <a:srgbClr val="5B9BD5"/>
            </a:solidFill>
            <a:prstDash val="solid"/>
            <a:miter lim="800000"/>
          </a:ln>
          <a:effectLst/>
        </p:spPr>
      </p:cxnSp>
      <p:cxnSp>
        <p:nvCxnSpPr>
          <p:cNvPr id="34" name="Straight Connector 33">
            <a:extLst>
              <a:ext uri="{FF2B5EF4-FFF2-40B4-BE49-F238E27FC236}">
                <a16:creationId xmlns:a16="http://schemas.microsoft.com/office/drawing/2014/main" id="{CDF2D585-2551-4ADB-8E02-8B5389E2BA9E}"/>
              </a:ext>
            </a:extLst>
          </p:cNvPr>
          <p:cNvCxnSpPr>
            <a:cxnSpLocks/>
          </p:cNvCxnSpPr>
          <p:nvPr/>
        </p:nvCxnSpPr>
        <p:spPr>
          <a:xfrm flipH="1">
            <a:off x="7447952" y="5903961"/>
            <a:ext cx="0" cy="388798"/>
          </a:xfrm>
          <a:prstGeom prst="line">
            <a:avLst/>
          </a:prstGeom>
          <a:noFill/>
          <a:ln w="6350" cap="flat" cmpd="sng" algn="ctr">
            <a:solidFill>
              <a:srgbClr val="5B9BD5"/>
            </a:solidFill>
            <a:prstDash val="solid"/>
            <a:miter lim="800000"/>
          </a:ln>
          <a:effectLst/>
        </p:spPr>
      </p:cxnSp>
      <p:sp>
        <p:nvSpPr>
          <p:cNvPr id="37" name="TextBox 36">
            <a:extLst>
              <a:ext uri="{FF2B5EF4-FFF2-40B4-BE49-F238E27FC236}">
                <a16:creationId xmlns:a16="http://schemas.microsoft.com/office/drawing/2014/main" id="{04A737F8-E18B-41D8-BA9E-5FE3FE3E61A8}"/>
              </a:ext>
            </a:extLst>
          </p:cNvPr>
          <p:cNvSpPr txBox="1"/>
          <p:nvPr/>
        </p:nvSpPr>
        <p:spPr>
          <a:xfrm>
            <a:off x="3346381" y="5925787"/>
            <a:ext cx="664292" cy="3693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2 ft</a:t>
            </a:r>
            <a:endParaRPr kumimoji="0" lang="en-US" sz="1800" b="0" i="0" u="none" strike="noStrike" kern="0" cap="none" spc="0" normalizeH="0" baseline="0" noProof="0" dirty="0">
              <a:ln>
                <a:noFill/>
              </a:ln>
              <a:solidFill>
                <a:srgbClr val="5B9BD5"/>
              </a:solidFill>
              <a:effectLst/>
              <a:uLnTx/>
              <a:uFillTx/>
            </a:endParaRPr>
          </a:p>
        </p:txBody>
      </p:sp>
      <p:sp>
        <p:nvSpPr>
          <p:cNvPr id="38" name="TextBox 37">
            <a:extLst>
              <a:ext uri="{FF2B5EF4-FFF2-40B4-BE49-F238E27FC236}">
                <a16:creationId xmlns:a16="http://schemas.microsoft.com/office/drawing/2014/main" id="{19955C71-48D9-417F-B479-F8EC6C0990D8}"/>
              </a:ext>
            </a:extLst>
          </p:cNvPr>
          <p:cNvSpPr txBox="1"/>
          <p:nvPr/>
        </p:nvSpPr>
        <p:spPr>
          <a:xfrm>
            <a:off x="4875256" y="5925787"/>
            <a:ext cx="664292" cy="3693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2 ft</a:t>
            </a:r>
            <a:endParaRPr kumimoji="0" lang="en-US" sz="1800" b="0" i="0" u="none" strike="noStrike" kern="0" cap="none" spc="0" normalizeH="0" baseline="0" noProof="0" dirty="0">
              <a:ln>
                <a:noFill/>
              </a:ln>
              <a:solidFill>
                <a:srgbClr val="5B9BD5"/>
              </a:solidFill>
              <a:effectLst/>
              <a:uLnTx/>
              <a:uFillTx/>
            </a:endParaRPr>
          </a:p>
        </p:txBody>
      </p:sp>
      <p:sp>
        <p:nvSpPr>
          <p:cNvPr id="39" name="TextBox 38">
            <a:extLst>
              <a:ext uri="{FF2B5EF4-FFF2-40B4-BE49-F238E27FC236}">
                <a16:creationId xmlns:a16="http://schemas.microsoft.com/office/drawing/2014/main" id="{21A312E7-8A73-46BC-8CCD-F0A58CBFA6C1}"/>
              </a:ext>
            </a:extLst>
          </p:cNvPr>
          <p:cNvSpPr txBox="1"/>
          <p:nvPr/>
        </p:nvSpPr>
        <p:spPr>
          <a:xfrm>
            <a:off x="6383519" y="5925787"/>
            <a:ext cx="664292" cy="3693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2 ft</a:t>
            </a:r>
            <a:endParaRPr kumimoji="0" lang="en-US" sz="1800" b="0" i="0" u="none" strike="noStrike" kern="0" cap="none" spc="0" normalizeH="0" baseline="0" noProof="0" dirty="0">
              <a:ln>
                <a:noFill/>
              </a:ln>
              <a:solidFill>
                <a:srgbClr val="5B9BD5"/>
              </a:solidFill>
              <a:effectLst/>
              <a:uLnTx/>
              <a:uFillTx/>
            </a:endParaRPr>
          </a:p>
        </p:txBody>
      </p:sp>
      <p:sp>
        <p:nvSpPr>
          <p:cNvPr id="40" name="TextBox 39">
            <a:extLst>
              <a:ext uri="{FF2B5EF4-FFF2-40B4-BE49-F238E27FC236}">
                <a16:creationId xmlns:a16="http://schemas.microsoft.com/office/drawing/2014/main" id="{CFBCD443-2342-4AE4-9C64-550848C735CA}"/>
              </a:ext>
            </a:extLst>
          </p:cNvPr>
          <p:cNvSpPr txBox="1"/>
          <p:nvPr/>
        </p:nvSpPr>
        <p:spPr>
          <a:xfrm>
            <a:off x="5822270" y="3291959"/>
            <a:ext cx="32733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rPr>
              <a:t>D</a:t>
            </a:r>
            <a:endParaRPr kumimoji="0" lang="en-US" sz="1800" b="0" i="0" u="none" strike="noStrike" kern="0" cap="none" spc="0" normalizeH="0" baseline="0" noProof="0" dirty="0">
              <a:ln>
                <a:noFill/>
              </a:ln>
              <a:solidFill>
                <a:prstClr val="black"/>
              </a:solidFill>
              <a:effectLst/>
              <a:uLnTx/>
              <a:uFillTx/>
            </a:endParaRPr>
          </a:p>
        </p:txBody>
      </p:sp>
      <p:sp>
        <p:nvSpPr>
          <p:cNvPr id="41" name="TextBox 40">
            <a:extLst>
              <a:ext uri="{FF2B5EF4-FFF2-40B4-BE49-F238E27FC236}">
                <a16:creationId xmlns:a16="http://schemas.microsoft.com/office/drawing/2014/main" id="{73F21879-D489-4159-ADAF-51D03BC70B04}"/>
              </a:ext>
            </a:extLst>
          </p:cNvPr>
          <p:cNvSpPr txBox="1"/>
          <p:nvPr/>
        </p:nvSpPr>
        <p:spPr>
          <a:xfrm>
            <a:off x="7326057" y="3291959"/>
            <a:ext cx="29687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E</a:t>
            </a:r>
          </a:p>
        </p:txBody>
      </p:sp>
      <p:sp>
        <p:nvSpPr>
          <p:cNvPr id="14" name="Arc 13">
            <a:extLst>
              <a:ext uri="{FF2B5EF4-FFF2-40B4-BE49-F238E27FC236}">
                <a16:creationId xmlns:a16="http://schemas.microsoft.com/office/drawing/2014/main" id="{9B9AF434-A7D7-4484-86AD-35341BFAC866}"/>
              </a:ext>
            </a:extLst>
          </p:cNvPr>
          <p:cNvSpPr/>
          <p:nvPr/>
        </p:nvSpPr>
        <p:spPr>
          <a:xfrm>
            <a:off x="2686050" y="4076700"/>
            <a:ext cx="553588" cy="1939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7DB6572D-B755-4E8B-83CC-DF45B20CA1BA}"/>
              </a:ext>
            </a:extLst>
          </p:cNvPr>
          <p:cNvSpPr/>
          <p:nvPr/>
        </p:nvSpPr>
        <p:spPr>
          <a:xfrm>
            <a:off x="4260453" y="4102368"/>
            <a:ext cx="553588" cy="1939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3" name="Arc 42">
            <a:extLst>
              <a:ext uri="{FF2B5EF4-FFF2-40B4-BE49-F238E27FC236}">
                <a16:creationId xmlns:a16="http://schemas.microsoft.com/office/drawing/2014/main" id="{CBA5811C-D4AD-4523-8650-7C3CEE0BF058}"/>
              </a:ext>
            </a:extLst>
          </p:cNvPr>
          <p:cNvSpPr/>
          <p:nvPr/>
        </p:nvSpPr>
        <p:spPr>
          <a:xfrm>
            <a:off x="5724528" y="4086493"/>
            <a:ext cx="553588" cy="1939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4" name="Arc 43">
            <a:extLst>
              <a:ext uri="{FF2B5EF4-FFF2-40B4-BE49-F238E27FC236}">
                <a16:creationId xmlns:a16="http://schemas.microsoft.com/office/drawing/2014/main" id="{7C4A44B1-5F57-40FA-BD9F-8EFE55A7D7CF}"/>
              </a:ext>
            </a:extLst>
          </p:cNvPr>
          <p:cNvSpPr/>
          <p:nvPr/>
        </p:nvSpPr>
        <p:spPr>
          <a:xfrm flipV="1">
            <a:off x="7219347" y="4095750"/>
            <a:ext cx="553588" cy="1939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E3A3458F-3F8A-4E32-A82B-0D8CA5F46B67}"/>
              </a:ext>
            </a:extLst>
          </p:cNvPr>
          <p:cNvSpPr txBox="1"/>
          <p:nvPr/>
        </p:nvSpPr>
        <p:spPr>
          <a:xfrm>
            <a:off x="7012675" y="3688099"/>
            <a:ext cx="966931" cy="369332"/>
          </a:xfrm>
          <a:prstGeom prst="rect">
            <a:avLst/>
          </a:prstGeom>
          <a:noFill/>
        </p:spPr>
        <p:txBody>
          <a:bodyPr wrap="none" rtlCol="0">
            <a:spAutoFit/>
          </a:bodyPr>
          <a:lstStyle/>
          <a:p>
            <a:pPr lvl="0"/>
            <a:r>
              <a:rPr lang="en-US" b="1" kern="0" dirty="0">
                <a:solidFill>
                  <a:srgbClr val="7030A0"/>
                </a:solidFill>
              </a:rPr>
              <a:t>40 ft-lbs</a:t>
            </a:r>
            <a:endParaRPr kumimoji="0" lang="en-US" sz="1800" b="1" i="0" u="none" strike="noStrike" kern="0" cap="none" spc="0" normalizeH="0" baseline="0" noProof="0" dirty="0">
              <a:ln>
                <a:noFill/>
              </a:ln>
              <a:solidFill>
                <a:srgbClr val="7030A0"/>
              </a:solidFill>
              <a:effectLst/>
              <a:uLnTx/>
              <a:uFillTx/>
            </a:endParaRPr>
          </a:p>
        </p:txBody>
      </p:sp>
      <p:sp>
        <p:nvSpPr>
          <p:cNvPr id="46" name="TextBox 45">
            <a:extLst>
              <a:ext uri="{FF2B5EF4-FFF2-40B4-BE49-F238E27FC236}">
                <a16:creationId xmlns:a16="http://schemas.microsoft.com/office/drawing/2014/main" id="{E9DF1F81-D1F1-410A-BCD7-75790B5DB0D5}"/>
              </a:ext>
            </a:extLst>
          </p:cNvPr>
          <p:cNvSpPr txBox="1"/>
          <p:nvPr/>
        </p:nvSpPr>
        <p:spPr>
          <a:xfrm>
            <a:off x="2520053" y="3688099"/>
            <a:ext cx="966931" cy="369332"/>
          </a:xfrm>
          <a:prstGeom prst="rect">
            <a:avLst/>
          </a:prstGeom>
          <a:noFill/>
        </p:spPr>
        <p:txBody>
          <a:bodyPr wrap="none" rtlCol="0">
            <a:spAutoFit/>
          </a:bodyPr>
          <a:lstStyle/>
          <a:p>
            <a:pPr lvl="0"/>
            <a:r>
              <a:rPr lang="en-US" b="1" kern="0" dirty="0">
                <a:solidFill>
                  <a:srgbClr val="7030A0"/>
                </a:solidFill>
              </a:rPr>
              <a:t>15 ft-lbs</a:t>
            </a:r>
            <a:endParaRPr kumimoji="0" lang="en-US" sz="1800" b="1" i="0" u="none" strike="noStrike" kern="0" cap="none" spc="0" normalizeH="0" baseline="0" noProof="0" dirty="0">
              <a:ln>
                <a:noFill/>
              </a:ln>
              <a:solidFill>
                <a:srgbClr val="7030A0"/>
              </a:solidFill>
              <a:effectLst/>
              <a:uLnTx/>
              <a:uFillTx/>
            </a:endParaRPr>
          </a:p>
        </p:txBody>
      </p:sp>
      <p:sp>
        <p:nvSpPr>
          <p:cNvPr id="47" name="TextBox 46">
            <a:extLst>
              <a:ext uri="{FF2B5EF4-FFF2-40B4-BE49-F238E27FC236}">
                <a16:creationId xmlns:a16="http://schemas.microsoft.com/office/drawing/2014/main" id="{B2613564-3155-42A1-AA38-0F0FAB0FC44C}"/>
              </a:ext>
            </a:extLst>
          </p:cNvPr>
          <p:cNvSpPr txBox="1"/>
          <p:nvPr/>
        </p:nvSpPr>
        <p:spPr>
          <a:xfrm>
            <a:off x="4017594" y="3688099"/>
            <a:ext cx="966931" cy="369332"/>
          </a:xfrm>
          <a:prstGeom prst="rect">
            <a:avLst/>
          </a:prstGeom>
          <a:noFill/>
        </p:spPr>
        <p:txBody>
          <a:bodyPr wrap="none" rtlCol="0">
            <a:spAutoFit/>
          </a:bodyPr>
          <a:lstStyle/>
          <a:p>
            <a:pPr lvl="0"/>
            <a:r>
              <a:rPr lang="en-US" b="1" kern="0" dirty="0">
                <a:solidFill>
                  <a:srgbClr val="7030A0"/>
                </a:solidFill>
              </a:rPr>
              <a:t>35 ft-lbs</a:t>
            </a:r>
            <a:endParaRPr kumimoji="0" lang="en-US" sz="1800" b="1" i="0" u="none" strike="noStrike" kern="0" cap="none" spc="0" normalizeH="0" baseline="0" noProof="0" dirty="0">
              <a:ln>
                <a:noFill/>
              </a:ln>
              <a:solidFill>
                <a:srgbClr val="7030A0"/>
              </a:solidFill>
              <a:effectLst/>
              <a:uLnTx/>
              <a:uFillTx/>
            </a:endParaRPr>
          </a:p>
        </p:txBody>
      </p:sp>
      <p:sp>
        <p:nvSpPr>
          <p:cNvPr id="48" name="TextBox 47">
            <a:extLst>
              <a:ext uri="{FF2B5EF4-FFF2-40B4-BE49-F238E27FC236}">
                <a16:creationId xmlns:a16="http://schemas.microsoft.com/office/drawing/2014/main" id="{91B5894C-404A-4609-84CD-09F0471C58AC}"/>
              </a:ext>
            </a:extLst>
          </p:cNvPr>
          <p:cNvSpPr txBox="1"/>
          <p:nvPr/>
        </p:nvSpPr>
        <p:spPr>
          <a:xfrm>
            <a:off x="5515134" y="3688099"/>
            <a:ext cx="966931" cy="369332"/>
          </a:xfrm>
          <a:prstGeom prst="rect">
            <a:avLst/>
          </a:prstGeom>
          <a:noFill/>
        </p:spPr>
        <p:txBody>
          <a:bodyPr wrap="none" rtlCol="0">
            <a:spAutoFit/>
          </a:bodyPr>
          <a:lstStyle/>
          <a:p>
            <a:pPr lvl="0"/>
            <a:r>
              <a:rPr lang="en-US" b="1" kern="0" dirty="0">
                <a:solidFill>
                  <a:srgbClr val="7030A0"/>
                </a:solidFill>
              </a:rPr>
              <a:t>50 ft-lbs</a:t>
            </a:r>
            <a:endParaRPr kumimoji="0" lang="en-US" sz="1800" b="1" i="0" u="none" strike="noStrike" kern="0" cap="none" spc="0" normalizeH="0" baseline="0" noProof="0" dirty="0">
              <a:ln>
                <a:noFill/>
              </a:ln>
              <a:solidFill>
                <a:srgbClr val="7030A0"/>
              </a:solidFill>
              <a:effectLst/>
              <a:uLnTx/>
              <a:uFillTx/>
            </a:endParaRPr>
          </a:p>
        </p:txBody>
      </p:sp>
      <p:sp>
        <p:nvSpPr>
          <p:cNvPr id="49" name="TextBox 48">
            <a:extLst>
              <a:ext uri="{FF2B5EF4-FFF2-40B4-BE49-F238E27FC236}">
                <a16:creationId xmlns:a16="http://schemas.microsoft.com/office/drawing/2014/main" id="{CDCE1968-3D51-4F68-B39C-D9056DE0BD8B}"/>
              </a:ext>
            </a:extLst>
          </p:cNvPr>
          <p:cNvSpPr txBox="1"/>
          <p:nvPr/>
        </p:nvSpPr>
        <p:spPr>
          <a:xfrm>
            <a:off x="2851568" y="3291959"/>
            <a:ext cx="30970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a:t>
            </a:r>
          </a:p>
        </p:txBody>
      </p:sp>
      <p:sp>
        <p:nvSpPr>
          <p:cNvPr id="50" name="TextBox 49">
            <a:extLst>
              <a:ext uri="{FF2B5EF4-FFF2-40B4-BE49-F238E27FC236}">
                <a16:creationId xmlns:a16="http://schemas.microsoft.com/office/drawing/2014/main" id="{E47E9F81-47B6-4A1D-8828-6BA0C56B1E17}"/>
              </a:ext>
            </a:extLst>
          </p:cNvPr>
          <p:cNvSpPr txBox="1"/>
          <p:nvPr/>
        </p:nvSpPr>
        <p:spPr>
          <a:xfrm>
            <a:off x="1357400" y="3291959"/>
            <a:ext cx="31771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a:t>
            </a:r>
          </a:p>
        </p:txBody>
      </p:sp>
      <p:sp>
        <p:nvSpPr>
          <p:cNvPr id="51" name="TextBox 50">
            <a:extLst>
              <a:ext uri="{FF2B5EF4-FFF2-40B4-BE49-F238E27FC236}">
                <a16:creationId xmlns:a16="http://schemas.microsoft.com/office/drawing/2014/main" id="{5837C2A5-7A3A-4A12-AAB7-6382B3959BB3}"/>
              </a:ext>
            </a:extLst>
          </p:cNvPr>
          <p:cNvSpPr txBox="1"/>
          <p:nvPr/>
        </p:nvSpPr>
        <p:spPr>
          <a:xfrm>
            <a:off x="4337720" y="3291959"/>
            <a:ext cx="30809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a:t>
            </a:r>
          </a:p>
        </p:txBody>
      </p:sp>
    </p:spTree>
    <p:extLst>
      <p:ext uri="{BB962C8B-B14F-4D97-AF65-F5344CB8AC3E}">
        <p14:creationId xmlns:p14="http://schemas.microsoft.com/office/powerpoint/2010/main" val="244175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E548-4A3B-4140-B6BE-C3512C55A62F}"/>
              </a:ext>
            </a:extLst>
          </p:cNvPr>
          <p:cNvSpPr>
            <a:spLocks noGrp="1"/>
          </p:cNvSpPr>
          <p:nvPr>
            <p:ph type="title"/>
          </p:nvPr>
        </p:nvSpPr>
        <p:spPr/>
        <p:txBody>
          <a:bodyPr/>
          <a:lstStyle/>
          <a:p>
            <a:r>
              <a:rPr lang="en-US" dirty="0"/>
              <a:t>The Graphical Approach</a:t>
            </a:r>
          </a:p>
        </p:txBody>
      </p:sp>
      <p:sp>
        <p:nvSpPr>
          <p:cNvPr id="3" name="Content Placeholder 2">
            <a:extLst>
              <a:ext uri="{FF2B5EF4-FFF2-40B4-BE49-F238E27FC236}">
                <a16:creationId xmlns:a16="http://schemas.microsoft.com/office/drawing/2014/main" id="{8F15561A-136E-469C-93BE-6865C72D06DA}"/>
              </a:ext>
            </a:extLst>
          </p:cNvPr>
          <p:cNvSpPr>
            <a:spLocks noGrp="1"/>
          </p:cNvSpPr>
          <p:nvPr>
            <p:ph idx="1"/>
          </p:nvPr>
        </p:nvSpPr>
        <p:spPr/>
        <p:txBody>
          <a:bodyPr>
            <a:normAutofit fontScale="85000" lnSpcReduction="20000"/>
          </a:bodyPr>
          <a:lstStyle/>
          <a:p>
            <a:r>
              <a:rPr lang="en-US" dirty="0"/>
              <a:t>By splitting a body at a specific point and performing an equilibrium analysis, we can find the internal forces and moments at that point.</a:t>
            </a:r>
          </a:p>
          <a:p>
            <a:pPr lvl="1"/>
            <a:r>
              <a:rPr lang="en-US" dirty="0"/>
              <a:t>If we want to look at a second point, we will need a second analysis.</a:t>
            </a:r>
          </a:p>
          <a:p>
            <a:r>
              <a:rPr lang="en-US" dirty="0"/>
              <a:t>Often however, it will not be obvious where those internal forces or moments will be the highest, and we may want to look at several possible points.</a:t>
            </a:r>
          </a:p>
          <a:p>
            <a:r>
              <a:rPr lang="en-US" dirty="0"/>
              <a:t>A graphical approach can be used to plot the normal forces, shearing forces, torsional moments, or bending moments along the axis of the body, allowing us to easily pick out the maximum values.</a:t>
            </a:r>
          </a:p>
        </p:txBody>
      </p:sp>
      <p:sp>
        <p:nvSpPr>
          <p:cNvPr id="4" name="Slide Number Placeholder 3">
            <a:extLst>
              <a:ext uri="{FF2B5EF4-FFF2-40B4-BE49-F238E27FC236}">
                <a16:creationId xmlns:a16="http://schemas.microsoft.com/office/drawing/2014/main" id="{E36E6AB6-45E3-4CCA-BAFE-6A67C5DEB22B}"/>
              </a:ext>
            </a:extLst>
          </p:cNvPr>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79695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C67F-6C00-4CE4-B788-EB8B86C9EDB4}"/>
              </a:ext>
            </a:extLst>
          </p:cNvPr>
          <p:cNvSpPr>
            <a:spLocks noGrp="1"/>
          </p:cNvSpPr>
          <p:nvPr>
            <p:ph type="title"/>
          </p:nvPr>
        </p:nvSpPr>
        <p:spPr/>
        <p:txBody>
          <a:bodyPr>
            <a:normAutofit fontScale="90000"/>
          </a:bodyPr>
          <a:lstStyle/>
          <a:p>
            <a:r>
              <a:rPr lang="en-US" dirty="0"/>
              <a:t>Axial Force Diagrams and Torsion Diagrams</a:t>
            </a:r>
          </a:p>
        </p:txBody>
      </p:sp>
      <p:sp>
        <p:nvSpPr>
          <p:cNvPr id="3" name="Content Placeholder 2">
            <a:extLst>
              <a:ext uri="{FF2B5EF4-FFF2-40B4-BE49-F238E27FC236}">
                <a16:creationId xmlns:a16="http://schemas.microsoft.com/office/drawing/2014/main" id="{B7480C73-5817-4586-801C-5400B913490F}"/>
              </a:ext>
            </a:extLst>
          </p:cNvPr>
          <p:cNvSpPr>
            <a:spLocks noGrp="1"/>
          </p:cNvSpPr>
          <p:nvPr>
            <p:ph idx="1"/>
          </p:nvPr>
        </p:nvSpPr>
        <p:spPr>
          <a:xfrm>
            <a:off x="457200" y="1600200"/>
            <a:ext cx="4343400" cy="4756150"/>
          </a:xfrm>
        </p:spPr>
        <p:txBody>
          <a:bodyPr>
            <a:normAutofit fontScale="85000" lnSpcReduction="10000"/>
          </a:bodyPr>
          <a:lstStyle/>
          <a:p>
            <a:r>
              <a:rPr lang="en-US" dirty="0"/>
              <a:t>In a column or cable, we can use some simple rules to plot out the </a:t>
            </a:r>
            <a:r>
              <a:rPr lang="en-US" b="1" dirty="0"/>
              <a:t>internal axial (normal) forces.</a:t>
            </a:r>
            <a:endParaRPr lang="en-US" dirty="0"/>
          </a:p>
          <a:p>
            <a:r>
              <a:rPr lang="en-US" dirty="0"/>
              <a:t>In a shaft, we can use some simple rules to plot out the </a:t>
            </a:r>
            <a:r>
              <a:rPr lang="en-US" b="1" dirty="0"/>
              <a:t>internal torsional moments</a:t>
            </a:r>
            <a:r>
              <a:rPr lang="en-US" dirty="0"/>
              <a:t>.</a:t>
            </a:r>
          </a:p>
          <a:p>
            <a:r>
              <a:rPr lang="en-US" dirty="0"/>
              <a:t>These have separate applications, but the rules are very similar in each case.</a:t>
            </a:r>
          </a:p>
        </p:txBody>
      </p:sp>
      <p:sp>
        <p:nvSpPr>
          <p:cNvPr id="4" name="Slide Number Placeholder 3">
            <a:extLst>
              <a:ext uri="{FF2B5EF4-FFF2-40B4-BE49-F238E27FC236}">
                <a16:creationId xmlns:a16="http://schemas.microsoft.com/office/drawing/2014/main" id="{9199B6C3-72AC-4497-8A03-7006C775522A}"/>
              </a:ext>
            </a:extLst>
          </p:cNvPr>
          <p:cNvSpPr>
            <a:spLocks noGrp="1"/>
          </p:cNvSpPr>
          <p:nvPr>
            <p:ph type="sldNum" sz="quarter" idx="12"/>
          </p:nvPr>
        </p:nvSpPr>
        <p:spPr/>
        <p:txBody>
          <a:bodyPr/>
          <a:lstStyle/>
          <a:p>
            <a:fld id="{929262FE-7F58-4A1E-8AF3-5A510A86DEBD}" type="slidenum">
              <a:rPr lang="en-US" smtClean="0"/>
              <a:t>3</a:t>
            </a:fld>
            <a:endParaRPr lang="en-US"/>
          </a:p>
        </p:txBody>
      </p:sp>
      <p:grpSp>
        <p:nvGrpSpPr>
          <p:cNvPr id="5" name="Group 4">
            <a:extLst>
              <a:ext uri="{FF2B5EF4-FFF2-40B4-BE49-F238E27FC236}">
                <a16:creationId xmlns:a16="http://schemas.microsoft.com/office/drawing/2014/main" id="{3FCD85D1-D7D5-4C55-A39B-4D8FD3A438DE}"/>
              </a:ext>
            </a:extLst>
          </p:cNvPr>
          <p:cNvGrpSpPr/>
          <p:nvPr/>
        </p:nvGrpSpPr>
        <p:grpSpPr>
          <a:xfrm>
            <a:off x="5791200" y="2209800"/>
            <a:ext cx="3117791" cy="3121580"/>
            <a:chOff x="5911909" y="1866900"/>
            <a:chExt cx="3117791" cy="3121580"/>
          </a:xfrm>
        </p:grpSpPr>
        <p:sp>
          <p:nvSpPr>
            <p:cNvPr id="6" name="Cube 5">
              <a:extLst>
                <a:ext uri="{FF2B5EF4-FFF2-40B4-BE49-F238E27FC236}">
                  <a16:creationId xmlns:a16="http://schemas.microsoft.com/office/drawing/2014/main" id="{EBB579EC-A381-4F31-83BC-A6064C14EDE1}"/>
                </a:ext>
              </a:extLst>
            </p:cNvPr>
            <p:cNvSpPr/>
            <p:nvPr/>
          </p:nvSpPr>
          <p:spPr>
            <a:xfrm>
              <a:off x="6858000" y="2476500"/>
              <a:ext cx="1524000" cy="1562100"/>
            </a:xfrm>
            <a:prstGeom prst="cube">
              <a:avLst>
                <a:gd name="adj" fmla="val 69653"/>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D429104E-DE50-46F2-8232-49332A232968}"/>
                </a:ext>
              </a:extLst>
            </p:cNvPr>
            <p:cNvSpPr/>
            <p:nvPr/>
          </p:nvSpPr>
          <p:spPr>
            <a:xfrm>
              <a:off x="7391400" y="1866900"/>
              <a:ext cx="1219200" cy="8382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2914F38-4489-4F80-8098-1F69AF635760}"/>
                </a:ext>
              </a:extLst>
            </p:cNvPr>
            <p:cNvSpPr/>
            <p:nvPr/>
          </p:nvSpPr>
          <p:spPr>
            <a:xfrm rot="5400000">
              <a:off x="8001000" y="2379662"/>
              <a:ext cx="1219200" cy="8382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DB2A3AE-2345-47E2-AFA8-9BB28DEACD95}"/>
                </a:ext>
              </a:extLst>
            </p:cNvPr>
            <p:cNvSpPr/>
            <p:nvPr/>
          </p:nvSpPr>
          <p:spPr>
            <a:xfrm>
              <a:off x="6858000" y="3530666"/>
              <a:ext cx="466725" cy="52174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1A5DB1D-83DA-4DF9-A00D-8535CDD29ACE}"/>
                </a:ext>
              </a:extLst>
            </p:cNvPr>
            <p:cNvCxnSpPr>
              <a:cxnSpLocks/>
            </p:cNvCxnSpPr>
            <p:nvPr/>
          </p:nvCxnSpPr>
          <p:spPr>
            <a:xfrm flipH="1">
              <a:off x="6191250" y="3804271"/>
              <a:ext cx="878132" cy="88202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F16A5EE9-256A-41EE-8CE1-4641A941A7DA}"/>
                </a:ext>
              </a:extLst>
            </p:cNvPr>
            <p:cNvCxnSpPr>
              <a:cxnSpLocks/>
            </p:cNvCxnSpPr>
            <p:nvPr/>
          </p:nvCxnSpPr>
          <p:spPr>
            <a:xfrm flipV="1">
              <a:off x="7067550" y="2798762"/>
              <a:ext cx="0" cy="99277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60665FC2-8E4E-444D-BC0C-C5F86BB9C6DB}"/>
                </a:ext>
              </a:extLst>
            </p:cNvPr>
            <p:cNvCxnSpPr>
              <a:cxnSpLocks/>
            </p:cNvCxnSpPr>
            <p:nvPr/>
          </p:nvCxnSpPr>
          <p:spPr>
            <a:xfrm>
              <a:off x="7067550" y="3801647"/>
              <a:ext cx="97155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0A5C9CB2-71D5-4DFB-8D6F-5C40E3BFB16A}"/>
                </a:ext>
              </a:extLst>
            </p:cNvPr>
            <p:cNvSpPr txBox="1"/>
            <p:nvPr/>
          </p:nvSpPr>
          <p:spPr>
            <a:xfrm>
              <a:off x="5911909" y="4619148"/>
              <a:ext cx="333746" cy="369332"/>
            </a:xfrm>
            <a:prstGeom prst="rect">
              <a:avLst/>
            </a:prstGeom>
            <a:noFill/>
          </p:spPr>
          <p:txBody>
            <a:bodyPr wrap="none" rtlCol="0">
              <a:spAutoFit/>
            </a:bodyPr>
            <a:lstStyle/>
            <a:p>
              <a:r>
                <a:rPr lang="en-US" b="1" dirty="0">
                  <a:solidFill>
                    <a:srgbClr val="FF0000"/>
                  </a:solidFill>
                </a:rPr>
                <a:t>N</a:t>
              </a:r>
            </a:p>
          </p:txBody>
        </p:sp>
        <p:sp>
          <p:nvSpPr>
            <p:cNvPr id="14" name="TextBox 13">
              <a:extLst>
                <a:ext uri="{FF2B5EF4-FFF2-40B4-BE49-F238E27FC236}">
                  <a16:creationId xmlns:a16="http://schemas.microsoft.com/office/drawing/2014/main" id="{B9D6FCAC-4622-4817-B4BE-3B4DC786A53D}"/>
                </a:ext>
              </a:extLst>
            </p:cNvPr>
            <p:cNvSpPr txBox="1"/>
            <p:nvPr/>
          </p:nvSpPr>
          <p:spPr>
            <a:xfrm>
              <a:off x="8191130" y="3602474"/>
              <a:ext cx="399468" cy="369332"/>
            </a:xfrm>
            <a:prstGeom prst="rect">
              <a:avLst/>
            </a:prstGeom>
            <a:noFill/>
          </p:spPr>
          <p:txBody>
            <a:bodyPr wrap="none" rtlCol="0">
              <a:spAutoFit/>
            </a:bodyPr>
            <a:lstStyle/>
            <a:p>
              <a:r>
                <a:rPr lang="en-US" b="1" dirty="0">
                  <a:solidFill>
                    <a:srgbClr val="FF0000"/>
                  </a:solidFill>
                </a:rPr>
                <a:t>V</a:t>
              </a:r>
              <a:r>
                <a:rPr lang="en-US" b="1" baseline="-25000" dirty="0">
                  <a:solidFill>
                    <a:srgbClr val="FF0000"/>
                  </a:solidFill>
                </a:rPr>
                <a:t>2</a:t>
              </a:r>
            </a:p>
          </p:txBody>
        </p:sp>
        <p:sp>
          <p:nvSpPr>
            <p:cNvPr id="15" name="TextBox 14">
              <a:extLst>
                <a:ext uri="{FF2B5EF4-FFF2-40B4-BE49-F238E27FC236}">
                  <a16:creationId xmlns:a16="http://schemas.microsoft.com/office/drawing/2014/main" id="{D54FF1FE-6E7E-4C7D-82BB-5D5BB4FE2237}"/>
                </a:ext>
              </a:extLst>
            </p:cNvPr>
            <p:cNvSpPr txBox="1"/>
            <p:nvPr/>
          </p:nvSpPr>
          <p:spPr>
            <a:xfrm>
              <a:off x="6889352" y="2188666"/>
              <a:ext cx="399468" cy="369332"/>
            </a:xfrm>
            <a:prstGeom prst="rect">
              <a:avLst/>
            </a:prstGeom>
            <a:noFill/>
          </p:spPr>
          <p:txBody>
            <a:bodyPr wrap="none" rtlCol="0">
              <a:spAutoFit/>
            </a:bodyPr>
            <a:lstStyle/>
            <a:p>
              <a:r>
                <a:rPr lang="en-US" b="1" dirty="0">
                  <a:solidFill>
                    <a:srgbClr val="FF0000"/>
                  </a:solidFill>
                </a:rPr>
                <a:t>V</a:t>
              </a:r>
              <a:r>
                <a:rPr lang="en-US" b="1" baseline="-25000" dirty="0">
                  <a:solidFill>
                    <a:srgbClr val="FF0000"/>
                  </a:solidFill>
                </a:rPr>
                <a:t>1</a:t>
              </a:r>
            </a:p>
          </p:txBody>
        </p:sp>
        <p:sp>
          <p:nvSpPr>
            <p:cNvPr id="16" name="Rectangle 15">
              <a:extLst>
                <a:ext uri="{FF2B5EF4-FFF2-40B4-BE49-F238E27FC236}">
                  <a16:creationId xmlns:a16="http://schemas.microsoft.com/office/drawing/2014/main" id="{A5439D95-72B7-4861-8123-7E9307344DEA}"/>
                </a:ext>
              </a:extLst>
            </p:cNvPr>
            <p:cNvSpPr/>
            <p:nvPr/>
          </p:nvSpPr>
          <p:spPr>
            <a:xfrm>
              <a:off x="6391274" y="2988746"/>
              <a:ext cx="1362075" cy="1506538"/>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D54A5867-BBB3-4D08-A1A3-0E1B38397897}"/>
                </a:ext>
              </a:extLst>
            </p:cNvPr>
            <p:cNvSpPr txBox="1"/>
            <p:nvPr/>
          </p:nvSpPr>
          <p:spPr>
            <a:xfrm>
              <a:off x="5987148" y="4026720"/>
              <a:ext cx="298480" cy="369332"/>
            </a:xfrm>
            <a:prstGeom prst="rect">
              <a:avLst/>
            </a:prstGeom>
            <a:noFill/>
          </p:spPr>
          <p:txBody>
            <a:bodyPr wrap="none" rtlCol="0">
              <a:spAutoFit/>
            </a:bodyPr>
            <a:lstStyle/>
            <a:p>
              <a:r>
                <a:rPr lang="en-US" b="1" dirty="0">
                  <a:solidFill>
                    <a:srgbClr val="7030A0"/>
                  </a:solidFill>
                </a:rPr>
                <a:t>T</a:t>
              </a:r>
            </a:p>
          </p:txBody>
        </p:sp>
        <p:sp>
          <p:nvSpPr>
            <p:cNvPr id="18" name="TextBox 17">
              <a:extLst>
                <a:ext uri="{FF2B5EF4-FFF2-40B4-BE49-F238E27FC236}">
                  <a16:creationId xmlns:a16="http://schemas.microsoft.com/office/drawing/2014/main" id="{2AA9A7D8-33B4-46E9-AF2A-B6590592F9C4}"/>
                </a:ext>
              </a:extLst>
            </p:cNvPr>
            <p:cNvSpPr txBox="1"/>
            <p:nvPr/>
          </p:nvSpPr>
          <p:spPr>
            <a:xfrm>
              <a:off x="8029204" y="4038600"/>
              <a:ext cx="465192" cy="369332"/>
            </a:xfrm>
            <a:prstGeom prst="rect">
              <a:avLst/>
            </a:prstGeom>
            <a:noFill/>
          </p:spPr>
          <p:txBody>
            <a:bodyPr wrap="none" rtlCol="0">
              <a:spAutoFit/>
            </a:bodyPr>
            <a:lstStyle/>
            <a:p>
              <a:r>
                <a:rPr lang="en-US" b="1" dirty="0">
                  <a:solidFill>
                    <a:srgbClr val="7030A0"/>
                  </a:solidFill>
                </a:rPr>
                <a:t>M</a:t>
              </a:r>
              <a:r>
                <a:rPr lang="en-US" b="1" baseline="-25000" dirty="0">
                  <a:solidFill>
                    <a:srgbClr val="7030A0"/>
                  </a:solidFill>
                </a:rPr>
                <a:t>2</a:t>
              </a:r>
            </a:p>
          </p:txBody>
        </p:sp>
        <p:sp>
          <p:nvSpPr>
            <p:cNvPr id="19" name="TextBox 18">
              <a:extLst>
                <a:ext uri="{FF2B5EF4-FFF2-40B4-BE49-F238E27FC236}">
                  <a16:creationId xmlns:a16="http://schemas.microsoft.com/office/drawing/2014/main" id="{E1C38F03-A85E-4255-812F-E9521FF17FE2}"/>
                </a:ext>
              </a:extLst>
            </p:cNvPr>
            <p:cNvSpPr txBox="1"/>
            <p:nvPr/>
          </p:nvSpPr>
          <p:spPr>
            <a:xfrm>
              <a:off x="6173733" y="2533037"/>
              <a:ext cx="465192" cy="369332"/>
            </a:xfrm>
            <a:prstGeom prst="rect">
              <a:avLst/>
            </a:prstGeom>
            <a:noFill/>
          </p:spPr>
          <p:txBody>
            <a:bodyPr wrap="none" rtlCol="0">
              <a:spAutoFit/>
            </a:bodyPr>
            <a:lstStyle/>
            <a:p>
              <a:r>
                <a:rPr lang="en-US" b="1" dirty="0">
                  <a:solidFill>
                    <a:srgbClr val="7030A0"/>
                  </a:solidFill>
                </a:rPr>
                <a:t>M</a:t>
              </a:r>
              <a:r>
                <a:rPr lang="en-US" b="1" baseline="-25000" dirty="0">
                  <a:solidFill>
                    <a:srgbClr val="7030A0"/>
                  </a:solidFill>
                </a:rPr>
                <a:t>1</a:t>
              </a:r>
            </a:p>
          </p:txBody>
        </p:sp>
        <p:sp>
          <p:nvSpPr>
            <p:cNvPr id="20" name="Arc 19">
              <a:extLst>
                <a:ext uri="{FF2B5EF4-FFF2-40B4-BE49-F238E27FC236}">
                  <a16:creationId xmlns:a16="http://schemas.microsoft.com/office/drawing/2014/main" id="{C5F07CE4-5A63-4147-8FA8-CAB975B7B03C}"/>
                </a:ext>
              </a:extLst>
            </p:cNvPr>
            <p:cNvSpPr/>
            <p:nvPr/>
          </p:nvSpPr>
          <p:spPr>
            <a:xfrm>
              <a:off x="6324600" y="4124461"/>
              <a:ext cx="457200" cy="457200"/>
            </a:xfrm>
            <a:prstGeom prst="arc">
              <a:avLst>
                <a:gd name="adj1" fmla="val 10632427"/>
                <a:gd name="adj2" fmla="val 623591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8CE3F6C4-D9A3-4A2B-99F8-5B4655406EEC}"/>
                </a:ext>
              </a:extLst>
            </p:cNvPr>
            <p:cNvSpPr/>
            <p:nvPr/>
          </p:nvSpPr>
          <p:spPr>
            <a:xfrm>
              <a:off x="7829639" y="3467100"/>
              <a:ext cx="247561" cy="640080"/>
            </a:xfrm>
            <a:prstGeom prst="arc">
              <a:avLst>
                <a:gd name="adj1" fmla="val 12951402"/>
                <a:gd name="adj2" fmla="val 6740385"/>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1C61DEBC-AE56-4F6E-991F-CFA967058F60}"/>
                </a:ext>
              </a:extLst>
            </p:cNvPr>
            <p:cNvSpPr/>
            <p:nvPr/>
          </p:nvSpPr>
          <p:spPr>
            <a:xfrm rot="16200000">
              <a:off x="6939960" y="2432729"/>
              <a:ext cx="247561" cy="640080"/>
            </a:xfrm>
            <a:prstGeom prst="arc">
              <a:avLst>
                <a:gd name="adj1" fmla="val 12951402"/>
                <a:gd name="adj2" fmla="val 6740385"/>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1167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8EF4-137A-4127-893C-1E0310D9E088}"/>
              </a:ext>
            </a:extLst>
          </p:cNvPr>
          <p:cNvSpPr>
            <a:spLocks noGrp="1"/>
          </p:cNvSpPr>
          <p:nvPr>
            <p:ph type="title"/>
          </p:nvPr>
        </p:nvSpPr>
        <p:spPr/>
        <p:txBody>
          <a:bodyPr/>
          <a:lstStyle/>
          <a:p>
            <a:r>
              <a:rPr lang="en-US" dirty="0"/>
              <a:t>Axial Force Diagrams</a:t>
            </a:r>
          </a:p>
        </p:txBody>
      </p:sp>
      <p:sp>
        <p:nvSpPr>
          <p:cNvPr id="3" name="Content Placeholder 2">
            <a:extLst>
              <a:ext uri="{FF2B5EF4-FFF2-40B4-BE49-F238E27FC236}">
                <a16:creationId xmlns:a16="http://schemas.microsoft.com/office/drawing/2014/main" id="{71C0485E-549C-4EC7-9310-B65941FAB34F}"/>
              </a:ext>
            </a:extLst>
          </p:cNvPr>
          <p:cNvSpPr>
            <a:spLocks noGrp="1"/>
          </p:cNvSpPr>
          <p:nvPr>
            <p:ph idx="1"/>
          </p:nvPr>
        </p:nvSpPr>
        <p:spPr>
          <a:xfrm>
            <a:off x="457200" y="1600201"/>
            <a:ext cx="8229600" cy="1600200"/>
          </a:xfrm>
        </p:spPr>
        <p:txBody>
          <a:bodyPr>
            <a:normAutofit fontScale="92500" lnSpcReduction="20000"/>
          </a:bodyPr>
          <a:lstStyle/>
          <a:p>
            <a:r>
              <a:rPr lang="en-US" dirty="0"/>
              <a:t>An axial force diagram, plots out the </a:t>
            </a:r>
            <a:r>
              <a:rPr lang="en-US" b="1" dirty="0"/>
              <a:t>internal normal forces</a:t>
            </a:r>
            <a:r>
              <a:rPr lang="en-US" dirty="0"/>
              <a:t> (tension or compression) along the length of a column, cable  or other body that is supporting multiple forces along the body.</a:t>
            </a:r>
          </a:p>
        </p:txBody>
      </p:sp>
      <p:grpSp>
        <p:nvGrpSpPr>
          <p:cNvPr id="11" name="Group 10">
            <a:extLst>
              <a:ext uri="{FF2B5EF4-FFF2-40B4-BE49-F238E27FC236}">
                <a16:creationId xmlns:a16="http://schemas.microsoft.com/office/drawing/2014/main" id="{B924F1F7-E4D8-4A1A-BB60-DF21DF24EF1D}"/>
              </a:ext>
            </a:extLst>
          </p:cNvPr>
          <p:cNvGrpSpPr/>
          <p:nvPr/>
        </p:nvGrpSpPr>
        <p:grpSpPr>
          <a:xfrm>
            <a:off x="504825" y="3116818"/>
            <a:ext cx="7772400" cy="655082"/>
            <a:chOff x="504825" y="3116818"/>
            <a:chExt cx="7772400" cy="655082"/>
          </a:xfrm>
        </p:grpSpPr>
        <p:sp>
          <p:nvSpPr>
            <p:cNvPr id="5" name="Rectangle 4">
              <a:extLst>
                <a:ext uri="{FF2B5EF4-FFF2-40B4-BE49-F238E27FC236}">
                  <a16:creationId xmlns:a16="http://schemas.microsoft.com/office/drawing/2014/main" id="{716EC978-D2A6-4449-B1E5-3CAF9AD9FAF4}"/>
                </a:ext>
              </a:extLst>
            </p:cNvPr>
            <p:cNvSpPr/>
            <p:nvPr/>
          </p:nvSpPr>
          <p:spPr>
            <a:xfrm>
              <a:off x="1647825" y="3543300"/>
              <a:ext cx="59436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0F077AF8-A0CF-462D-A116-01784B61F900}"/>
                </a:ext>
              </a:extLst>
            </p:cNvPr>
            <p:cNvCxnSpPr/>
            <p:nvPr/>
          </p:nvCxnSpPr>
          <p:spPr>
            <a:xfrm flipH="1">
              <a:off x="7591425" y="3657600"/>
              <a:ext cx="6858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81ACCB27-56CF-4684-9F3B-75F3DF9BA00D}"/>
                </a:ext>
              </a:extLst>
            </p:cNvPr>
            <p:cNvCxnSpPr>
              <a:cxnSpLocks/>
            </p:cNvCxnSpPr>
            <p:nvPr/>
          </p:nvCxnSpPr>
          <p:spPr>
            <a:xfrm flipH="1">
              <a:off x="504825" y="3657600"/>
              <a:ext cx="1143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0D63538B-A6B7-49DB-AC7B-163DF80A7DD5}"/>
                </a:ext>
              </a:extLst>
            </p:cNvPr>
            <p:cNvCxnSpPr>
              <a:cxnSpLocks/>
            </p:cNvCxnSpPr>
            <p:nvPr/>
          </p:nvCxnSpPr>
          <p:spPr>
            <a:xfrm>
              <a:off x="3200400" y="3657600"/>
              <a:ext cx="73342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29AACF36-3EE3-4755-8775-532AD47333CD}"/>
                </a:ext>
              </a:extLst>
            </p:cNvPr>
            <p:cNvCxnSpPr>
              <a:cxnSpLocks/>
            </p:cNvCxnSpPr>
            <p:nvPr/>
          </p:nvCxnSpPr>
          <p:spPr>
            <a:xfrm>
              <a:off x="5257800" y="3657600"/>
              <a:ext cx="1128713"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94EB5EF4-003F-45FB-A450-BAA24EB7CE48}"/>
                </a:ext>
              </a:extLst>
            </p:cNvPr>
            <p:cNvSpPr txBox="1"/>
            <p:nvPr/>
          </p:nvSpPr>
          <p:spPr>
            <a:xfrm>
              <a:off x="1488967" y="3138012"/>
              <a:ext cx="317716" cy="369332"/>
            </a:xfrm>
            <a:prstGeom prst="rect">
              <a:avLst/>
            </a:prstGeom>
            <a:noFill/>
          </p:spPr>
          <p:txBody>
            <a:bodyPr wrap="none" rtlCol="0">
              <a:spAutoFit/>
            </a:bodyPr>
            <a:lstStyle/>
            <a:p>
              <a:r>
                <a:rPr lang="en-US" dirty="0"/>
                <a:t>A</a:t>
              </a:r>
            </a:p>
          </p:txBody>
        </p:sp>
        <p:sp>
          <p:nvSpPr>
            <p:cNvPr id="16" name="TextBox 15">
              <a:extLst>
                <a:ext uri="{FF2B5EF4-FFF2-40B4-BE49-F238E27FC236}">
                  <a16:creationId xmlns:a16="http://schemas.microsoft.com/office/drawing/2014/main" id="{DAAAE7EB-CB7B-45F9-8A7B-6734AC3C5DCB}"/>
                </a:ext>
              </a:extLst>
            </p:cNvPr>
            <p:cNvSpPr txBox="1"/>
            <p:nvPr/>
          </p:nvSpPr>
          <p:spPr>
            <a:xfrm>
              <a:off x="3041542" y="3155990"/>
              <a:ext cx="309700" cy="369332"/>
            </a:xfrm>
            <a:prstGeom prst="rect">
              <a:avLst/>
            </a:prstGeom>
            <a:noFill/>
          </p:spPr>
          <p:txBody>
            <a:bodyPr wrap="none" rtlCol="0">
              <a:spAutoFit/>
            </a:bodyPr>
            <a:lstStyle/>
            <a:p>
              <a:r>
                <a:rPr lang="en-US" dirty="0"/>
                <a:t>B</a:t>
              </a:r>
            </a:p>
          </p:txBody>
        </p:sp>
        <p:sp>
          <p:nvSpPr>
            <p:cNvPr id="17" name="TextBox 16">
              <a:extLst>
                <a:ext uri="{FF2B5EF4-FFF2-40B4-BE49-F238E27FC236}">
                  <a16:creationId xmlns:a16="http://schemas.microsoft.com/office/drawing/2014/main" id="{D6180FF8-E63F-437B-A5AF-E064079D1F1E}"/>
                </a:ext>
              </a:extLst>
            </p:cNvPr>
            <p:cNvSpPr txBox="1"/>
            <p:nvPr/>
          </p:nvSpPr>
          <p:spPr>
            <a:xfrm>
              <a:off x="5098942" y="3155990"/>
              <a:ext cx="308098" cy="369332"/>
            </a:xfrm>
            <a:prstGeom prst="rect">
              <a:avLst/>
            </a:prstGeom>
            <a:noFill/>
          </p:spPr>
          <p:txBody>
            <a:bodyPr wrap="none" rtlCol="0">
              <a:spAutoFit/>
            </a:bodyPr>
            <a:lstStyle/>
            <a:p>
              <a:r>
                <a:rPr lang="en-US" dirty="0"/>
                <a:t>C</a:t>
              </a:r>
            </a:p>
          </p:txBody>
        </p:sp>
        <p:sp>
          <p:nvSpPr>
            <p:cNvPr id="18" name="TextBox 17">
              <a:extLst>
                <a:ext uri="{FF2B5EF4-FFF2-40B4-BE49-F238E27FC236}">
                  <a16:creationId xmlns:a16="http://schemas.microsoft.com/office/drawing/2014/main" id="{6D3C5571-3B06-4E1F-A903-D23D726F20D8}"/>
                </a:ext>
              </a:extLst>
            </p:cNvPr>
            <p:cNvSpPr txBox="1"/>
            <p:nvPr/>
          </p:nvSpPr>
          <p:spPr>
            <a:xfrm>
              <a:off x="7432567" y="3116818"/>
              <a:ext cx="327334" cy="369332"/>
            </a:xfrm>
            <a:prstGeom prst="rect">
              <a:avLst/>
            </a:prstGeom>
            <a:noFill/>
          </p:spPr>
          <p:txBody>
            <a:bodyPr wrap="none" rtlCol="0">
              <a:spAutoFit/>
            </a:bodyPr>
            <a:lstStyle/>
            <a:p>
              <a:r>
                <a:rPr lang="en-US" dirty="0"/>
                <a:t>D</a:t>
              </a:r>
            </a:p>
          </p:txBody>
        </p:sp>
      </p:grpSp>
      <p:cxnSp>
        <p:nvCxnSpPr>
          <p:cNvPr id="39" name="Straight Connector 38">
            <a:extLst>
              <a:ext uri="{FF2B5EF4-FFF2-40B4-BE49-F238E27FC236}">
                <a16:creationId xmlns:a16="http://schemas.microsoft.com/office/drawing/2014/main" id="{B992940D-F0F9-49A7-9813-788220B57CAC}"/>
              </a:ext>
            </a:extLst>
          </p:cNvPr>
          <p:cNvCxnSpPr>
            <a:cxnSpLocks/>
          </p:cNvCxnSpPr>
          <p:nvPr/>
        </p:nvCxnSpPr>
        <p:spPr>
          <a:xfrm flipH="1">
            <a:off x="6640527" y="3353872"/>
            <a:ext cx="0" cy="639162"/>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BB50B141-9A69-4499-A97B-96188899D123}"/>
              </a:ext>
            </a:extLst>
          </p:cNvPr>
          <p:cNvSpPr txBox="1"/>
          <p:nvPr/>
        </p:nvSpPr>
        <p:spPr>
          <a:xfrm>
            <a:off x="6496143" y="2989662"/>
            <a:ext cx="306494" cy="369332"/>
          </a:xfrm>
          <a:prstGeom prst="rect">
            <a:avLst/>
          </a:prstGeom>
          <a:noFill/>
        </p:spPr>
        <p:txBody>
          <a:bodyPr wrap="none" rtlCol="0">
            <a:spAutoFit/>
          </a:bodyPr>
          <a:lstStyle/>
          <a:p>
            <a:r>
              <a:rPr lang="en-US" dirty="0">
                <a:solidFill>
                  <a:srgbClr val="0070C0"/>
                </a:solidFill>
              </a:rPr>
              <a:t>b</a:t>
            </a:r>
          </a:p>
        </p:txBody>
      </p:sp>
      <p:sp>
        <p:nvSpPr>
          <p:cNvPr id="42" name="TextBox 41">
            <a:extLst>
              <a:ext uri="{FF2B5EF4-FFF2-40B4-BE49-F238E27FC236}">
                <a16:creationId xmlns:a16="http://schemas.microsoft.com/office/drawing/2014/main" id="{CD0AAC06-B42A-4087-A3F8-57013D916E08}"/>
              </a:ext>
            </a:extLst>
          </p:cNvPr>
          <p:cNvSpPr txBox="1"/>
          <p:nvPr/>
        </p:nvSpPr>
        <p:spPr>
          <a:xfrm>
            <a:off x="6496142" y="3952392"/>
            <a:ext cx="306494" cy="369332"/>
          </a:xfrm>
          <a:prstGeom prst="rect">
            <a:avLst/>
          </a:prstGeom>
          <a:noFill/>
        </p:spPr>
        <p:txBody>
          <a:bodyPr wrap="none" rtlCol="0">
            <a:spAutoFit/>
          </a:bodyPr>
          <a:lstStyle/>
          <a:p>
            <a:r>
              <a:rPr lang="en-US" dirty="0">
                <a:solidFill>
                  <a:srgbClr val="0070C0"/>
                </a:solidFill>
              </a:rPr>
              <a:t>b</a:t>
            </a:r>
          </a:p>
        </p:txBody>
      </p:sp>
      <p:cxnSp>
        <p:nvCxnSpPr>
          <p:cNvPr id="43" name="Straight Connector 42">
            <a:extLst>
              <a:ext uri="{FF2B5EF4-FFF2-40B4-BE49-F238E27FC236}">
                <a16:creationId xmlns:a16="http://schemas.microsoft.com/office/drawing/2014/main" id="{6841CA10-2C31-4137-B82E-AD4F4081C31B}"/>
              </a:ext>
            </a:extLst>
          </p:cNvPr>
          <p:cNvCxnSpPr>
            <a:cxnSpLocks/>
          </p:cNvCxnSpPr>
          <p:nvPr/>
        </p:nvCxnSpPr>
        <p:spPr>
          <a:xfrm flipH="1">
            <a:off x="4363008" y="3330304"/>
            <a:ext cx="0" cy="639162"/>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TextBox 43">
            <a:extLst>
              <a:ext uri="{FF2B5EF4-FFF2-40B4-BE49-F238E27FC236}">
                <a16:creationId xmlns:a16="http://schemas.microsoft.com/office/drawing/2014/main" id="{AE362BB4-2C1A-4622-89D0-710B24A93EE3}"/>
              </a:ext>
            </a:extLst>
          </p:cNvPr>
          <p:cNvSpPr txBox="1"/>
          <p:nvPr/>
        </p:nvSpPr>
        <p:spPr>
          <a:xfrm>
            <a:off x="4220192" y="2985144"/>
            <a:ext cx="295274" cy="369332"/>
          </a:xfrm>
          <a:prstGeom prst="rect">
            <a:avLst/>
          </a:prstGeom>
          <a:noFill/>
        </p:spPr>
        <p:txBody>
          <a:bodyPr wrap="none" rtlCol="0">
            <a:spAutoFit/>
          </a:bodyPr>
          <a:lstStyle/>
          <a:p>
            <a:pPr algn="ctr"/>
            <a:r>
              <a:rPr lang="en-US" dirty="0">
                <a:solidFill>
                  <a:srgbClr val="0070C0"/>
                </a:solidFill>
              </a:rPr>
              <a:t>a</a:t>
            </a:r>
          </a:p>
        </p:txBody>
      </p:sp>
      <p:sp>
        <p:nvSpPr>
          <p:cNvPr id="45" name="TextBox 44">
            <a:extLst>
              <a:ext uri="{FF2B5EF4-FFF2-40B4-BE49-F238E27FC236}">
                <a16:creationId xmlns:a16="http://schemas.microsoft.com/office/drawing/2014/main" id="{B225E705-E859-40A7-96E3-8E4A311D6998}"/>
              </a:ext>
            </a:extLst>
          </p:cNvPr>
          <p:cNvSpPr txBox="1"/>
          <p:nvPr/>
        </p:nvSpPr>
        <p:spPr>
          <a:xfrm>
            <a:off x="4218623" y="3928824"/>
            <a:ext cx="258127" cy="302418"/>
          </a:xfrm>
          <a:prstGeom prst="rect">
            <a:avLst/>
          </a:prstGeom>
          <a:noFill/>
        </p:spPr>
        <p:txBody>
          <a:bodyPr wrap="none" rtlCol="0">
            <a:spAutoFit/>
          </a:bodyPr>
          <a:lstStyle/>
          <a:p>
            <a:r>
              <a:rPr lang="en-US" dirty="0">
                <a:solidFill>
                  <a:srgbClr val="0070C0"/>
                </a:solidFill>
              </a:rPr>
              <a:t>a</a:t>
            </a:r>
          </a:p>
        </p:txBody>
      </p:sp>
      <p:grpSp>
        <p:nvGrpSpPr>
          <p:cNvPr id="20" name="Group 19">
            <a:extLst>
              <a:ext uri="{FF2B5EF4-FFF2-40B4-BE49-F238E27FC236}">
                <a16:creationId xmlns:a16="http://schemas.microsoft.com/office/drawing/2014/main" id="{D0074AC8-0DEB-4D4E-91C4-4290515A9FA3}"/>
              </a:ext>
            </a:extLst>
          </p:cNvPr>
          <p:cNvGrpSpPr/>
          <p:nvPr/>
        </p:nvGrpSpPr>
        <p:grpSpPr>
          <a:xfrm>
            <a:off x="504825" y="4311730"/>
            <a:ext cx="7088202" cy="633888"/>
            <a:chOff x="504825" y="4311730"/>
            <a:chExt cx="7088202" cy="633888"/>
          </a:xfrm>
        </p:grpSpPr>
        <p:sp>
          <p:nvSpPr>
            <p:cNvPr id="19" name="Rectangle 18">
              <a:extLst>
                <a:ext uri="{FF2B5EF4-FFF2-40B4-BE49-F238E27FC236}">
                  <a16:creationId xmlns:a16="http://schemas.microsoft.com/office/drawing/2014/main" id="{1839CFF1-0610-41B8-9206-F12AE5FC3B12}"/>
                </a:ext>
              </a:extLst>
            </p:cNvPr>
            <p:cNvSpPr/>
            <p:nvPr/>
          </p:nvSpPr>
          <p:spPr>
            <a:xfrm>
              <a:off x="1647825" y="4717018"/>
              <a:ext cx="50292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34122EA-C703-465B-AEFB-B89F5C393E25}"/>
                </a:ext>
              </a:extLst>
            </p:cNvPr>
            <p:cNvCxnSpPr>
              <a:cxnSpLocks/>
            </p:cNvCxnSpPr>
            <p:nvPr/>
          </p:nvCxnSpPr>
          <p:spPr>
            <a:xfrm flipH="1">
              <a:off x="504825" y="4831318"/>
              <a:ext cx="1143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3143E4BA-D3CB-481C-9EF2-55981CC76B8B}"/>
                </a:ext>
              </a:extLst>
            </p:cNvPr>
            <p:cNvCxnSpPr>
              <a:cxnSpLocks/>
            </p:cNvCxnSpPr>
            <p:nvPr/>
          </p:nvCxnSpPr>
          <p:spPr>
            <a:xfrm>
              <a:off x="3200400" y="4831318"/>
              <a:ext cx="73342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0CF20DBB-E835-4FDA-B1C1-8CB013B4546B}"/>
                </a:ext>
              </a:extLst>
            </p:cNvPr>
            <p:cNvCxnSpPr>
              <a:cxnSpLocks/>
            </p:cNvCxnSpPr>
            <p:nvPr/>
          </p:nvCxnSpPr>
          <p:spPr>
            <a:xfrm>
              <a:off x="5257800" y="4831318"/>
              <a:ext cx="1128713"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9E1DF4F0-F06D-4EAD-984C-6190C7C18D79}"/>
                </a:ext>
              </a:extLst>
            </p:cNvPr>
            <p:cNvSpPr txBox="1"/>
            <p:nvPr/>
          </p:nvSpPr>
          <p:spPr>
            <a:xfrm>
              <a:off x="1488967" y="4311730"/>
              <a:ext cx="317716" cy="369332"/>
            </a:xfrm>
            <a:prstGeom prst="rect">
              <a:avLst/>
            </a:prstGeom>
            <a:noFill/>
          </p:spPr>
          <p:txBody>
            <a:bodyPr wrap="none" rtlCol="0">
              <a:spAutoFit/>
            </a:bodyPr>
            <a:lstStyle/>
            <a:p>
              <a:r>
                <a:rPr lang="en-US" dirty="0"/>
                <a:t>A</a:t>
              </a:r>
            </a:p>
          </p:txBody>
        </p:sp>
        <p:sp>
          <p:nvSpPr>
            <p:cNvPr id="25" name="TextBox 24">
              <a:extLst>
                <a:ext uri="{FF2B5EF4-FFF2-40B4-BE49-F238E27FC236}">
                  <a16:creationId xmlns:a16="http://schemas.microsoft.com/office/drawing/2014/main" id="{5E07E377-F0E8-4AFB-B38F-5E01325D2A52}"/>
                </a:ext>
              </a:extLst>
            </p:cNvPr>
            <p:cNvSpPr txBox="1"/>
            <p:nvPr/>
          </p:nvSpPr>
          <p:spPr>
            <a:xfrm>
              <a:off x="3041542" y="4329708"/>
              <a:ext cx="309700" cy="369332"/>
            </a:xfrm>
            <a:prstGeom prst="rect">
              <a:avLst/>
            </a:prstGeom>
            <a:noFill/>
          </p:spPr>
          <p:txBody>
            <a:bodyPr wrap="none" rtlCol="0">
              <a:spAutoFit/>
            </a:bodyPr>
            <a:lstStyle/>
            <a:p>
              <a:r>
                <a:rPr lang="en-US" dirty="0"/>
                <a:t>B</a:t>
              </a:r>
            </a:p>
          </p:txBody>
        </p:sp>
        <p:sp>
          <p:nvSpPr>
            <p:cNvPr id="26" name="TextBox 25">
              <a:extLst>
                <a:ext uri="{FF2B5EF4-FFF2-40B4-BE49-F238E27FC236}">
                  <a16:creationId xmlns:a16="http://schemas.microsoft.com/office/drawing/2014/main" id="{E06E232C-C6DB-4331-AD9A-B60B32C85917}"/>
                </a:ext>
              </a:extLst>
            </p:cNvPr>
            <p:cNvSpPr txBox="1"/>
            <p:nvPr/>
          </p:nvSpPr>
          <p:spPr>
            <a:xfrm>
              <a:off x="5098942" y="4329708"/>
              <a:ext cx="308098" cy="369332"/>
            </a:xfrm>
            <a:prstGeom prst="rect">
              <a:avLst/>
            </a:prstGeom>
            <a:noFill/>
          </p:spPr>
          <p:txBody>
            <a:bodyPr wrap="none" rtlCol="0">
              <a:spAutoFit/>
            </a:bodyPr>
            <a:lstStyle/>
            <a:p>
              <a:r>
                <a:rPr lang="en-US" dirty="0"/>
                <a:t>C</a:t>
              </a:r>
            </a:p>
          </p:txBody>
        </p:sp>
        <p:sp>
          <p:nvSpPr>
            <p:cNvPr id="46" name="Rectangle 45">
              <a:extLst>
                <a:ext uri="{FF2B5EF4-FFF2-40B4-BE49-F238E27FC236}">
                  <a16:creationId xmlns:a16="http://schemas.microsoft.com/office/drawing/2014/main" id="{DA77F86C-F497-458B-BC97-3F53A3B93CCC}"/>
                </a:ext>
              </a:extLst>
            </p:cNvPr>
            <p:cNvSpPr/>
            <p:nvPr/>
          </p:nvSpPr>
          <p:spPr>
            <a:xfrm>
              <a:off x="6678627" y="4718912"/>
              <a:ext cx="914400" cy="22456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9" name="Straight Arrow Connector 48">
            <a:extLst>
              <a:ext uri="{FF2B5EF4-FFF2-40B4-BE49-F238E27FC236}">
                <a16:creationId xmlns:a16="http://schemas.microsoft.com/office/drawing/2014/main" id="{B696307B-3E0D-4BD0-8403-8E1F11DF7E73}"/>
              </a:ext>
            </a:extLst>
          </p:cNvPr>
          <p:cNvCxnSpPr>
            <a:cxnSpLocks/>
          </p:cNvCxnSpPr>
          <p:nvPr/>
        </p:nvCxnSpPr>
        <p:spPr>
          <a:xfrm flipH="1">
            <a:off x="6677025" y="4831318"/>
            <a:ext cx="685800" cy="0"/>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14" name="Group 13">
            <a:extLst>
              <a:ext uri="{FF2B5EF4-FFF2-40B4-BE49-F238E27FC236}">
                <a16:creationId xmlns:a16="http://schemas.microsoft.com/office/drawing/2014/main" id="{88EA518D-AE38-4A07-8188-ED210A2FBA3F}"/>
              </a:ext>
            </a:extLst>
          </p:cNvPr>
          <p:cNvGrpSpPr/>
          <p:nvPr/>
        </p:nvGrpSpPr>
        <p:grpSpPr>
          <a:xfrm>
            <a:off x="504825" y="5431394"/>
            <a:ext cx="7086600" cy="640911"/>
            <a:chOff x="504825" y="5431394"/>
            <a:chExt cx="7086600" cy="640911"/>
          </a:xfrm>
        </p:grpSpPr>
        <p:sp>
          <p:nvSpPr>
            <p:cNvPr id="28" name="Rectangle 27">
              <a:extLst>
                <a:ext uri="{FF2B5EF4-FFF2-40B4-BE49-F238E27FC236}">
                  <a16:creationId xmlns:a16="http://schemas.microsoft.com/office/drawing/2014/main" id="{E170BD71-A372-4D55-99C6-C311472FC5B2}"/>
                </a:ext>
              </a:extLst>
            </p:cNvPr>
            <p:cNvSpPr/>
            <p:nvPr/>
          </p:nvSpPr>
          <p:spPr>
            <a:xfrm>
              <a:off x="1647825" y="5836682"/>
              <a:ext cx="27432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E6FA6B3F-C205-43D6-951A-25504696B576}"/>
                </a:ext>
              </a:extLst>
            </p:cNvPr>
            <p:cNvCxnSpPr>
              <a:cxnSpLocks/>
            </p:cNvCxnSpPr>
            <p:nvPr/>
          </p:nvCxnSpPr>
          <p:spPr>
            <a:xfrm flipH="1">
              <a:off x="504825" y="5950982"/>
              <a:ext cx="1143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107E6C41-F9D4-469E-862F-39179B87877C}"/>
                </a:ext>
              </a:extLst>
            </p:cNvPr>
            <p:cNvCxnSpPr>
              <a:cxnSpLocks/>
            </p:cNvCxnSpPr>
            <p:nvPr/>
          </p:nvCxnSpPr>
          <p:spPr>
            <a:xfrm>
              <a:off x="3200400" y="5950982"/>
              <a:ext cx="73342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3" name="TextBox 32">
              <a:extLst>
                <a:ext uri="{FF2B5EF4-FFF2-40B4-BE49-F238E27FC236}">
                  <a16:creationId xmlns:a16="http://schemas.microsoft.com/office/drawing/2014/main" id="{55164984-244C-4A43-8A33-658701CCF770}"/>
                </a:ext>
              </a:extLst>
            </p:cNvPr>
            <p:cNvSpPr txBox="1"/>
            <p:nvPr/>
          </p:nvSpPr>
          <p:spPr>
            <a:xfrm>
              <a:off x="1488967" y="5431394"/>
              <a:ext cx="317716" cy="369332"/>
            </a:xfrm>
            <a:prstGeom prst="rect">
              <a:avLst/>
            </a:prstGeom>
            <a:noFill/>
          </p:spPr>
          <p:txBody>
            <a:bodyPr wrap="none" rtlCol="0">
              <a:spAutoFit/>
            </a:bodyPr>
            <a:lstStyle/>
            <a:p>
              <a:r>
                <a:rPr lang="en-US" dirty="0"/>
                <a:t>A</a:t>
              </a:r>
            </a:p>
          </p:txBody>
        </p:sp>
        <p:sp>
          <p:nvSpPr>
            <p:cNvPr id="34" name="TextBox 33">
              <a:extLst>
                <a:ext uri="{FF2B5EF4-FFF2-40B4-BE49-F238E27FC236}">
                  <a16:creationId xmlns:a16="http://schemas.microsoft.com/office/drawing/2014/main" id="{6FB6DAE7-D8CD-4B42-A574-98C77F4ABD42}"/>
                </a:ext>
              </a:extLst>
            </p:cNvPr>
            <p:cNvSpPr txBox="1"/>
            <p:nvPr/>
          </p:nvSpPr>
          <p:spPr>
            <a:xfrm>
              <a:off x="3041542" y="5449372"/>
              <a:ext cx="309700" cy="369332"/>
            </a:xfrm>
            <a:prstGeom prst="rect">
              <a:avLst/>
            </a:prstGeom>
            <a:noFill/>
          </p:spPr>
          <p:txBody>
            <a:bodyPr wrap="none" rtlCol="0">
              <a:spAutoFit/>
            </a:bodyPr>
            <a:lstStyle/>
            <a:p>
              <a:r>
                <a:rPr lang="en-US" dirty="0"/>
                <a:t>B</a:t>
              </a:r>
            </a:p>
          </p:txBody>
        </p:sp>
        <p:sp>
          <p:nvSpPr>
            <p:cNvPr id="50" name="Rectangle 49">
              <a:extLst>
                <a:ext uri="{FF2B5EF4-FFF2-40B4-BE49-F238E27FC236}">
                  <a16:creationId xmlns:a16="http://schemas.microsoft.com/office/drawing/2014/main" id="{820983F1-48C7-438C-AD60-BA446F881D48}"/>
                </a:ext>
              </a:extLst>
            </p:cNvPr>
            <p:cNvSpPr/>
            <p:nvPr/>
          </p:nvSpPr>
          <p:spPr>
            <a:xfrm>
              <a:off x="4391025" y="5847742"/>
              <a:ext cx="3200400" cy="22456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2" name="Straight Arrow Connector 51">
            <a:extLst>
              <a:ext uri="{FF2B5EF4-FFF2-40B4-BE49-F238E27FC236}">
                <a16:creationId xmlns:a16="http://schemas.microsoft.com/office/drawing/2014/main" id="{15F7A53D-394C-442E-948A-5F357B30F161}"/>
              </a:ext>
            </a:extLst>
          </p:cNvPr>
          <p:cNvCxnSpPr>
            <a:cxnSpLocks/>
          </p:cNvCxnSpPr>
          <p:nvPr/>
        </p:nvCxnSpPr>
        <p:spPr>
          <a:xfrm flipH="1">
            <a:off x="4402932" y="5950982"/>
            <a:ext cx="388143" cy="0"/>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725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0" grpId="0"/>
      <p:bldP spid="42" grpId="0"/>
      <p:bldP spid="44"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8EF4-137A-4127-893C-1E0310D9E088}"/>
              </a:ext>
            </a:extLst>
          </p:cNvPr>
          <p:cNvSpPr>
            <a:spLocks noGrp="1"/>
          </p:cNvSpPr>
          <p:nvPr>
            <p:ph type="title"/>
          </p:nvPr>
        </p:nvSpPr>
        <p:spPr/>
        <p:txBody>
          <a:bodyPr/>
          <a:lstStyle/>
          <a:p>
            <a:r>
              <a:rPr lang="en-US" dirty="0"/>
              <a:t>Axial Force Diagrams</a:t>
            </a:r>
          </a:p>
        </p:txBody>
      </p:sp>
      <p:grpSp>
        <p:nvGrpSpPr>
          <p:cNvPr id="11" name="Group 10">
            <a:extLst>
              <a:ext uri="{FF2B5EF4-FFF2-40B4-BE49-F238E27FC236}">
                <a16:creationId xmlns:a16="http://schemas.microsoft.com/office/drawing/2014/main" id="{B924F1F7-E4D8-4A1A-BB60-DF21DF24EF1D}"/>
              </a:ext>
            </a:extLst>
          </p:cNvPr>
          <p:cNvGrpSpPr/>
          <p:nvPr/>
        </p:nvGrpSpPr>
        <p:grpSpPr>
          <a:xfrm>
            <a:off x="504825" y="2378513"/>
            <a:ext cx="7772400" cy="655082"/>
            <a:chOff x="504825" y="3116818"/>
            <a:chExt cx="7772400" cy="655082"/>
          </a:xfrm>
        </p:grpSpPr>
        <p:sp>
          <p:nvSpPr>
            <p:cNvPr id="5" name="Rectangle 4">
              <a:extLst>
                <a:ext uri="{FF2B5EF4-FFF2-40B4-BE49-F238E27FC236}">
                  <a16:creationId xmlns:a16="http://schemas.microsoft.com/office/drawing/2014/main" id="{716EC978-D2A6-4449-B1E5-3CAF9AD9FAF4}"/>
                </a:ext>
              </a:extLst>
            </p:cNvPr>
            <p:cNvSpPr/>
            <p:nvPr/>
          </p:nvSpPr>
          <p:spPr>
            <a:xfrm>
              <a:off x="1647825" y="3543300"/>
              <a:ext cx="59436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0F077AF8-A0CF-462D-A116-01784B61F900}"/>
                </a:ext>
              </a:extLst>
            </p:cNvPr>
            <p:cNvCxnSpPr/>
            <p:nvPr/>
          </p:nvCxnSpPr>
          <p:spPr>
            <a:xfrm flipH="1">
              <a:off x="7591425" y="3657600"/>
              <a:ext cx="6858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81ACCB27-56CF-4684-9F3B-75F3DF9BA00D}"/>
                </a:ext>
              </a:extLst>
            </p:cNvPr>
            <p:cNvCxnSpPr>
              <a:cxnSpLocks/>
            </p:cNvCxnSpPr>
            <p:nvPr/>
          </p:nvCxnSpPr>
          <p:spPr>
            <a:xfrm flipH="1">
              <a:off x="504825" y="3657600"/>
              <a:ext cx="1143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0D63538B-A6B7-49DB-AC7B-163DF80A7DD5}"/>
                </a:ext>
              </a:extLst>
            </p:cNvPr>
            <p:cNvCxnSpPr>
              <a:cxnSpLocks/>
            </p:cNvCxnSpPr>
            <p:nvPr/>
          </p:nvCxnSpPr>
          <p:spPr>
            <a:xfrm>
              <a:off x="3200400" y="3657600"/>
              <a:ext cx="73342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29AACF36-3EE3-4755-8775-532AD47333CD}"/>
                </a:ext>
              </a:extLst>
            </p:cNvPr>
            <p:cNvCxnSpPr>
              <a:cxnSpLocks/>
            </p:cNvCxnSpPr>
            <p:nvPr/>
          </p:nvCxnSpPr>
          <p:spPr>
            <a:xfrm>
              <a:off x="5257800" y="3657600"/>
              <a:ext cx="1128713"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94EB5EF4-003F-45FB-A450-BAA24EB7CE48}"/>
                </a:ext>
              </a:extLst>
            </p:cNvPr>
            <p:cNvSpPr txBox="1"/>
            <p:nvPr/>
          </p:nvSpPr>
          <p:spPr>
            <a:xfrm>
              <a:off x="1488967" y="3138012"/>
              <a:ext cx="317716" cy="369332"/>
            </a:xfrm>
            <a:prstGeom prst="rect">
              <a:avLst/>
            </a:prstGeom>
            <a:noFill/>
          </p:spPr>
          <p:txBody>
            <a:bodyPr wrap="none" rtlCol="0">
              <a:spAutoFit/>
            </a:bodyPr>
            <a:lstStyle/>
            <a:p>
              <a:r>
                <a:rPr lang="en-US" dirty="0"/>
                <a:t>A</a:t>
              </a:r>
            </a:p>
          </p:txBody>
        </p:sp>
        <p:sp>
          <p:nvSpPr>
            <p:cNvPr id="16" name="TextBox 15">
              <a:extLst>
                <a:ext uri="{FF2B5EF4-FFF2-40B4-BE49-F238E27FC236}">
                  <a16:creationId xmlns:a16="http://schemas.microsoft.com/office/drawing/2014/main" id="{DAAAE7EB-CB7B-45F9-8A7B-6734AC3C5DCB}"/>
                </a:ext>
              </a:extLst>
            </p:cNvPr>
            <p:cNvSpPr txBox="1"/>
            <p:nvPr/>
          </p:nvSpPr>
          <p:spPr>
            <a:xfrm>
              <a:off x="3041542" y="3155990"/>
              <a:ext cx="309700" cy="369332"/>
            </a:xfrm>
            <a:prstGeom prst="rect">
              <a:avLst/>
            </a:prstGeom>
            <a:noFill/>
          </p:spPr>
          <p:txBody>
            <a:bodyPr wrap="none" rtlCol="0">
              <a:spAutoFit/>
            </a:bodyPr>
            <a:lstStyle/>
            <a:p>
              <a:r>
                <a:rPr lang="en-US" dirty="0"/>
                <a:t>B</a:t>
              </a:r>
            </a:p>
          </p:txBody>
        </p:sp>
        <p:sp>
          <p:nvSpPr>
            <p:cNvPr id="17" name="TextBox 16">
              <a:extLst>
                <a:ext uri="{FF2B5EF4-FFF2-40B4-BE49-F238E27FC236}">
                  <a16:creationId xmlns:a16="http://schemas.microsoft.com/office/drawing/2014/main" id="{D6180FF8-E63F-437B-A5AF-E064079D1F1E}"/>
                </a:ext>
              </a:extLst>
            </p:cNvPr>
            <p:cNvSpPr txBox="1"/>
            <p:nvPr/>
          </p:nvSpPr>
          <p:spPr>
            <a:xfrm>
              <a:off x="5098942" y="3155990"/>
              <a:ext cx="308098" cy="369332"/>
            </a:xfrm>
            <a:prstGeom prst="rect">
              <a:avLst/>
            </a:prstGeom>
            <a:noFill/>
          </p:spPr>
          <p:txBody>
            <a:bodyPr wrap="none" rtlCol="0">
              <a:spAutoFit/>
            </a:bodyPr>
            <a:lstStyle/>
            <a:p>
              <a:r>
                <a:rPr lang="en-US" dirty="0"/>
                <a:t>C</a:t>
              </a:r>
            </a:p>
          </p:txBody>
        </p:sp>
        <p:sp>
          <p:nvSpPr>
            <p:cNvPr id="18" name="TextBox 17">
              <a:extLst>
                <a:ext uri="{FF2B5EF4-FFF2-40B4-BE49-F238E27FC236}">
                  <a16:creationId xmlns:a16="http://schemas.microsoft.com/office/drawing/2014/main" id="{6D3C5571-3B06-4E1F-A903-D23D726F20D8}"/>
                </a:ext>
              </a:extLst>
            </p:cNvPr>
            <p:cNvSpPr txBox="1"/>
            <p:nvPr/>
          </p:nvSpPr>
          <p:spPr>
            <a:xfrm>
              <a:off x="7432567" y="3116818"/>
              <a:ext cx="327334" cy="369332"/>
            </a:xfrm>
            <a:prstGeom prst="rect">
              <a:avLst/>
            </a:prstGeom>
            <a:noFill/>
          </p:spPr>
          <p:txBody>
            <a:bodyPr wrap="none" rtlCol="0">
              <a:spAutoFit/>
            </a:bodyPr>
            <a:lstStyle/>
            <a:p>
              <a:r>
                <a:rPr lang="en-US" dirty="0"/>
                <a:t>D</a:t>
              </a:r>
            </a:p>
          </p:txBody>
        </p:sp>
      </p:grpSp>
      <p:cxnSp>
        <p:nvCxnSpPr>
          <p:cNvPr id="39" name="Straight Connector 38">
            <a:extLst>
              <a:ext uri="{FF2B5EF4-FFF2-40B4-BE49-F238E27FC236}">
                <a16:creationId xmlns:a16="http://schemas.microsoft.com/office/drawing/2014/main" id="{B992940D-F0F9-49A7-9813-788220B57CAC}"/>
              </a:ext>
            </a:extLst>
          </p:cNvPr>
          <p:cNvCxnSpPr>
            <a:cxnSpLocks/>
          </p:cNvCxnSpPr>
          <p:nvPr/>
        </p:nvCxnSpPr>
        <p:spPr>
          <a:xfrm flipH="1">
            <a:off x="6640527" y="2615567"/>
            <a:ext cx="0" cy="639162"/>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BB50B141-9A69-4499-A97B-96188899D123}"/>
              </a:ext>
            </a:extLst>
          </p:cNvPr>
          <p:cNvSpPr txBox="1"/>
          <p:nvPr/>
        </p:nvSpPr>
        <p:spPr>
          <a:xfrm>
            <a:off x="6496143" y="2251357"/>
            <a:ext cx="306494" cy="369332"/>
          </a:xfrm>
          <a:prstGeom prst="rect">
            <a:avLst/>
          </a:prstGeom>
          <a:noFill/>
        </p:spPr>
        <p:txBody>
          <a:bodyPr wrap="none" rtlCol="0">
            <a:spAutoFit/>
          </a:bodyPr>
          <a:lstStyle/>
          <a:p>
            <a:r>
              <a:rPr lang="en-US" dirty="0">
                <a:solidFill>
                  <a:srgbClr val="0070C0"/>
                </a:solidFill>
              </a:rPr>
              <a:t>b</a:t>
            </a:r>
          </a:p>
        </p:txBody>
      </p:sp>
      <p:sp>
        <p:nvSpPr>
          <p:cNvPr id="42" name="TextBox 41">
            <a:extLst>
              <a:ext uri="{FF2B5EF4-FFF2-40B4-BE49-F238E27FC236}">
                <a16:creationId xmlns:a16="http://schemas.microsoft.com/office/drawing/2014/main" id="{CD0AAC06-B42A-4087-A3F8-57013D916E08}"/>
              </a:ext>
            </a:extLst>
          </p:cNvPr>
          <p:cNvSpPr txBox="1"/>
          <p:nvPr/>
        </p:nvSpPr>
        <p:spPr>
          <a:xfrm>
            <a:off x="6496142" y="3214087"/>
            <a:ext cx="306494" cy="369332"/>
          </a:xfrm>
          <a:prstGeom prst="rect">
            <a:avLst/>
          </a:prstGeom>
          <a:noFill/>
        </p:spPr>
        <p:txBody>
          <a:bodyPr wrap="none" rtlCol="0">
            <a:spAutoFit/>
          </a:bodyPr>
          <a:lstStyle/>
          <a:p>
            <a:r>
              <a:rPr lang="en-US" dirty="0">
                <a:solidFill>
                  <a:srgbClr val="0070C0"/>
                </a:solidFill>
              </a:rPr>
              <a:t>b</a:t>
            </a:r>
          </a:p>
        </p:txBody>
      </p:sp>
      <p:cxnSp>
        <p:nvCxnSpPr>
          <p:cNvPr id="43" name="Straight Connector 42">
            <a:extLst>
              <a:ext uri="{FF2B5EF4-FFF2-40B4-BE49-F238E27FC236}">
                <a16:creationId xmlns:a16="http://schemas.microsoft.com/office/drawing/2014/main" id="{6841CA10-2C31-4137-B82E-AD4F4081C31B}"/>
              </a:ext>
            </a:extLst>
          </p:cNvPr>
          <p:cNvCxnSpPr>
            <a:cxnSpLocks/>
          </p:cNvCxnSpPr>
          <p:nvPr/>
        </p:nvCxnSpPr>
        <p:spPr>
          <a:xfrm flipH="1">
            <a:off x="4363008" y="2591999"/>
            <a:ext cx="0" cy="639162"/>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TextBox 43">
            <a:extLst>
              <a:ext uri="{FF2B5EF4-FFF2-40B4-BE49-F238E27FC236}">
                <a16:creationId xmlns:a16="http://schemas.microsoft.com/office/drawing/2014/main" id="{AE362BB4-2C1A-4622-89D0-710B24A93EE3}"/>
              </a:ext>
            </a:extLst>
          </p:cNvPr>
          <p:cNvSpPr txBox="1"/>
          <p:nvPr/>
        </p:nvSpPr>
        <p:spPr>
          <a:xfrm>
            <a:off x="4220192" y="2246839"/>
            <a:ext cx="295274" cy="369332"/>
          </a:xfrm>
          <a:prstGeom prst="rect">
            <a:avLst/>
          </a:prstGeom>
          <a:noFill/>
        </p:spPr>
        <p:txBody>
          <a:bodyPr wrap="none" rtlCol="0">
            <a:spAutoFit/>
          </a:bodyPr>
          <a:lstStyle/>
          <a:p>
            <a:pPr algn="ctr"/>
            <a:r>
              <a:rPr lang="en-US" dirty="0">
                <a:solidFill>
                  <a:srgbClr val="0070C0"/>
                </a:solidFill>
              </a:rPr>
              <a:t>a</a:t>
            </a:r>
          </a:p>
        </p:txBody>
      </p:sp>
      <p:sp>
        <p:nvSpPr>
          <p:cNvPr id="45" name="TextBox 44">
            <a:extLst>
              <a:ext uri="{FF2B5EF4-FFF2-40B4-BE49-F238E27FC236}">
                <a16:creationId xmlns:a16="http://schemas.microsoft.com/office/drawing/2014/main" id="{B225E705-E859-40A7-96E3-8E4A311D6998}"/>
              </a:ext>
            </a:extLst>
          </p:cNvPr>
          <p:cNvSpPr txBox="1"/>
          <p:nvPr/>
        </p:nvSpPr>
        <p:spPr>
          <a:xfrm>
            <a:off x="4218623" y="3190519"/>
            <a:ext cx="258127" cy="302418"/>
          </a:xfrm>
          <a:prstGeom prst="rect">
            <a:avLst/>
          </a:prstGeom>
          <a:noFill/>
        </p:spPr>
        <p:txBody>
          <a:bodyPr wrap="none" rtlCol="0">
            <a:spAutoFit/>
          </a:bodyPr>
          <a:lstStyle/>
          <a:p>
            <a:r>
              <a:rPr lang="en-US" dirty="0">
                <a:solidFill>
                  <a:srgbClr val="0070C0"/>
                </a:solidFill>
              </a:rPr>
              <a:t>a</a:t>
            </a:r>
          </a:p>
        </p:txBody>
      </p:sp>
      <p:grpSp>
        <p:nvGrpSpPr>
          <p:cNvPr id="20" name="Group 19">
            <a:extLst>
              <a:ext uri="{FF2B5EF4-FFF2-40B4-BE49-F238E27FC236}">
                <a16:creationId xmlns:a16="http://schemas.microsoft.com/office/drawing/2014/main" id="{D0074AC8-0DEB-4D4E-91C4-4290515A9FA3}"/>
              </a:ext>
            </a:extLst>
          </p:cNvPr>
          <p:cNvGrpSpPr/>
          <p:nvPr/>
        </p:nvGrpSpPr>
        <p:grpSpPr>
          <a:xfrm>
            <a:off x="504825" y="3573425"/>
            <a:ext cx="7088202" cy="633888"/>
            <a:chOff x="504825" y="4311730"/>
            <a:chExt cx="7088202" cy="633888"/>
          </a:xfrm>
        </p:grpSpPr>
        <p:sp>
          <p:nvSpPr>
            <p:cNvPr id="19" name="Rectangle 18">
              <a:extLst>
                <a:ext uri="{FF2B5EF4-FFF2-40B4-BE49-F238E27FC236}">
                  <a16:creationId xmlns:a16="http://schemas.microsoft.com/office/drawing/2014/main" id="{1839CFF1-0610-41B8-9206-F12AE5FC3B12}"/>
                </a:ext>
              </a:extLst>
            </p:cNvPr>
            <p:cNvSpPr/>
            <p:nvPr/>
          </p:nvSpPr>
          <p:spPr>
            <a:xfrm>
              <a:off x="1647825" y="4717018"/>
              <a:ext cx="50292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34122EA-C703-465B-AEFB-B89F5C393E25}"/>
                </a:ext>
              </a:extLst>
            </p:cNvPr>
            <p:cNvCxnSpPr>
              <a:cxnSpLocks/>
            </p:cNvCxnSpPr>
            <p:nvPr/>
          </p:nvCxnSpPr>
          <p:spPr>
            <a:xfrm flipH="1">
              <a:off x="504825" y="4831318"/>
              <a:ext cx="1143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3143E4BA-D3CB-481C-9EF2-55981CC76B8B}"/>
                </a:ext>
              </a:extLst>
            </p:cNvPr>
            <p:cNvCxnSpPr>
              <a:cxnSpLocks/>
            </p:cNvCxnSpPr>
            <p:nvPr/>
          </p:nvCxnSpPr>
          <p:spPr>
            <a:xfrm>
              <a:off x="3200400" y="4831318"/>
              <a:ext cx="73342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0CF20DBB-E835-4FDA-B1C1-8CB013B4546B}"/>
                </a:ext>
              </a:extLst>
            </p:cNvPr>
            <p:cNvCxnSpPr>
              <a:cxnSpLocks/>
            </p:cNvCxnSpPr>
            <p:nvPr/>
          </p:nvCxnSpPr>
          <p:spPr>
            <a:xfrm>
              <a:off x="5257800" y="4831318"/>
              <a:ext cx="1128713"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9E1DF4F0-F06D-4EAD-984C-6190C7C18D79}"/>
                </a:ext>
              </a:extLst>
            </p:cNvPr>
            <p:cNvSpPr txBox="1"/>
            <p:nvPr/>
          </p:nvSpPr>
          <p:spPr>
            <a:xfrm>
              <a:off x="1488967" y="4311730"/>
              <a:ext cx="317716" cy="369332"/>
            </a:xfrm>
            <a:prstGeom prst="rect">
              <a:avLst/>
            </a:prstGeom>
            <a:noFill/>
          </p:spPr>
          <p:txBody>
            <a:bodyPr wrap="none" rtlCol="0">
              <a:spAutoFit/>
            </a:bodyPr>
            <a:lstStyle/>
            <a:p>
              <a:r>
                <a:rPr lang="en-US" dirty="0"/>
                <a:t>A</a:t>
              </a:r>
            </a:p>
          </p:txBody>
        </p:sp>
        <p:sp>
          <p:nvSpPr>
            <p:cNvPr id="25" name="TextBox 24">
              <a:extLst>
                <a:ext uri="{FF2B5EF4-FFF2-40B4-BE49-F238E27FC236}">
                  <a16:creationId xmlns:a16="http://schemas.microsoft.com/office/drawing/2014/main" id="{5E07E377-F0E8-4AFB-B38F-5E01325D2A52}"/>
                </a:ext>
              </a:extLst>
            </p:cNvPr>
            <p:cNvSpPr txBox="1"/>
            <p:nvPr/>
          </p:nvSpPr>
          <p:spPr>
            <a:xfrm>
              <a:off x="3041542" y="4329708"/>
              <a:ext cx="309700" cy="369332"/>
            </a:xfrm>
            <a:prstGeom prst="rect">
              <a:avLst/>
            </a:prstGeom>
            <a:noFill/>
          </p:spPr>
          <p:txBody>
            <a:bodyPr wrap="none" rtlCol="0">
              <a:spAutoFit/>
            </a:bodyPr>
            <a:lstStyle/>
            <a:p>
              <a:r>
                <a:rPr lang="en-US" dirty="0"/>
                <a:t>B</a:t>
              </a:r>
            </a:p>
          </p:txBody>
        </p:sp>
        <p:sp>
          <p:nvSpPr>
            <p:cNvPr id="26" name="TextBox 25">
              <a:extLst>
                <a:ext uri="{FF2B5EF4-FFF2-40B4-BE49-F238E27FC236}">
                  <a16:creationId xmlns:a16="http://schemas.microsoft.com/office/drawing/2014/main" id="{E06E232C-C6DB-4331-AD9A-B60B32C85917}"/>
                </a:ext>
              </a:extLst>
            </p:cNvPr>
            <p:cNvSpPr txBox="1"/>
            <p:nvPr/>
          </p:nvSpPr>
          <p:spPr>
            <a:xfrm>
              <a:off x="5098942" y="4329708"/>
              <a:ext cx="308098" cy="369332"/>
            </a:xfrm>
            <a:prstGeom prst="rect">
              <a:avLst/>
            </a:prstGeom>
            <a:noFill/>
          </p:spPr>
          <p:txBody>
            <a:bodyPr wrap="none" rtlCol="0">
              <a:spAutoFit/>
            </a:bodyPr>
            <a:lstStyle/>
            <a:p>
              <a:r>
                <a:rPr lang="en-US" dirty="0"/>
                <a:t>C</a:t>
              </a:r>
            </a:p>
          </p:txBody>
        </p:sp>
        <p:sp>
          <p:nvSpPr>
            <p:cNvPr id="46" name="Rectangle 45">
              <a:extLst>
                <a:ext uri="{FF2B5EF4-FFF2-40B4-BE49-F238E27FC236}">
                  <a16:creationId xmlns:a16="http://schemas.microsoft.com/office/drawing/2014/main" id="{DA77F86C-F497-458B-BC97-3F53A3B93CCC}"/>
                </a:ext>
              </a:extLst>
            </p:cNvPr>
            <p:cNvSpPr/>
            <p:nvPr/>
          </p:nvSpPr>
          <p:spPr>
            <a:xfrm>
              <a:off x="6678627" y="4718912"/>
              <a:ext cx="914400" cy="22456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9" name="Straight Arrow Connector 48">
            <a:extLst>
              <a:ext uri="{FF2B5EF4-FFF2-40B4-BE49-F238E27FC236}">
                <a16:creationId xmlns:a16="http://schemas.microsoft.com/office/drawing/2014/main" id="{B696307B-3E0D-4BD0-8403-8E1F11DF7E73}"/>
              </a:ext>
            </a:extLst>
          </p:cNvPr>
          <p:cNvCxnSpPr>
            <a:cxnSpLocks/>
          </p:cNvCxnSpPr>
          <p:nvPr/>
        </p:nvCxnSpPr>
        <p:spPr>
          <a:xfrm flipH="1">
            <a:off x="6677025" y="4093013"/>
            <a:ext cx="685800" cy="0"/>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14" name="Group 13">
            <a:extLst>
              <a:ext uri="{FF2B5EF4-FFF2-40B4-BE49-F238E27FC236}">
                <a16:creationId xmlns:a16="http://schemas.microsoft.com/office/drawing/2014/main" id="{88EA518D-AE38-4A07-8188-ED210A2FBA3F}"/>
              </a:ext>
            </a:extLst>
          </p:cNvPr>
          <p:cNvGrpSpPr/>
          <p:nvPr/>
        </p:nvGrpSpPr>
        <p:grpSpPr>
          <a:xfrm>
            <a:off x="504825" y="4693089"/>
            <a:ext cx="7086600" cy="640911"/>
            <a:chOff x="504825" y="5431394"/>
            <a:chExt cx="7086600" cy="640911"/>
          </a:xfrm>
        </p:grpSpPr>
        <p:sp>
          <p:nvSpPr>
            <p:cNvPr id="28" name="Rectangle 27">
              <a:extLst>
                <a:ext uri="{FF2B5EF4-FFF2-40B4-BE49-F238E27FC236}">
                  <a16:creationId xmlns:a16="http://schemas.microsoft.com/office/drawing/2014/main" id="{E170BD71-A372-4D55-99C6-C311472FC5B2}"/>
                </a:ext>
              </a:extLst>
            </p:cNvPr>
            <p:cNvSpPr/>
            <p:nvPr/>
          </p:nvSpPr>
          <p:spPr>
            <a:xfrm>
              <a:off x="1647825" y="5836682"/>
              <a:ext cx="27432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E6FA6B3F-C205-43D6-951A-25504696B576}"/>
                </a:ext>
              </a:extLst>
            </p:cNvPr>
            <p:cNvCxnSpPr>
              <a:cxnSpLocks/>
            </p:cNvCxnSpPr>
            <p:nvPr/>
          </p:nvCxnSpPr>
          <p:spPr>
            <a:xfrm flipH="1">
              <a:off x="504825" y="5950982"/>
              <a:ext cx="1143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107E6C41-F9D4-469E-862F-39179B87877C}"/>
                </a:ext>
              </a:extLst>
            </p:cNvPr>
            <p:cNvCxnSpPr>
              <a:cxnSpLocks/>
            </p:cNvCxnSpPr>
            <p:nvPr/>
          </p:nvCxnSpPr>
          <p:spPr>
            <a:xfrm>
              <a:off x="3200400" y="5950982"/>
              <a:ext cx="73342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3" name="TextBox 32">
              <a:extLst>
                <a:ext uri="{FF2B5EF4-FFF2-40B4-BE49-F238E27FC236}">
                  <a16:creationId xmlns:a16="http://schemas.microsoft.com/office/drawing/2014/main" id="{55164984-244C-4A43-8A33-658701CCF770}"/>
                </a:ext>
              </a:extLst>
            </p:cNvPr>
            <p:cNvSpPr txBox="1"/>
            <p:nvPr/>
          </p:nvSpPr>
          <p:spPr>
            <a:xfrm>
              <a:off x="1488967" y="5431394"/>
              <a:ext cx="317716" cy="369332"/>
            </a:xfrm>
            <a:prstGeom prst="rect">
              <a:avLst/>
            </a:prstGeom>
            <a:noFill/>
          </p:spPr>
          <p:txBody>
            <a:bodyPr wrap="none" rtlCol="0">
              <a:spAutoFit/>
            </a:bodyPr>
            <a:lstStyle/>
            <a:p>
              <a:r>
                <a:rPr lang="en-US" dirty="0"/>
                <a:t>A</a:t>
              </a:r>
            </a:p>
          </p:txBody>
        </p:sp>
        <p:sp>
          <p:nvSpPr>
            <p:cNvPr id="34" name="TextBox 33">
              <a:extLst>
                <a:ext uri="{FF2B5EF4-FFF2-40B4-BE49-F238E27FC236}">
                  <a16:creationId xmlns:a16="http://schemas.microsoft.com/office/drawing/2014/main" id="{6FB6DAE7-D8CD-4B42-A574-98C77F4ABD42}"/>
                </a:ext>
              </a:extLst>
            </p:cNvPr>
            <p:cNvSpPr txBox="1"/>
            <p:nvPr/>
          </p:nvSpPr>
          <p:spPr>
            <a:xfrm>
              <a:off x="3041542" y="5449372"/>
              <a:ext cx="309700" cy="369332"/>
            </a:xfrm>
            <a:prstGeom prst="rect">
              <a:avLst/>
            </a:prstGeom>
            <a:noFill/>
          </p:spPr>
          <p:txBody>
            <a:bodyPr wrap="none" rtlCol="0">
              <a:spAutoFit/>
            </a:bodyPr>
            <a:lstStyle/>
            <a:p>
              <a:r>
                <a:rPr lang="en-US" dirty="0"/>
                <a:t>B</a:t>
              </a:r>
            </a:p>
          </p:txBody>
        </p:sp>
        <p:sp>
          <p:nvSpPr>
            <p:cNvPr id="50" name="Rectangle 49">
              <a:extLst>
                <a:ext uri="{FF2B5EF4-FFF2-40B4-BE49-F238E27FC236}">
                  <a16:creationId xmlns:a16="http://schemas.microsoft.com/office/drawing/2014/main" id="{820983F1-48C7-438C-AD60-BA446F881D48}"/>
                </a:ext>
              </a:extLst>
            </p:cNvPr>
            <p:cNvSpPr/>
            <p:nvPr/>
          </p:nvSpPr>
          <p:spPr>
            <a:xfrm>
              <a:off x="4391025" y="5847742"/>
              <a:ext cx="3200400" cy="22456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2" name="Straight Arrow Connector 51">
            <a:extLst>
              <a:ext uri="{FF2B5EF4-FFF2-40B4-BE49-F238E27FC236}">
                <a16:creationId xmlns:a16="http://schemas.microsoft.com/office/drawing/2014/main" id="{15F7A53D-394C-442E-948A-5F357B30F161}"/>
              </a:ext>
            </a:extLst>
          </p:cNvPr>
          <p:cNvCxnSpPr>
            <a:cxnSpLocks/>
          </p:cNvCxnSpPr>
          <p:nvPr/>
        </p:nvCxnSpPr>
        <p:spPr>
          <a:xfrm flipH="1">
            <a:off x="4402932" y="5212677"/>
            <a:ext cx="388143" cy="0"/>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8703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p:bldP spid="44" grpId="0"/>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E334-B39A-4ED3-8AF0-4E18E2FC5EE9}"/>
              </a:ext>
            </a:extLst>
          </p:cNvPr>
          <p:cNvSpPr>
            <a:spLocks noGrp="1"/>
          </p:cNvSpPr>
          <p:nvPr>
            <p:ph type="title"/>
          </p:nvPr>
        </p:nvSpPr>
        <p:spPr/>
        <p:txBody>
          <a:bodyPr/>
          <a:lstStyle/>
          <a:p>
            <a:r>
              <a:rPr lang="en-US" dirty="0"/>
              <a:t>Creating an Axial Force Diagram</a:t>
            </a:r>
          </a:p>
        </p:txBody>
      </p:sp>
      <p:sp>
        <p:nvSpPr>
          <p:cNvPr id="3" name="Content Placeholder 2">
            <a:extLst>
              <a:ext uri="{FF2B5EF4-FFF2-40B4-BE49-F238E27FC236}">
                <a16:creationId xmlns:a16="http://schemas.microsoft.com/office/drawing/2014/main" id="{DE86BFB9-566E-48AA-8B96-D042A7ED429C}"/>
              </a:ext>
            </a:extLst>
          </p:cNvPr>
          <p:cNvSpPr>
            <a:spLocks noGrp="1"/>
          </p:cNvSpPr>
          <p:nvPr>
            <p:ph idx="1"/>
          </p:nvPr>
        </p:nvSpPr>
        <p:spPr>
          <a:xfrm>
            <a:off x="457200" y="1600200"/>
            <a:ext cx="3581400" cy="4525963"/>
          </a:xfrm>
        </p:spPr>
        <p:txBody>
          <a:bodyPr>
            <a:normAutofit lnSpcReduction="10000"/>
          </a:bodyPr>
          <a:lstStyle/>
          <a:p>
            <a:r>
              <a:rPr lang="en-US" dirty="0"/>
              <a:t>Just as with the prior methods, the first step in plotting out the internal axial forces is to determine all the external forces acting on the body.</a:t>
            </a:r>
          </a:p>
        </p:txBody>
      </p:sp>
      <p:sp>
        <p:nvSpPr>
          <p:cNvPr id="4" name="Slide Number Placeholder 3">
            <a:extLst>
              <a:ext uri="{FF2B5EF4-FFF2-40B4-BE49-F238E27FC236}">
                <a16:creationId xmlns:a16="http://schemas.microsoft.com/office/drawing/2014/main" id="{C62D24D9-D223-4667-B0C2-AB14A6283AF5}"/>
              </a:ext>
            </a:extLst>
          </p:cNvPr>
          <p:cNvSpPr>
            <a:spLocks noGrp="1"/>
          </p:cNvSpPr>
          <p:nvPr>
            <p:ph type="sldNum" sz="quarter" idx="12"/>
          </p:nvPr>
        </p:nvSpPr>
        <p:spPr/>
        <p:txBody>
          <a:bodyPr/>
          <a:lstStyle/>
          <a:p>
            <a:fld id="{929262FE-7F58-4A1E-8AF3-5A510A86DEBD}" type="slidenum">
              <a:rPr lang="en-US" smtClean="0"/>
              <a:t>6</a:t>
            </a:fld>
            <a:endParaRPr lang="en-US"/>
          </a:p>
        </p:txBody>
      </p:sp>
      <p:pic>
        <p:nvPicPr>
          <p:cNvPr id="7" name="Picture 6" descr="A picture containing text, outdoor object&#10;&#10;Description automatically generated">
            <a:extLst>
              <a:ext uri="{FF2B5EF4-FFF2-40B4-BE49-F238E27FC236}">
                <a16:creationId xmlns:a16="http://schemas.microsoft.com/office/drawing/2014/main" id="{AC21416F-CDDD-4657-ABF1-692163067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550" y="1417638"/>
            <a:ext cx="2438400" cy="4810297"/>
          </a:xfrm>
          <a:prstGeom prst="rect">
            <a:avLst/>
          </a:prstGeom>
        </p:spPr>
      </p:pic>
    </p:spTree>
    <p:extLst>
      <p:ext uri="{BB962C8B-B14F-4D97-AF65-F5344CB8AC3E}">
        <p14:creationId xmlns:p14="http://schemas.microsoft.com/office/powerpoint/2010/main" val="102133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BCCC-503E-45B8-A153-B7B490C3D519}"/>
              </a:ext>
            </a:extLst>
          </p:cNvPr>
          <p:cNvSpPr>
            <a:spLocks noGrp="1"/>
          </p:cNvSpPr>
          <p:nvPr>
            <p:ph type="title"/>
          </p:nvPr>
        </p:nvSpPr>
        <p:spPr/>
        <p:txBody>
          <a:bodyPr/>
          <a:lstStyle/>
          <a:p>
            <a:r>
              <a:rPr lang="en-US" dirty="0"/>
              <a:t>Creating an Axial Force Diagram</a:t>
            </a:r>
          </a:p>
        </p:txBody>
      </p:sp>
      <p:sp>
        <p:nvSpPr>
          <p:cNvPr id="3" name="Content Placeholder 2">
            <a:extLst>
              <a:ext uri="{FF2B5EF4-FFF2-40B4-BE49-F238E27FC236}">
                <a16:creationId xmlns:a16="http://schemas.microsoft.com/office/drawing/2014/main" id="{6E18FB34-8DCE-4E97-AE0B-B8B75F2B8419}"/>
              </a:ext>
            </a:extLst>
          </p:cNvPr>
          <p:cNvSpPr>
            <a:spLocks noGrp="1"/>
          </p:cNvSpPr>
          <p:nvPr>
            <p:ph idx="1"/>
          </p:nvPr>
        </p:nvSpPr>
        <p:spPr>
          <a:xfrm>
            <a:off x="228609" y="1600199"/>
            <a:ext cx="4197565" cy="4876801"/>
          </a:xfrm>
        </p:spPr>
        <p:txBody>
          <a:bodyPr>
            <a:normAutofit fontScale="77500" lnSpcReduction="20000"/>
          </a:bodyPr>
          <a:lstStyle/>
          <a:p>
            <a:r>
              <a:rPr lang="en-US" dirty="0"/>
              <a:t>Once you determine the external forces, draw the body horizontally (rotate if necessary).</a:t>
            </a:r>
          </a:p>
          <a:p>
            <a:r>
              <a:rPr lang="en-US" dirty="0"/>
              <a:t>Draw a set of axes lined up below the body. The x-axis represents the location (corresponding with the diagram above) and the y axis represents the internal force at that location (positive numbers represent an internal tension, negative numbers represent an internal compression).  </a:t>
            </a:r>
          </a:p>
        </p:txBody>
      </p:sp>
      <p:sp>
        <p:nvSpPr>
          <p:cNvPr id="4" name="Slide Number Placeholder 3">
            <a:extLst>
              <a:ext uri="{FF2B5EF4-FFF2-40B4-BE49-F238E27FC236}">
                <a16:creationId xmlns:a16="http://schemas.microsoft.com/office/drawing/2014/main" id="{F747B80D-66B0-4584-B2B0-AF34ABCE30B4}"/>
              </a:ext>
            </a:extLst>
          </p:cNvPr>
          <p:cNvSpPr>
            <a:spLocks noGrp="1"/>
          </p:cNvSpPr>
          <p:nvPr>
            <p:ph type="sldNum" sz="quarter" idx="12"/>
          </p:nvPr>
        </p:nvSpPr>
        <p:spPr/>
        <p:txBody>
          <a:bodyPr/>
          <a:lstStyle/>
          <a:p>
            <a:fld id="{929262FE-7F58-4A1E-8AF3-5A510A86DEBD}" type="slidenum">
              <a:rPr lang="en-US" smtClean="0"/>
              <a:t>7</a:t>
            </a:fld>
            <a:endParaRPr lang="en-US"/>
          </a:p>
        </p:txBody>
      </p:sp>
      <p:pic>
        <p:nvPicPr>
          <p:cNvPr id="6" name="Picture 5" descr="A picture containing text, outdoor object&#10;&#10;Description automatically generated">
            <a:extLst>
              <a:ext uri="{FF2B5EF4-FFF2-40B4-BE49-F238E27FC236}">
                <a16:creationId xmlns:a16="http://schemas.microsoft.com/office/drawing/2014/main" id="{C43985ED-B90F-45BE-BF0C-527B01462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413430" y="530170"/>
            <a:ext cx="2057506" cy="4197566"/>
          </a:xfrm>
          <a:prstGeom prst="rect">
            <a:avLst/>
          </a:prstGeom>
        </p:spPr>
      </p:pic>
      <p:cxnSp>
        <p:nvCxnSpPr>
          <p:cNvPr id="8" name="Straight Arrow Connector 7">
            <a:extLst>
              <a:ext uri="{FF2B5EF4-FFF2-40B4-BE49-F238E27FC236}">
                <a16:creationId xmlns:a16="http://schemas.microsoft.com/office/drawing/2014/main" id="{1549014C-C96D-4457-AE52-5D1F42E5EB53}"/>
              </a:ext>
            </a:extLst>
          </p:cNvPr>
          <p:cNvCxnSpPr/>
          <p:nvPr/>
        </p:nvCxnSpPr>
        <p:spPr>
          <a:xfrm flipH="1">
            <a:off x="4876800" y="4267200"/>
            <a:ext cx="0" cy="16764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EB327FEC-0C46-4AF4-A55E-884B2502FB74}"/>
              </a:ext>
            </a:extLst>
          </p:cNvPr>
          <p:cNvCxnSpPr>
            <a:cxnSpLocks/>
          </p:cNvCxnSpPr>
          <p:nvPr/>
        </p:nvCxnSpPr>
        <p:spPr>
          <a:xfrm>
            <a:off x="4876800" y="5067300"/>
            <a:ext cx="3468769"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D33E8A97-B0B0-4094-A346-476351ED5F81}"/>
              </a:ext>
            </a:extLst>
          </p:cNvPr>
          <p:cNvSpPr txBox="1"/>
          <p:nvPr/>
        </p:nvSpPr>
        <p:spPr>
          <a:xfrm rot="16200000">
            <a:off x="3998831" y="4882633"/>
            <a:ext cx="1146339" cy="369332"/>
          </a:xfrm>
          <a:prstGeom prst="rect">
            <a:avLst/>
          </a:prstGeom>
          <a:noFill/>
        </p:spPr>
        <p:txBody>
          <a:bodyPr wrap="none" rtlCol="0">
            <a:spAutoFit/>
          </a:bodyPr>
          <a:lstStyle/>
          <a:p>
            <a:r>
              <a:rPr lang="en-US" dirty="0"/>
              <a:t>Force (kN)</a:t>
            </a:r>
          </a:p>
        </p:txBody>
      </p:sp>
      <p:sp>
        <p:nvSpPr>
          <p:cNvPr id="13" name="TextBox 12">
            <a:extLst>
              <a:ext uri="{FF2B5EF4-FFF2-40B4-BE49-F238E27FC236}">
                <a16:creationId xmlns:a16="http://schemas.microsoft.com/office/drawing/2014/main" id="{F3AD7DF5-DB9C-41C9-870E-B6F183D523EA}"/>
              </a:ext>
            </a:extLst>
          </p:cNvPr>
          <p:cNvSpPr txBox="1"/>
          <p:nvPr/>
        </p:nvSpPr>
        <p:spPr>
          <a:xfrm>
            <a:off x="8077200" y="4612544"/>
            <a:ext cx="1219200" cy="668422"/>
          </a:xfrm>
          <a:prstGeom prst="rect">
            <a:avLst/>
          </a:prstGeom>
          <a:noFill/>
        </p:spPr>
        <p:txBody>
          <a:bodyPr wrap="square" rtlCol="0">
            <a:spAutoFit/>
          </a:bodyPr>
          <a:lstStyle/>
          <a:p>
            <a:pPr algn="ctr"/>
            <a:r>
              <a:rPr lang="en-US" dirty="0"/>
              <a:t>Location (m)</a:t>
            </a:r>
          </a:p>
        </p:txBody>
      </p:sp>
    </p:spTree>
    <p:extLst>
      <p:ext uri="{BB962C8B-B14F-4D97-AF65-F5344CB8AC3E}">
        <p14:creationId xmlns:p14="http://schemas.microsoft.com/office/powerpoint/2010/main" val="143919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BCCC-503E-45B8-A153-B7B490C3D519}"/>
              </a:ext>
            </a:extLst>
          </p:cNvPr>
          <p:cNvSpPr>
            <a:spLocks noGrp="1"/>
          </p:cNvSpPr>
          <p:nvPr>
            <p:ph type="title"/>
          </p:nvPr>
        </p:nvSpPr>
        <p:spPr/>
        <p:txBody>
          <a:bodyPr/>
          <a:lstStyle/>
          <a:p>
            <a:r>
              <a:rPr lang="en-US" dirty="0"/>
              <a:t>Creating an Axial Force Diagram</a:t>
            </a:r>
          </a:p>
        </p:txBody>
      </p:sp>
      <p:sp>
        <p:nvSpPr>
          <p:cNvPr id="3" name="Content Placeholder 2">
            <a:extLst>
              <a:ext uri="{FF2B5EF4-FFF2-40B4-BE49-F238E27FC236}">
                <a16:creationId xmlns:a16="http://schemas.microsoft.com/office/drawing/2014/main" id="{6E18FB34-8DCE-4E97-AE0B-B8B75F2B8419}"/>
              </a:ext>
            </a:extLst>
          </p:cNvPr>
          <p:cNvSpPr>
            <a:spLocks noGrp="1"/>
          </p:cNvSpPr>
          <p:nvPr>
            <p:ph idx="1"/>
          </p:nvPr>
        </p:nvSpPr>
        <p:spPr>
          <a:xfrm>
            <a:off x="228609" y="1600199"/>
            <a:ext cx="4197565" cy="4876801"/>
          </a:xfrm>
        </p:spPr>
        <p:txBody>
          <a:bodyPr>
            <a:normAutofit fontScale="85000" lnSpcReduction="20000"/>
          </a:bodyPr>
          <a:lstStyle/>
          <a:p>
            <a:r>
              <a:rPr lang="en-US" dirty="0"/>
              <a:t>To fill out the diagram, you will start at the left at zero.</a:t>
            </a:r>
          </a:p>
          <a:p>
            <a:r>
              <a:rPr lang="en-US" dirty="0"/>
              <a:t>As you move to the right, jump upwards by the given amount for forces to the left, and jump downwards by the given amount for forces to the right.</a:t>
            </a:r>
          </a:p>
          <a:p>
            <a:r>
              <a:rPr lang="en-US" dirty="0"/>
              <a:t>You should always wind up back at zero by the end. </a:t>
            </a:r>
          </a:p>
        </p:txBody>
      </p:sp>
      <p:sp>
        <p:nvSpPr>
          <p:cNvPr id="4" name="Slide Number Placeholder 3">
            <a:extLst>
              <a:ext uri="{FF2B5EF4-FFF2-40B4-BE49-F238E27FC236}">
                <a16:creationId xmlns:a16="http://schemas.microsoft.com/office/drawing/2014/main" id="{F747B80D-66B0-4584-B2B0-AF34ABCE30B4}"/>
              </a:ext>
            </a:extLst>
          </p:cNvPr>
          <p:cNvSpPr>
            <a:spLocks noGrp="1"/>
          </p:cNvSpPr>
          <p:nvPr>
            <p:ph type="sldNum" sz="quarter" idx="12"/>
          </p:nvPr>
        </p:nvSpPr>
        <p:spPr/>
        <p:txBody>
          <a:bodyPr/>
          <a:lstStyle/>
          <a:p>
            <a:fld id="{929262FE-7F58-4A1E-8AF3-5A510A86DEBD}" type="slidenum">
              <a:rPr lang="en-US" smtClean="0"/>
              <a:t>8</a:t>
            </a:fld>
            <a:endParaRPr lang="en-US"/>
          </a:p>
        </p:txBody>
      </p:sp>
      <p:pic>
        <p:nvPicPr>
          <p:cNvPr id="6" name="Picture 5" descr="A picture containing text, outdoor object&#10;&#10;Description automatically generated">
            <a:extLst>
              <a:ext uri="{FF2B5EF4-FFF2-40B4-BE49-F238E27FC236}">
                <a16:creationId xmlns:a16="http://schemas.microsoft.com/office/drawing/2014/main" id="{C43985ED-B90F-45BE-BF0C-527B01462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413430" y="530170"/>
            <a:ext cx="2057506" cy="4197566"/>
          </a:xfrm>
          <a:prstGeom prst="rect">
            <a:avLst/>
          </a:prstGeom>
        </p:spPr>
      </p:pic>
      <p:cxnSp>
        <p:nvCxnSpPr>
          <p:cNvPr id="8" name="Straight Arrow Connector 7">
            <a:extLst>
              <a:ext uri="{FF2B5EF4-FFF2-40B4-BE49-F238E27FC236}">
                <a16:creationId xmlns:a16="http://schemas.microsoft.com/office/drawing/2014/main" id="{1549014C-C96D-4457-AE52-5D1F42E5EB53}"/>
              </a:ext>
            </a:extLst>
          </p:cNvPr>
          <p:cNvCxnSpPr/>
          <p:nvPr/>
        </p:nvCxnSpPr>
        <p:spPr>
          <a:xfrm flipH="1">
            <a:off x="4876800" y="4267200"/>
            <a:ext cx="0" cy="16764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EB327FEC-0C46-4AF4-A55E-884B2502FB74}"/>
              </a:ext>
            </a:extLst>
          </p:cNvPr>
          <p:cNvCxnSpPr>
            <a:cxnSpLocks/>
          </p:cNvCxnSpPr>
          <p:nvPr/>
        </p:nvCxnSpPr>
        <p:spPr>
          <a:xfrm>
            <a:off x="4876800" y="5067300"/>
            <a:ext cx="3468769"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D33E8A97-B0B0-4094-A346-476351ED5F81}"/>
              </a:ext>
            </a:extLst>
          </p:cNvPr>
          <p:cNvSpPr txBox="1"/>
          <p:nvPr/>
        </p:nvSpPr>
        <p:spPr>
          <a:xfrm rot="16200000">
            <a:off x="3998831" y="4882633"/>
            <a:ext cx="1146339" cy="369332"/>
          </a:xfrm>
          <a:prstGeom prst="rect">
            <a:avLst/>
          </a:prstGeom>
          <a:noFill/>
        </p:spPr>
        <p:txBody>
          <a:bodyPr wrap="none" rtlCol="0">
            <a:spAutoFit/>
          </a:bodyPr>
          <a:lstStyle/>
          <a:p>
            <a:r>
              <a:rPr lang="en-US" dirty="0"/>
              <a:t>Force (kN)</a:t>
            </a:r>
          </a:p>
        </p:txBody>
      </p:sp>
      <p:sp>
        <p:nvSpPr>
          <p:cNvPr id="13" name="TextBox 12">
            <a:extLst>
              <a:ext uri="{FF2B5EF4-FFF2-40B4-BE49-F238E27FC236}">
                <a16:creationId xmlns:a16="http://schemas.microsoft.com/office/drawing/2014/main" id="{F3AD7DF5-DB9C-41C9-870E-B6F183D523EA}"/>
              </a:ext>
            </a:extLst>
          </p:cNvPr>
          <p:cNvSpPr txBox="1"/>
          <p:nvPr/>
        </p:nvSpPr>
        <p:spPr>
          <a:xfrm>
            <a:off x="8077200" y="4612544"/>
            <a:ext cx="1219200" cy="668422"/>
          </a:xfrm>
          <a:prstGeom prst="rect">
            <a:avLst/>
          </a:prstGeom>
          <a:noFill/>
        </p:spPr>
        <p:txBody>
          <a:bodyPr wrap="square" rtlCol="0">
            <a:spAutoFit/>
          </a:bodyPr>
          <a:lstStyle/>
          <a:p>
            <a:pPr algn="ctr"/>
            <a:r>
              <a:rPr lang="en-US" dirty="0"/>
              <a:t>Location (m)</a:t>
            </a:r>
          </a:p>
        </p:txBody>
      </p:sp>
      <p:cxnSp>
        <p:nvCxnSpPr>
          <p:cNvPr id="7" name="Straight Connector 6">
            <a:extLst>
              <a:ext uri="{FF2B5EF4-FFF2-40B4-BE49-F238E27FC236}">
                <a16:creationId xmlns:a16="http://schemas.microsoft.com/office/drawing/2014/main" id="{46BBDC9D-523E-4FE9-AA49-D99A252721BC}"/>
              </a:ext>
            </a:extLst>
          </p:cNvPr>
          <p:cNvCxnSpPr>
            <a:cxnSpLocks/>
          </p:cNvCxnSpPr>
          <p:nvPr/>
        </p:nvCxnSpPr>
        <p:spPr>
          <a:xfrm>
            <a:off x="4876800" y="5050155"/>
            <a:ext cx="0" cy="27432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3601E70A-2EA4-4300-A34A-52B370B40966}"/>
              </a:ext>
            </a:extLst>
          </p:cNvPr>
          <p:cNvCxnSpPr>
            <a:cxnSpLocks/>
          </p:cNvCxnSpPr>
          <p:nvPr/>
        </p:nvCxnSpPr>
        <p:spPr>
          <a:xfrm>
            <a:off x="5943600" y="5324475"/>
            <a:ext cx="0" cy="54864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41BE9FEB-221C-4D72-8F1E-BE6138A838D9}"/>
              </a:ext>
            </a:extLst>
          </p:cNvPr>
          <p:cNvCxnSpPr>
            <a:cxnSpLocks/>
          </p:cNvCxnSpPr>
          <p:nvPr/>
        </p:nvCxnSpPr>
        <p:spPr>
          <a:xfrm>
            <a:off x="6943725" y="5867400"/>
            <a:ext cx="0" cy="54864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48F1F89C-518A-421B-9500-84E0F199167C}"/>
              </a:ext>
            </a:extLst>
          </p:cNvPr>
          <p:cNvCxnSpPr>
            <a:cxnSpLocks/>
          </p:cNvCxnSpPr>
          <p:nvPr/>
        </p:nvCxnSpPr>
        <p:spPr>
          <a:xfrm>
            <a:off x="8077200" y="5050155"/>
            <a:ext cx="0" cy="137160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95402474-B3C1-4DC4-8296-B5276EE05829}"/>
              </a:ext>
            </a:extLst>
          </p:cNvPr>
          <p:cNvCxnSpPr>
            <a:cxnSpLocks/>
          </p:cNvCxnSpPr>
          <p:nvPr/>
        </p:nvCxnSpPr>
        <p:spPr>
          <a:xfrm>
            <a:off x="4876800" y="5324475"/>
            <a:ext cx="1066800" cy="1714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48F5B757-C550-4AB2-B6AD-59345AC6C71F}"/>
              </a:ext>
            </a:extLst>
          </p:cNvPr>
          <p:cNvCxnSpPr>
            <a:cxnSpLocks/>
          </p:cNvCxnSpPr>
          <p:nvPr/>
        </p:nvCxnSpPr>
        <p:spPr>
          <a:xfrm>
            <a:off x="5943600" y="5873115"/>
            <a:ext cx="9906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EA7DD247-1795-4A13-9786-0B8E6E07F865}"/>
              </a:ext>
            </a:extLst>
          </p:cNvPr>
          <p:cNvCxnSpPr>
            <a:cxnSpLocks/>
          </p:cNvCxnSpPr>
          <p:nvPr/>
        </p:nvCxnSpPr>
        <p:spPr>
          <a:xfrm flipH="1" flipV="1">
            <a:off x="6934200" y="6403975"/>
            <a:ext cx="114300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D14B8965-FDD8-4971-89FA-D13192D37B7F}"/>
              </a:ext>
            </a:extLst>
          </p:cNvPr>
          <p:cNvSpPr txBox="1"/>
          <p:nvPr/>
        </p:nvSpPr>
        <p:spPr>
          <a:xfrm>
            <a:off x="5076615" y="5368168"/>
            <a:ext cx="667170" cy="307777"/>
          </a:xfrm>
          <a:prstGeom prst="rect">
            <a:avLst/>
          </a:prstGeom>
          <a:noFill/>
        </p:spPr>
        <p:txBody>
          <a:bodyPr wrap="none" rtlCol="0">
            <a:spAutoFit/>
          </a:bodyPr>
          <a:lstStyle/>
          <a:p>
            <a:r>
              <a:rPr lang="en-US" sz="1400" b="1" dirty="0">
                <a:solidFill>
                  <a:srgbClr val="FF0000"/>
                </a:solidFill>
              </a:rPr>
              <a:t>-10 kN</a:t>
            </a:r>
            <a:endParaRPr lang="en-US" b="1" dirty="0">
              <a:solidFill>
                <a:srgbClr val="FF0000"/>
              </a:solidFill>
            </a:endParaRPr>
          </a:p>
        </p:txBody>
      </p:sp>
      <p:sp>
        <p:nvSpPr>
          <p:cNvPr id="26" name="TextBox 25">
            <a:extLst>
              <a:ext uri="{FF2B5EF4-FFF2-40B4-BE49-F238E27FC236}">
                <a16:creationId xmlns:a16="http://schemas.microsoft.com/office/drawing/2014/main" id="{90EFFFA6-6EAE-49B3-AD87-DD793937166D}"/>
              </a:ext>
            </a:extLst>
          </p:cNvPr>
          <p:cNvSpPr txBox="1"/>
          <p:nvPr/>
        </p:nvSpPr>
        <p:spPr>
          <a:xfrm>
            <a:off x="6105315" y="5867400"/>
            <a:ext cx="667170" cy="307777"/>
          </a:xfrm>
          <a:prstGeom prst="rect">
            <a:avLst/>
          </a:prstGeom>
          <a:noFill/>
        </p:spPr>
        <p:txBody>
          <a:bodyPr wrap="none" rtlCol="0">
            <a:spAutoFit/>
          </a:bodyPr>
          <a:lstStyle/>
          <a:p>
            <a:r>
              <a:rPr lang="en-US" sz="1400" b="1" dirty="0">
                <a:solidFill>
                  <a:srgbClr val="FF0000"/>
                </a:solidFill>
              </a:rPr>
              <a:t>-30 kN</a:t>
            </a:r>
            <a:endParaRPr lang="en-US" b="1" dirty="0">
              <a:solidFill>
                <a:srgbClr val="FF0000"/>
              </a:solidFill>
            </a:endParaRPr>
          </a:p>
        </p:txBody>
      </p:sp>
      <p:sp>
        <p:nvSpPr>
          <p:cNvPr id="27" name="TextBox 26">
            <a:extLst>
              <a:ext uri="{FF2B5EF4-FFF2-40B4-BE49-F238E27FC236}">
                <a16:creationId xmlns:a16="http://schemas.microsoft.com/office/drawing/2014/main" id="{9E3FD647-C649-41B6-8FEB-6B0156D36D06}"/>
              </a:ext>
            </a:extLst>
          </p:cNvPr>
          <p:cNvSpPr txBox="1"/>
          <p:nvPr/>
        </p:nvSpPr>
        <p:spPr>
          <a:xfrm>
            <a:off x="7239000" y="6400800"/>
            <a:ext cx="667170" cy="307777"/>
          </a:xfrm>
          <a:prstGeom prst="rect">
            <a:avLst/>
          </a:prstGeom>
          <a:noFill/>
        </p:spPr>
        <p:txBody>
          <a:bodyPr wrap="none" rtlCol="0">
            <a:spAutoFit/>
          </a:bodyPr>
          <a:lstStyle/>
          <a:p>
            <a:r>
              <a:rPr lang="en-US" sz="1400" b="1" dirty="0">
                <a:solidFill>
                  <a:srgbClr val="FF0000"/>
                </a:solidFill>
              </a:rPr>
              <a:t>-50 kN</a:t>
            </a:r>
            <a:endParaRPr lang="en-US" b="1" dirty="0">
              <a:solidFill>
                <a:srgbClr val="FF0000"/>
              </a:solidFill>
            </a:endParaRPr>
          </a:p>
        </p:txBody>
      </p:sp>
    </p:spTree>
    <p:extLst>
      <p:ext uri="{BB962C8B-B14F-4D97-AF65-F5344CB8AC3E}">
        <p14:creationId xmlns:p14="http://schemas.microsoft.com/office/powerpoint/2010/main" val="397798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5" grpId="0"/>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52798-2065-4769-B476-107CCAA58DBA}"/>
              </a:ext>
            </a:extLst>
          </p:cNvPr>
          <p:cNvSpPr>
            <a:spLocks noGrp="1"/>
          </p:cNvSpPr>
          <p:nvPr>
            <p:ph type="title"/>
          </p:nvPr>
        </p:nvSpPr>
        <p:spPr/>
        <p:txBody>
          <a:bodyPr/>
          <a:lstStyle/>
          <a:p>
            <a:r>
              <a:rPr lang="en-US" dirty="0"/>
              <a:t>Torque Diagrams</a:t>
            </a:r>
          </a:p>
        </p:txBody>
      </p:sp>
      <p:sp>
        <p:nvSpPr>
          <p:cNvPr id="3" name="Content Placeholder 2">
            <a:extLst>
              <a:ext uri="{FF2B5EF4-FFF2-40B4-BE49-F238E27FC236}">
                <a16:creationId xmlns:a16="http://schemas.microsoft.com/office/drawing/2014/main" id="{8E8E5D19-0A10-4845-B673-3E4CF783FADC}"/>
              </a:ext>
            </a:extLst>
          </p:cNvPr>
          <p:cNvSpPr>
            <a:spLocks noGrp="1"/>
          </p:cNvSpPr>
          <p:nvPr>
            <p:ph idx="1"/>
          </p:nvPr>
        </p:nvSpPr>
        <p:spPr>
          <a:xfrm>
            <a:off x="457200" y="1600201"/>
            <a:ext cx="8229600" cy="1676400"/>
          </a:xfrm>
        </p:spPr>
        <p:txBody>
          <a:bodyPr>
            <a:normAutofit/>
          </a:bodyPr>
          <a:lstStyle/>
          <a:p>
            <a:r>
              <a:rPr lang="en-US" dirty="0"/>
              <a:t>A torque diagram, plots out the </a:t>
            </a:r>
            <a:r>
              <a:rPr lang="en-US" b="1" dirty="0"/>
              <a:t>internal torsional moment</a:t>
            </a:r>
            <a:r>
              <a:rPr lang="en-US" dirty="0"/>
              <a:t> along the length of a shaft  or other body that is supporting torques</a:t>
            </a:r>
          </a:p>
          <a:p>
            <a:endParaRPr lang="en-US" dirty="0"/>
          </a:p>
        </p:txBody>
      </p:sp>
      <p:sp>
        <p:nvSpPr>
          <p:cNvPr id="4" name="Slide Number Placeholder 3">
            <a:extLst>
              <a:ext uri="{FF2B5EF4-FFF2-40B4-BE49-F238E27FC236}">
                <a16:creationId xmlns:a16="http://schemas.microsoft.com/office/drawing/2014/main" id="{BD933F79-17B3-4053-A613-C091CC545833}"/>
              </a:ext>
            </a:extLst>
          </p:cNvPr>
          <p:cNvSpPr>
            <a:spLocks noGrp="1"/>
          </p:cNvSpPr>
          <p:nvPr>
            <p:ph type="sldNum" sz="quarter" idx="12"/>
          </p:nvPr>
        </p:nvSpPr>
        <p:spPr/>
        <p:txBody>
          <a:bodyPr/>
          <a:lstStyle/>
          <a:p>
            <a:fld id="{929262FE-7F58-4A1E-8AF3-5A510A86DEBD}" type="slidenum">
              <a:rPr lang="en-US" smtClean="0"/>
              <a:t>9</a:t>
            </a:fld>
            <a:endParaRPr lang="en-US"/>
          </a:p>
        </p:txBody>
      </p:sp>
      <p:grpSp>
        <p:nvGrpSpPr>
          <p:cNvPr id="47" name="Group 46">
            <a:extLst>
              <a:ext uri="{FF2B5EF4-FFF2-40B4-BE49-F238E27FC236}">
                <a16:creationId xmlns:a16="http://schemas.microsoft.com/office/drawing/2014/main" id="{CDD927EB-A653-41B7-BD65-7918B5CA08A5}"/>
              </a:ext>
            </a:extLst>
          </p:cNvPr>
          <p:cNvGrpSpPr/>
          <p:nvPr/>
        </p:nvGrpSpPr>
        <p:grpSpPr>
          <a:xfrm>
            <a:off x="2398564" y="3242281"/>
            <a:ext cx="4075668" cy="1634519"/>
            <a:chOff x="2398564" y="3242281"/>
            <a:chExt cx="4075668" cy="1634519"/>
          </a:xfrm>
        </p:grpSpPr>
        <p:sp>
          <p:nvSpPr>
            <p:cNvPr id="6" name="Can 1">
              <a:extLst>
                <a:ext uri="{FF2B5EF4-FFF2-40B4-BE49-F238E27FC236}">
                  <a16:creationId xmlns:a16="http://schemas.microsoft.com/office/drawing/2014/main" id="{0BCC0957-055A-475F-B3D8-FF71A91E0E78}"/>
                </a:ext>
              </a:extLst>
            </p:cNvPr>
            <p:cNvSpPr/>
            <p:nvPr/>
          </p:nvSpPr>
          <p:spPr>
            <a:xfrm rot="5400000">
              <a:off x="2053940" y="3766299"/>
              <a:ext cx="1242835" cy="553588"/>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Can 4">
              <a:extLst>
                <a:ext uri="{FF2B5EF4-FFF2-40B4-BE49-F238E27FC236}">
                  <a16:creationId xmlns:a16="http://schemas.microsoft.com/office/drawing/2014/main" id="{8721E6EF-9A65-48AE-A795-86A136473A5F}"/>
                </a:ext>
              </a:extLst>
            </p:cNvPr>
            <p:cNvSpPr/>
            <p:nvPr/>
          </p:nvSpPr>
          <p:spPr>
            <a:xfrm rot="5400000">
              <a:off x="3537410" y="3119365"/>
              <a:ext cx="321346" cy="1847629"/>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Can 1">
              <a:extLst>
                <a:ext uri="{FF2B5EF4-FFF2-40B4-BE49-F238E27FC236}">
                  <a16:creationId xmlns:a16="http://schemas.microsoft.com/office/drawing/2014/main" id="{C11CE1F1-F052-40E1-B85F-E458122FA4AD}"/>
                </a:ext>
              </a:extLst>
            </p:cNvPr>
            <p:cNvSpPr/>
            <p:nvPr/>
          </p:nvSpPr>
          <p:spPr>
            <a:xfrm rot="5400000">
              <a:off x="4161981" y="3766300"/>
              <a:ext cx="1242835" cy="553588"/>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Can 4">
              <a:extLst>
                <a:ext uri="{FF2B5EF4-FFF2-40B4-BE49-F238E27FC236}">
                  <a16:creationId xmlns:a16="http://schemas.microsoft.com/office/drawing/2014/main" id="{1A6FDEBA-B35D-4140-A0ED-8A07718E67C3}"/>
                </a:ext>
              </a:extLst>
            </p:cNvPr>
            <p:cNvSpPr/>
            <p:nvPr/>
          </p:nvSpPr>
          <p:spPr>
            <a:xfrm rot="5400000">
              <a:off x="5294269" y="3482213"/>
              <a:ext cx="321345" cy="1121933"/>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Can 1">
              <a:extLst>
                <a:ext uri="{FF2B5EF4-FFF2-40B4-BE49-F238E27FC236}">
                  <a16:creationId xmlns:a16="http://schemas.microsoft.com/office/drawing/2014/main" id="{5659C2D2-2C2F-4BB8-A030-FBA162CB06D4}"/>
                </a:ext>
              </a:extLst>
            </p:cNvPr>
            <p:cNvSpPr/>
            <p:nvPr/>
          </p:nvSpPr>
          <p:spPr>
            <a:xfrm rot="5400000">
              <a:off x="5576020" y="3761001"/>
              <a:ext cx="1242835" cy="553588"/>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12C80265-3F15-45E8-8D19-86CDA3EDD925}"/>
                </a:ext>
              </a:extLst>
            </p:cNvPr>
            <p:cNvSpPr/>
            <p:nvPr/>
          </p:nvSpPr>
          <p:spPr>
            <a:xfrm>
              <a:off x="4599524" y="3261785"/>
              <a:ext cx="403507" cy="1591028"/>
            </a:xfrm>
            <a:prstGeom prst="arc">
              <a:avLst>
                <a:gd name="adj1" fmla="val 4909909"/>
                <a:gd name="adj2" fmla="val 1539609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0" name="Arc 29">
              <a:extLst>
                <a:ext uri="{FF2B5EF4-FFF2-40B4-BE49-F238E27FC236}">
                  <a16:creationId xmlns:a16="http://schemas.microsoft.com/office/drawing/2014/main" id="{41594D18-5404-42DE-9B4B-E8D2EA9D1923}"/>
                </a:ext>
              </a:extLst>
            </p:cNvPr>
            <p:cNvSpPr/>
            <p:nvPr/>
          </p:nvSpPr>
          <p:spPr>
            <a:xfrm>
              <a:off x="6019800" y="3285772"/>
              <a:ext cx="403507" cy="1591028"/>
            </a:xfrm>
            <a:prstGeom prst="arc">
              <a:avLst>
                <a:gd name="adj1" fmla="val 4909909"/>
                <a:gd name="adj2" fmla="val 1539609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1" name="Arc 30">
              <a:extLst>
                <a:ext uri="{FF2B5EF4-FFF2-40B4-BE49-F238E27FC236}">
                  <a16:creationId xmlns:a16="http://schemas.microsoft.com/office/drawing/2014/main" id="{E21CB8F2-033E-4E3D-BD3C-643D96B9085C}"/>
                </a:ext>
              </a:extLst>
            </p:cNvPr>
            <p:cNvSpPr/>
            <p:nvPr/>
          </p:nvSpPr>
          <p:spPr>
            <a:xfrm flipV="1">
              <a:off x="2511266" y="3242281"/>
              <a:ext cx="403507" cy="1591028"/>
            </a:xfrm>
            <a:prstGeom prst="arc">
              <a:avLst>
                <a:gd name="adj1" fmla="val 4909909"/>
                <a:gd name="adj2" fmla="val 1539609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ABBE7DCE-71FE-4765-B36E-8ADEE67459D7}"/>
              </a:ext>
            </a:extLst>
          </p:cNvPr>
          <p:cNvGrpSpPr/>
          <p:nvPr/>
        </p:nvGrpSpPr>
        <p:grpSpPr>
          <a:xfrm>
            <a:off x="2362201" y="5029200"/>
            <a:ext cx="4075668" cy="1591028"/>
            <a:chOff x="2362201" y="5029200"/>
            <a:chExt cx="4075668" cy="1591028"/>
          </a:xfrm>
        </p:grpSpPr>
        <p:sp>
          <p:nvSpPr>
            <p:cNvPr id="32" name="Can 1">
              <a:extLst>
                <a:ext uri="{FF2B5EF4-FFF2-40B4-BE49-F238E27FC236}">
                  <a16:creationId xmlns:a16="http://schemas.microsoft.com/office/drawing/2014/main" id="{B90E42C4-ACC8-44A5-8F88-0314F17DC14F}"/>
                </a:ext>
              </a:extLst>
            </p:cNvPr>
            <p:cNvSpPr/>
            <p:nvPr/>
          </p:nvSpPr>
          <p:spPr>
            <a:xfrm rot="5400000">
              <a:off x="2017577" y="5553218"/>
              <a:ext cx="1242835" cy="553588"/>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Can 4">
              <a:extLst>
                <a:ext uri="{FF2B5EF4-FFF2-40B4-BE49-F238E27FC236}">
                  <a16:creationId xmlns:a16="http://schemas.microsoft.com/office/drawing/2014/main" id="{7D542F71-B0E3-4675-A174-9A9E5ECCF350}"/>
                </a:ext>
              </a:extLst>
            </p:cNvPr>
            <p:cNvSpPr/>
            <p:nvPr/>
          </p:nvSpPr>
          <p:spPr>
            <a:xfrm rot="5400000">
              <a:off x="3096399" y="5310933"/>
              <a:ext cx="321347" cy="1038333"/>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Can 1">
              <a:extLst>
                <a:ext uri="{FF2B5EF4-FFF2-40B4-BE49-F238E27FC236}">
                  <a16:creationId xmlns:a16="http://schemas.microsoft.com/office/drawing/2014/main" id="{81337C2E-FD55-4099-BD23-4B082DD2D578}"/>
                </a:ext>
              </a:extLst>
            </p:cNvPr>
            <p:cNvSpPr/>
            <p:nvPr/>
          </p:nvSpPr>
          <p:spPr>
            <a:xfrm rot="5400000">
              <a:off x="4125618" y="5553219"/>
              <a:ext cx="1242835" cy="553588"/>
            </a:xfrm>
            <a:prstGeom prst="can">
              <a:avLst>
                <a:gd name="adj" fmla="val 50000"/>
              </a:avLst>
            </a:prstGeom>
            <a:noFill/>
            <a:ln w="12700" cap="flat" cmpd="sng" algn="ctr">
              <a:solidFill>
                <a:srgbClr val="A5A5A5">
                  <a:shade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Can 4">
              <a:extLst>
                <a:ext uri="{FF2B5EF4-FFF2-40B4-BE49-F238E27FC236}">
                  <a16:creationId xmlns:a16="http://schemas.microsoft.com/office/drawing/2014/main" id="{A47607C1-5110-467F-BC3A-56EE7459DC73}"/>
                </a:ext>
              </a:extLst>
            </p:cNvPr>
            <p:cNvSpPr/>
            <p:nvPr/>
          </p:nvSpPr>
          <p:spPr>
            <a:xfrm rot="5400000">
              <a:off x="5257906" y="5269132"/>
              <a:ext cx="321345" cy="1121933"/>
            </a:xfrm>
            <a:prstGeom prst="can">
              <a:avLst>
                <a:gd name="adj" fmla="val 26842"/>
              </a:avLst>
            </a:prstGeom>
            <a:noFill/>
            <a:ln w="12700" cap="flat" cmpd="sng" algn="ctr">
              <a:solidFill>
                <a:srgbClr val="A5A5A5">
                  <a:shade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Can 1">
              <a:extLst>
                <a:ext uri="{FF2B5EF4-FFF2-40B4-BE49-F238E27FC236}">
                  <a16:creationId xmlns:a16="http://schemas.microsoft.com/office/drawing/2014/main" id="{B7A269A5-B40F-4510-BA0E-70BDEE068340}"/>
                </a:ext>
              </a:extLst>
            </p:cNvPr>
            <p:cNvSpPr/>
            <p:nvPr/>
          </p:nvSpPr>
          <p:spPr>
            <a:xfrm rot="5400000">
              <a:off x="5539657" y="5547920"/>
              <a:ext cx="1242835" cy="553588"/>
            </a:xfrm>
            <a:prstGeom prst="can">
              <a:avLst>
                <a:gd name="adj" fmla="val 50000"/>
              </a:avLst>
            </a:prstGeom>
            <a:noFill/>
            <a:ln w="12700" cap="flat" cmpd="sng" algn="ctr">
              <a:solidFill>
                <a:srgbClr val="A5A5A5">
                  <a:shade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 name="Arc 38">
              <a:extLst>
                <a:ext uri="{FF2B5EF4-FFF2-40B4-BE49-F238E27FC236}">
                  <a16:creationId xmlns:a16="http://schemas.microsoft.com/office/drawing/2014/main" id="{8969B20A-32F8-4649-9FAD-8787E9DEC955}"/>
                </a:ext>
              </a:extLst>
            </p:cNvPr>
            <p:cNvSpPr/>
            <p:nvPr/>
          </p:nvSpPr>
          <p:spPr>
            <a:xfrm flipV="1">
              <a:off x="2474903" y="5029200"/>
              <a:ext cx="403507" cy="1591028"/>
            </a:xfrm>
            <a:prstGeom prst="arc">
              <a:avLst>
                <a:gd name="adj1" fmla="val 4909909"/>
                <a:gd name="adj2" fmla="val 1539609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0" name="Can 4">
              <a:extLst>
                <a:ext uri="{FF2B5EF4-FFF2-40B4-BE49-F238E27FC236}">
                  <a16:creationId xmlns:a16="http://schemas.microsoft.com/office/drawing/2014/main" id="{22E2C67F-6361-4C20-8554-BBF05B983643}"/>
                </a:ext>
              </a:extLst>
            </p:cNvPr>
            <p:cNvSpPr/>
            <p:nvPr/>
          </p:nvSpPr>
          <p:spPr>
            <a:xfrm rot="5400000">
              <a:off x="3989243" y="5380493"/>
              <a:ext cx="307214" cy="913348"/>
            </a:xfrm>
            <a:prstGeom prst="can">
              <a:avLst>
                <a:gd name="adj" fmla="val 26842"/>
              </a:avLst>
            </a:prstGeom>
            <a:noFill/>
            <a:ln w="12700" cap="flat" cmpd="sng" algn="ctr">
              <a:solidFill>
                <a:srgbClr val="A5A5A5">
                  <a:shade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41" name="Straight Connector 40">
            <a:extLst>
              <a:ext uri="{FF2B5EF4-FFF2-40B4-BE49-F238E27FC236}">
                <a16:creationId xmlns:a16="http://schemas.microsoft.com/office/drawing/2014/main" id="{43F40414-7D31-4502-ADF3-45EC4832B226}"/>
              </a:ext>
            </a:extLst>
          </p:cNvPr>
          <p:cNvCxnSpPr>
            <a:cxnSpLocks/>
          </p:cNvCxnSpPr>
          <p:nvPr/>
        </p:nvCxnSpPr>
        <p:spPr>
          <a:xfrm flipH="1">
            <a:off x="3715939" y="3793611"/>
            <a:ext cx="0" cy="639162"/>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2" name="TextBox 41">
            <a:extLst>
              <a:ext uri="{FF2B5EF4-FFF2-40B4-BE49-F238E27FC236}">
                <a16:creationId xmlns:a16="http://schemas.microsoft.com/office/drawing/2014/main" id="{A14C8B00-9A84-4571-96B4-9B672940B25A}"/>
              </a:ext>
            </a:extLst>
          </p:cNvPr>
          <p:cNvSpPr txBox="1"/>
          <p:nvPr/>
        </p:nvSpPr>
        <p:spPr>
          <a:xfrm>
            <a:off x="3573123" y="3448451"/>
            <a:ext cx="295274" cy="369332"/>
          </a:xfrm>
          <a:prstGeom prst="rect">
            <a:avLst/>
          </a:prstGeom>
          <a:noFill/>
        </p:spPr>
        <p:txBody>
          <a:bodyPr wrap="none" rtlCol="0">
            <a:spAutoFit/>
          </a:bodyPr>
          <a:lstStyle/>
          <a:p>
            <a:pPr algn="ctr"/>
            <a:r>
              <a:rPr lang="en-US" dirty="0">
                <a:solidFill>
                  <a:srgbClr val="0070C0"/>
                </a:solidFill>
              </a:rPr>
              <a:t>a</a:t>
            </a:r>
          </a:p>
        </p:txBody>
      </p:sp>
      <p:sp>
        <p:nvSpPr>
          <p:cNvPr id="43" name="TextBox 42">
            <a:extLst>
              <a:ext uri="{FF2B5EF4-FFF2-40B4-BE49-F238E27FC236}">
                <a16:creationId xmlns:a16="http://schemas.microsoft.com/office/drawing/2014/main" id="{7643DF68-07E6-4297-8DB8-8B9B82127C20}"/>
              </a:ext>
            </a:extLst>
          </p:cNvPr>
          <p:cNvSpPr txBox="1"/>
          <p:nvPr/>
        </p:nvSpPr>
        <p:spPr>
          <a:xfrm>
            <a:off x="3571554" y="4392131"/>
            <a:ext cx="258127" cy="302418"/>
          </a:xfrm>
          <a:prstGeom prst="rect">
            <a:avLst/>
          </a:prstGeom>
          <a:noFill/>
        </p:spPr>
        <p:txBody>
          <a:bodyPr wrap="none" rtlCol="0">
            <a:spAutoFit/>
          </a:bodyPr>
          <a:lstStyle/>
          <a:p>
            <a:r>
              <a:rPr lang="en-US" dirty="0">
                <a:solidFill>
                  <a:srgbClr val="0070C0"/>
                </a:solidFill>
              </a:rPr>
              <a:t>a</a:t>
            </a:r>
          </a:p>
        </p:txBody>
      </p:sp>
      <p:sp>
        <p:nvSpPr>
          <p:cNvPr id="44" name="Arc 43">
            <a:extLst>
              <a:ext uri="{FF2B5EF4-FFF2-40B4-BE49-F238E27FC236}">
                <a16:creationId xmlns:a16="http://schemas.microsoft.com/office/drawing/2014/main" id="{15554B2E-B8F6-4E13-819B-83EC2F5E91F2}"/>
              </a:ext>
            </a:extLst>
          </p:cNvPr>
          <p:cNvSpPr/>
          <p:nvPr/>
        </p:nvSpPr>
        <p:spPr>
          <a:xfrm>
            <a:off x="3608688" y="5505450"/>
            <a:ext cx="267987" cy="685800"/>
          </a:xfrm>
          <a:prstGeom prst="arc">
            <a:avLst>
              <a:gd name="adj1" fmla="val 3140984"/>
              <a:gd name="adj2" fmla="val 20229795"/>
            </a:avLst>
          </a:prstGeom>
          <a:noFill/>
          <a:ln w="5715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893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2" grpId="0"/>
      <p:bldP spid="43" grpId="0"/>
      <p:bldP spid="44" grpId="0" animBg="1"/>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2226</TotalTime>
  <Words>919</Words>
  <Application>Microsoft Office PowerPoint</Application>
  <PresentationFormat>On-screen Show (4:3)</PresentationFormat>
  <Paragraphs>155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MA_Template</vt:lpstr>
      <vt:lpstr>Axial Force Diagrams and Torsion Diagrams</vt:lpstr>
      <vt:lpstr>The Graphical Approach</vt:lpstr>
      <vt:lpstr>Axial Force Diagrams and Torsion Diagrams</vt:lpstr>
      <vt:lpstr>Axial Force Diagrams</vt:lpstr>
      <vt:lpstr>Axial Force Diagrams</vt:lpstr>
      <vt:lpstr>Creating an Axial Force Diagram</vt:lpstr>
      <vt:lpstr>Creating an Axial Force Diagram</vt:lpstr>
      <vt:lpstr>Creating an Axial Force Diagram</vt:lpstr>
      <vt:lpstr>Torque Diagrams</vt:lpstr>
      <vt:lpstr>Creating a Torque Diagram</vt:lpstr>
      <vt:lpstr>Creating a Torque Diagram</vt:lpstr>
      <vt:lpstr>Creating a Torque Diagram</vt:lpstr>
      <vt:lpstr>Thanks for Watching</vt:lpstr>
      <vt:lpstr>Axial Force Diagram Worked Example</vt:lpstr>
      <vt:lpstr>Axial Force Diagram Worked Example</vt:lpstr>
      <vt:lpstr>Torsion Diagram Worked Example</vt:lpstr>
      <vt:lpstr>Torsion Diagram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65</cp:revision>
  <dcterms:created xsi:type="dcterms:W3CDTF">2020-08-21T15:23:22Z</dcterms:created>
  <dcterms:modified xsi:type="dcterms:W3CDTF">2021-10-13T20:02:30Z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