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57" r:id="rId6"/>
    <p:sldId id="269" r:id="rId7"/>
    <p:sldId id="270" r:id="rId8"/>
    <p:sldId id="288" r:id="rId9"/>
    <p:sldId id="289" r:id="rId10"/>
    <p:sldId id="272" r:id="rId11"/>
    <p:sldId id="290" r:id="rId12"/>
    <p:sldId id="287" r:id="rId13"/>
    <p:sldId id="271" r:id="rId14"/>
    <p:sldId id="291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54101" autoAdjust="0"/>
  </p:normalViewPr>
  <p:slideViewPr>
    <p:cSldViewPr>
      <p:cViewPr varScale="1">
        <p:scale>
          <a:sx n="63" d="100"/>
          <a:sy n="63" d="100"/>
        </p:scale>
        <p:origin x="122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One-Dimensional Non-Continuous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577A-2ABF-45E0-A92F-A56CA35A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308-B856-4695-B3E7-16FD7765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car accelerates from rest at a rate of 10 m/s</a:t>
            </a:r>
            <a:r>
              <a:rPr lang="en-US" baseline="30000" dirty="0"/>
              <a:t>2</a:t>
            </a:r>
            <a:r>
              <a:rPr lang="en-US" dirty="0"/>
              <a:t> for 10 seconds. The car then immediately begins decelerating at a rate of 4 m/s</a:t>
            </a:r>
            <a:r>
              <a:rPr lang="en-US" baseline="30000" dirty="0"/>
              <a:t>2</a:t>
            </a:r>
            <a:r>
              <a:rPr lang="en-US" dirty="0"/>
              <a:t> for another 25 seconds before coming to a stop. Find the equations for the acceleration, velocity, and position functions over the full 35 second time period and plot these functions.</a:t>
            </a:r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D82E8615-D209-4508-AB48-BD41CF59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267200"/>
            <a:ext cx="3619500" cy="24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5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7D93-63C2-47B9-A8F0-9D52C5AD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05C5-1166-4BF5-A1E7-58F21A7C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69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plane with an initial speed of 95 m/s touches down on a runway. For the first second the plane rolls without decelerating. For the next 5 seconds reverse thrust is applied, decelerating the plane at a rate of 4 m/s</a:t>
            </a:r>
            <a:r>
              <a:rPr lang="en-US" baseline="30000" dirty="0"/>
              <a:t>2</a:t>
            </a:r>
            <a:r>
              <a:rPr lang="en-US" dirty="0"/>
              <a:t>. Finally, the brakes are applied with reverse thrust increasing the rate of deceleration to 8 m/s</a:t>
            </a:r>
            <a:r>
              <a:rPr lang="en-US" baseline="30000" dirty="0"/>
              <a:t>2</a:t>
            </a:r>
            <a:r>
              <a:rPr lang="en-US" dirty="0"/>
              <a:t>. How long does it take for the plane to come to a complete stop? How far does the plane travel before coming to a complete stop?</a:t>
            </a:r>
          </a:p>
        </p:txBody>
      </p:sp>
      <p:pic>
        <p:nvPicPr>
          <p:cNvPr id="2050" name="Picture 2" descr="Problem 2 Diagram">
            <a:extLst>
              <a:ext uri="{FF2B5EF4-FFF2-40B4-BE49-F238E27FC236}">
                <a16:creationId xmlns:a16="http://schemas.microsoft.com/office/drawing/2014/main" id="{5153A750-C105-467D-8564-6B538D84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196559"/>
            <a:ext cx="3543300" cy="236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5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36" y="5832725"/>
            <a:ext cx="1743364" cy="1025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14554" y="2819400"/>
            <a:ext cx="0" cy="3687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14554" y="5821184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4326" y="5578810"/>
            <a:ext cx="7502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</a:rPr>
              <a:t>(m/s)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6688" y="5578810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741984" y="3533034"/>
            <a:ext cx="2941861" cy="1832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85436" y="2916878"/>
            <a:ext cx="4261358" cy="2886287"/>
          </a:xfrm>
          <a:prstGeom prst="arc">
            <a:avLst>
              <a:gd name="adj1" fmla="val 1994534"/>
              <a:gd name="adj2" fmla="val 539239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741983" y="2819400"/>
            <a:ext cx="18023" cy="3816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50060" y="2819400"/>
            <a:ext cx="33785" cy="3816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satellite records the velocity function shown below over a sixty second time period. During that same time period determine the acceleration and position functions and draw these functions on a plot.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15642" y="5065640"/>
            <a:ext cx="9252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rgbClr val="FF0000"/>
                </a:solidFill>
              </a:rPr>
              <a:t>v(t) = 1.5t</a:t>
            </a:r>
            <a:r>
              <a:rPr lang="en-US" sz="1350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7759" y="3729845"/>
            <a:ext cx="11801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rgbClr val="FF0000"/>
                </a:solidFill>
              </a:rPr>
              <a:t>v(t) = 30t -150</a:t>
            </a:r>
            <a:endParaRPr lang="en-US" sz="1350" baseline="30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7596" y="6078489"/>
            <a:ext cx="466795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chemeClr val="accent1"/>
                </a:solidFill>
              </a:rPr>
              <a:t>10 s</a:t>
            </a:r>
            <a:endParaRPr lang="en-US" sz="1350" baseline="300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7524" y="6063559"/>
            <a:ext cx="46679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chemeClr val="accent1"/>
                </a:solidFill>
              </a:rPr>
              <a:t>60 s</a:t>
            </a:r>
            <a:endParaRPr lang="en-US" sz="1350" baseline="30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Satellite by Cheesen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96559" y="3543611"/>
            <a:ext cx="1100055" cy="48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2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Non-Continuous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18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Often a single mathematical function cannot describe the entirety of a problem.</a:t>
            </a:r>
          </a:p>
          <a:p>
            <a:r>
              <a:rPr lang="en-US" dirty="0"/>
              <a:t>This is called </a:t>
            </a:r>
            <a:r>
              <a:rPr lang="en-US" u="sng" dirty="0"/>
              <a:t>non-continuous motion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a car accelerates at a constant rate, holds a steady speed for a few seconds, then decelerates at a constant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AE520B-8B67-474B-8A4F-A0904E7DD5D4}"/>
              </a:ext>
            </a:extLst>
          </p:cNvPr>
          <p:cNvCxnSpPr/>
          <p:nvPr/>
        </p:nvCxnSpPr>
        <p:spPr>
          <a:xfrm>
            <a:off x="2057399" y="3900702"/>
            <a:ext cx="1" cy="2646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49869-E930-4D47-BB61-EC68FB509EAB}"/>
              </a:ext>
            </a:extLst>
          </p:cNvPr>
          <p:cNvCxnSpPr/>
          <p:nvPr/>
        </p:nvCxnSpPr>
        <p:spPr>
          <a:xfrm>
            <a:off x="2057400" y="5861119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451D83-45C5-4940-A8AB-C5CB65B13C96}"/>
              </a:ext>
            </a:extLst>
          </p:cNvPr>
          <p:cNvSpPr txBox="1"/>
          <p:nvPr/>
        </p:nvSpPr>
        <p:spPr>
          <a:xfrm>
            <a:off x="7499534" y="5618745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4775D-6A77-471F-89DC-7B20C2B5DFF8}"/>
              </a:ext>
            </a:extLst>
          </p:cNvPr>
          <p:cNvCxnSpPr/>
          <p:nvPr/>
        </p:nvCxnSpPr>
        <p:spPr>
          <a:xfrm flipH="1">
            <a:off x="2063460" y="4801201"/>
            <a:ext cx="1502048" cy="1023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1EED7F-1FF0-42CF-9B4B-1C3359B4DFDE}"/>
              </a:ext>
            </a:extLst>
          </p:cNvPr>
          <p:cNvCxnSpPr/>
          <p:nvPr/>
        </p:nvCxnSpPr>
        <p:spPr>
          <a:xfrm>
            <a:off x="5063835" y="4801201"/>
            <a:ext cx="1131745" cy="1059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1032A6-11D0-4DF4-9216-C1B40E832D9D}"/>
              </a:ext>
            </a:extLst>
          </p:cNvPr>
          <p:cNvCxnSpPr/>
          <p:nvPr/>
        </p:nvCxnSpPr>
        <p:spPr>
          <a:xfrm flipH="1">
            <a:off x="3558883" y="4802514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DEA59E-ED77-4A49-89EA-B8B426C9D2DB}"/>
              </a:ext>
            </a:extLst>
          </p:cNvPr>
          <p:cNvCxnSpPr/>
          <p:nvPr/>
        </p:nvCxnSpPr>
        <p:spPr>
          <a:xfrm flipH="1">
            <a:off x="3565508" y="4184910"/>
            <a:ext cx="1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BD3047-329B-4138-ACD7-56F3FFD13897}"/>
              </a:ext>
            </a:extLst>
          </p:cNvPr>
          <p:cNvCxnSpPr/>
          <p:nvPr/>
        </p:nvCxnSpPr>
        <p:spPr>
          <a:xfrm>
            <a:off x="5063836" y="4184910"/>
            <a:ext cx="3720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D98B12-3873-466D-AD79-D8802FE700EC}"/>
              </a:ext>
            </a:extLst>
          </p:cNvPr>
          <p:cNvCxnSpPr/>
          <p:nvPr/>
        </p:nvCxnSpPr>
        <p:spPr>
          <a:xfrm flipH="1">
            <a:off x="6195580" y="4184910"/>
            <a:ext cx="13856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4" descr="BMW touring by tormaroe">
            <a:extLst>
              <a:ext uri="{FF2B5EF4-FFF2-40B4-BE49-F238E27FC236}">
                <a16:creationId xmlns:a16="http://schemas.microsoft.com/office/drawing/2014/main" id="{7AA1D146-6819-43C6-A7EC-CA9AF9DDA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4" y="4377066"/>
            <a:ext cx="1617386" cy="5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9563AE-A60D-4B57-8745-AFEE92EFA2F9}"/>
                  </a:ext>
                </a:extLst>
              </p:cNvPr>
              <p:cNvSpPr txBox="1"/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9563AE-A60D-4B57-8745-AFEE92EFA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31310-5C57-4710-B504-F3D88EF38F6E}"/>
                  </a:ext>
                </a:extLst>
              </p:cNvPr>
              <p:cNvSpPr txBox="1"/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31310-5C57-4710-B504-F3D88EF38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50C789-A4FE-4AFB-A3F9-D0E731033C63}"/>
                  </a:ext>
                </a:extLst>
              </p:cNvPr>
              <p:cNvSpPr txBox="1"/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50C789-A4FE-4AFB-A3F9-D0E73103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772BA01-4DA3-4845-9105-4A05C221D6E2}"/>
              </a:ext>
            </a:extLst>
          </p:cNvPr>
          <p:cNvSpPr txBox="1"/>
          <p:nvPr/>
        </p:nvSpPr>
        <p:spPr>
          <a:xfrm>
            <a:off x="2731351" y="37391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83453-76CB-4902-BFDB-9AC12A86CDA4}"/>
              </a:ext>
            </a:extLst>
          </p:cNvPr>
          <p:cNvSpPr txBox="1"/>
          <p:nvPr/>
        </p:nvSpPr>
        <p:spPr>
          <a:xfrm>
            <a:off x="5523279" y="3738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7355E-5144-4B63-A18A-6A80A01797F4}"/>
              </a:ext>
            </a:extLst>
          </p:cNvPr>
          <p:cNvSpPr txBox="1"/>
          <p:nvPr/>
        </p:nvSpPr>
        <p:spPr>
          <a:xfrm>
            <a:off x="4263147" y="372210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2019F5-1F33-473F-9B4D-3BFC901733FA}"/>
              </a:ext>
            </a:extLst>
          </p:cNvPr>
          <p:cNvSpPr txBox="1"/>
          <p:nvPr/>
        </p:nvSpPr>
        <p:spPr>
          <a:xfrm>
            <a:off x="1101839" y="4922717"/>
            <a:ext cx="741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(m/s)</a:t>
            </a:r>
          </a:p>
        </p:txBody>
      </p:sp>
    </p:spTree>
    <p:extLst>
      <p:ext uri="{BB962C8B-B14F-4D97-AF65-F5344CB8AC3E}">
        <p14:creationId xmlns:p14="http://schemas.microsoft.com/office/powerpoint/2010/main" val="539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530-3DDB-480E-B5F8-7562F776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Non-Continuous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8B36-5733-409C-87D2-8977625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map out the velocity over time we would need to employ three mathematical expressions.</a:t>
            </a:r>
          </a:p>
          <a:p>
            <a:pPr lvl="1"/>
            <a:r>
              <a:rPr lang="en-US" dirty="0"/>
              <a:t>One for the first few seconds</a:t>
            </a:r>
          </a:p>
          <a:p>
            <a:pPr lvl="1"/>
            <a:r>
              <a:rPr lang="en-US" dirty="0"/>
              <a:t>A second for the next few seconds</a:t>
            </a:r>
          </a:p>
          <a:p>
            <a:pPr lvl="1"/>
            <a:r>
              <a:rPr lang="en-US" dirty="0"/>
              <a:t>A third for the final few seconds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CE79CD-55C8-441C-8F88-ED5A9ADADCE7}"/>
              </a:ext>
            </a:extLst>
          </p:cNvPr>
          <p:cNvCxnSpPr/>
          <p:nvPr/>
        </p:nvCxnSpPr>
        <p:spPr>
          <a:xfrm>
            <a:off x="2057399" y="3900702"/>
            <a:ext cx="1" cy="2646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896D0-C394-49AA-8173-5B5B5BF1F993}"/>
              </a:ext>
            </a:extLst>
          </p:cNvPr>
          <p:cNvCxnSpPr/>
          <p:nvPr/>
        </p:nvCxnSpPr>
        <p:spPr>
          <a:xfrm>
            <a:off x="2057400" y="5861119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EF653E-64CD-4927-AAFB-F0C2505FDE33}"/>
              </a:ext>
            </a:extLst>
          </p:cNvPr>
          <p:cNvSpPr txBox="1"/>
          <p:nvPr/>
        </p:nvSpPr>
        <p:spPr>
          <a:xfrm>
            <a:off x="1101839" y="4922717"/>
            <a:ext cx="741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A54E3-3D09-480D-87F2-FB0CFFE10EFC}"/>
              </a:ext>
            </a:extLst>
          </p:cNvPr>
          <p:cNvSpPr txBox="1"/>
          <p:nvPr/>
        </p:nvSpPr>
        <p:spPr>
          <a:xfrm>
            <a:off x="7499534" y="5618745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ECC67-021D-4DB3-8615-047D69A7529B}"/>
              </a:ext>
            </a:extLst>
          </p:cNvPr>
          <p:cNvCxnSpPr/>
          <p:nvPr/>
        </p:nvCxnSpPr>
        <p:spPr>
          <a:xfrm flipH="1">
            <a:off x="2063460" y="4801201"/>
            <a:ext cx="1502048" cy="1023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3D9709-7D0B-47CE-B0A9-7793C7F93D2B}"/>
              </a:ext>
            </a:extLst>
          </p:cNvPr>
          <p:cNvCxnSpPr/>
          <p:nvPr/>
        </p:nvCxnSpPr>
        <p:spPr>
          <a:xfrm>
            <a:off x="5063835" y="4801201"/>
            <a:ext cx="1131745" cy="1059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A14961-CC5D-40DF-BB91-EB68E4271A3A}"/>
              </a:ext>
            </a:extLst>
          </p:cNvPr>
          <p:cNvCxnSpPr/>
          <p:nvPr/>
        </p:nvCxnSpPr>
        <p:spPr>
          <a:xfrm flipH="1">
            <a:off x="3558883" y="4802514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9AF9-55FC-4D6F-8914-F394284C1EA2}"/>
              </a:ext>
            </a:extLst>
          </p:cNvPr>
          <p:cNvCxnSpPr/>
          <p:nvPr/>
        </p:nvCxnSpPr>
        <p:spPr>
          <a:xfrm flipH="1">
            <a:off x="3565508" y="4184910"/>
            <a:ext cx="1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B8F308-32BA-4E11-93D0-DA98A428D9B1}"/>
              </a:ext>
            </a:extLst>
          </p:cNvPr>
          <p:cNvCxnSpPr/>
          <p:nvPr/>
        </p:nvCxnSpPr>
        <p:spPr>
          <a:xfrm>
            <a:off x="5063836" y="4184910"/>
            <a:ext cx="3720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D4510-3764-44EC-B1F9-1C691C98A66C}"/>
              </a:ext>
            </a:extLst>
          </p:cNvPr>
          <p:cNvCxnSpPr/>
          <p:nvPr/>
        </p:nvCxnSpPr>
        <p:spPr>
          <a:xfrm flipH="1">
            <a:off x="6195580" y="4184910"/>
            <a:ext cx="13856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4" descr="BMW touring by tormaroe">
            <a:extLst>
              <a:ext uri="{FF2B5EF4-FFF2-40B4-BE49-F238E27FC236}">
                <a16:creationId xmlns:a16="http://schemas.microsoft.com/office/drawing/2014/main" id="{AB1D8B7B-5D83-4428-9358-43B05752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4" y="4377066"/>
            <a:ext cx="1617386" cy="5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504AD0-5042-40A3-985A-B55603A657A1}"/>
                  </a:ext>
                </a:extLst>
              </p:cNvPr>
              <p:cNvSpPr txBox="1"/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504AD0-5042-40A3-985A-B55603A65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0B492-D145-4CC7-AEA2-C3FB743742B1}"/>
                  </a:ext>
                </a:extLst>
              </p:cNvPr>
              <p:cNvSpPr txBox="1"/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0B492-D145-4CC7-AEA2-C3FB74374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C4502-BDDD-4515-8088-C610F30AE328}"/>
                  </a:ext>
                </a:extLst>
              </p:cNvPr>
              <p:cNvSpPr txBox="1"/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C4502-BDDD-4515-8088-C610F30A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08D29C-1558-4D4F-8CD6-7002EDA74E2A}"/>
              </a:ext>
            </a:extLst>
          </p:cNvPr>
          <p:cNvSpPr txBox="1"/>
          <p:nvPr/>
        </p:nvSpPr>
        <p:spPr>
          <a:xfrm>
            <a:off x="2731351" y="37391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3969D-8D93-487C-BD3F-0A33966BC45D}"/>
              </a:ext>
            </a:extLst>
          </p:cNvPr>
          <p:cNvSpPr txBox="1"/>
          <p:nvPr/>
        </p:nvSpPr>
        <p:spPr>
          <a:xfrm>
            <a:off x="5523279" y="3738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46D81-5565-4462-B531-C3916431E930}"/>
              </a:ext>
            </a:extLst>
          </p:cNvPr>
          <p:cNvSpPr txBox="1"/>
          <p:nvPr/>
        </p:nvSpPr>
        <p:spPr>
          <a:xfrm>
            <a:off x="4263147" y="372210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530-3DDB-480E-B5F8-7562F776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Non-Continuous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8B36-5733-409C-87D2-8977625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a graph or data at key points, we can often figure out the equations for each of these three sections.</a:t>
            </a:r>
          </a:p>
          <a:p>
            <a:r>
              <a:rPr lang="en-US" dirty="0"/>
              <a:t>In addition to the velocity function though, we may also be interested in the acceleration over time or the position over time.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CE79CD-55C8-441C-8F88-ED5A9ADADCE7}"/>
              </a:ext>
            </a:extLst>
          </p:cNvPr>
          <p:cNvCxnSpPr/>
          <p:nvPr/>
        </p:nvCxnSpPr>
        <p:spPr>
          <a:xfrm>
            <a:off x="2057399" y="3900702"/>
            <a:ext cx="1" cy="2646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896D0-C394-49AA-8173-5B5B5BF1F993}"/>
              </a:ext>
            </a:extLst>
          </p:cNvPr>
          <p:cNvCxnSpPr/>
          <p:nvPr/>
        </p:nvCxnSpPr>
        <p:spPr>
          <a:xfrm>
            <a:off x="2057400" y="5861119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EF653E-64CD-4927-AAFB-F0C2505FDE33}"/>
              </a:ext>
            </a:extLst>
          </p:cNvPr>
          <p:cNvSpPr txBox="1"/>
          <p:nvPr/>
        </p:nvSpPr>
        <p:spPr>
          <a:xfrm>
            <a:off x="1101839" y="4922717"/>
            <a:ext cx="741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A54E3-3D09-480D-87F2-FB0CFFE10EFC}"/>
              </a:ext>
            </a:extLst>
          </p:cNvPr>
          <p:cNvSpPr txBox="1"/>
          <p:nvPr/>
        </p:nvSpPr>
        <p:spPr>
          <a:xfrm>
            <a:off x="7499534" y="5618745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ECC67-021D-4DB3-8615-047D69A7529B}"/>
              </a:ext>
            </a:extLst>
          </p:cNvPr>
          <p:cNvCxnSpPr/>
          <p:nvPr/>
        </p:nvCxnSpPr>
        <p:spPr>
          <a:xfrm flipH="1">
            <a:off x="2063460" y="4801201"/>
            <a:ext cx="1502048" cy="1023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3D9709-7D0B-47CE-B0A9-7793C7F93D2B}"/>
              </a:ext>
            </a:extLst>
          </p:cNvPr>
          <p:cNvCxnSpPr/>
          <p:nvPr/>
        </p:nvCxnSpPr>
        <p:spPr>
          <a:xfrm>
            <a:off x="5063835" y="4801201"/>
            <a:ext cx="1131745" cy="1059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A14961-CC5D-40DF-BB91-EB68E4271A3A}"/>
              </a:ext>
            </a:extLst>
          </p:cNvPr>
          <p:cNvCxnSpPr/>
          <p:nvPr/>
        </p:nvCxnSpPr>
        <p:spPr>
          <a:xfrm flipH="1">
            <a:off x="3558883" y="4802514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9AF9-55FC-4D6F-8914-F394284C1EA2}"/>
              </a:ext>
            </a:extLst>
          </p:cNvPr>
          <p:cNvCxnSpPr/>
          <p:nvPr/>
        </p:nvCxnSpPr>
        <p:spPr>
          <a:xfrm flipH="1">
            <a:off x="3565508" y="4184910"/>
            <a:ext cx="1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B8F308-32BA-4E11-93D0-DA98A428D9B1}"/>
              </a:ext>
            </a:extLst>
          </p:cNvPr>
          <p:cNvCxnSpPr/>
          <p:nvPr/>
        </p:nvCxnSpPr>
        <p:spPr>
          <a:xfrm>
            <a:off x="5063836" y="4184910"/>
            <a:ext cx="3720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D4510-3764-44EC-B1F9-1C691C98A66C}"/>
              </a:ext>
            </a:extLst>
          </p:cNvPr>
          <p:cNvCxnSpPr/>
          <p:nvPr/>
        </p:nvCxnSpPr>
        <p:spPr>
          <a:xfrm flipH="1">
            <a:off x="6195580" y="4184910"/>
            <a:ext cx="13856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4" descr="BMW touring by tormaroe">
            <a:extLst>
              <a:ext uri="{FF2B5EF4-FFF2-40B4-BE49-F238E27FC236}">
                <a16:creationId xmlns:a16="http://schemas.microsoft.com/office/drawing/2014/main" id="{AB1D8B7B-5D83-4428-9358-43B05752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4" y="4377066"/>
            <a:ext cx="1617386" cy="5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504AD0-5042-40A3-985A-B55603A657A1}"/>
                  </a:ext>
                </a:extLst>
              </p:cNvPr>
              <p:cNvSpPr txBox="1"/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504AD0-5042-40A3-985A-B55603A65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0B492-D145-4CC7-AEA2-C3FB743742B1}"/>
                  </a:ext>
                </a:extLst>
              </p:cNvPr>
              <p:cNvSpPr txBox="1"/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0B492-D145-4CC7-AEA2-C3FB74374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C4502-BDDD-4515-8088-C610F30AE328}"/>
                  </a:ext>
                </a:extLst>
              </p:cNvPr>
              <p:cNvSpPr txBox="1"/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C4502-BDDD-4515-8088-C610F30A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08D29C-1558-4D4F-8CD6-7002EDA74E2A}"/>
              </a:ext>
            </a:extLst>
          </p:cNvPr>
          <p:cNvSpPr txBox="1"/>
          <p:nvPr/>
        </p:nvSpPr>
        <p:spPr>
          <a:xfrm>
            <a:off x="2731351" y="37391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3969D-8D93-487C-BD3F-0A33966BC45D}"/>
              </a:ext>
            </a:extLst>
          </p:cNvPr>
          <p:cNvSpPr txBox="1"/>
          <p:nvPr/>
        </p:nvSpPr>
        <p:spPr>
          <a:xfrm>
            <a:off x="5523279" y="3738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46D81-5565-4462-B531-C3916431E930}"/>
              </a:ext>
            </a:extLst>
          </p:cNvPr>
          <p:cNvSpPr txBox="1"/>
          <p:nvPr/>
        </p:nvSpPr>
        <p:spPr>
          <a:xfrm>
            <a:off x="4263147" y="372210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7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Non-Continuous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analyze non-continuous motion, start by drawing out a graph of position, velocity, or acceleration.</a:t>
            </a:r>
          </a:p>
          <a:p>
            <a:pPr lvl="1"/>
            <a:r>
              <a:rPr lang="en-US" dirty="0"/>
              <a:t>Sometimes this will be given to you, other times you will need deduce what the plot will be from the given information.</a:t>
            </a:r>
          </a:p>
          <a:p>
            <a:pPr lvl="1"/>
            <a:r>
              <a:rPr lang="en-US" dirty="0"/>
              <a:t>Draw everything you know, including the general shapes, equations, and labeling any key points.</a:t>
            </a:r>
          </a:p>
          <a:p>
            <a:pPr lvl="1"/>
            <a:r>
              <a:rPr lang="en-US" dirty="0"/>
              <a:t>Label each section that will require a separate set of equations (I like to use Roman numerals)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Non-Continuous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71500" indent="-514350"/>
            <a:r>
              <a:rPr lang="en-US" dirty="0"/>
              <a:t>Once we have a graph of one thing (in this case acceleration) we will be taking derivatives or integrals to find the equations for the other plots.</a:t>
            </a:r>
          </a:p>
          <a:p>
            <a:pPr marL="971550" lvl="1" indent="-514350"/>
            <a:r>
              <a:rPr lang="en-US" dirty="0"/>
              <a:t>Find the equation for the first section just as you would for a continuous function.</a:t>
            </a:r>
          </a:p>
          <a:p>
            <a:pPr marL="971550" lvl="1" indent="-514350"/>
            <a:r>
              <a:rPr lang="en-US" dirty="0"/>
              <a:t>For the second section onward, we will get constants of integration when we integrate that will not necessarily be obvious.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0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615E-B07F-4F85-A9BE-FB8BA77E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For the Constants of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A207-ADAA-448B-AE9B-826B19BC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helps us solve for the constants of integration is the continuity of the velocity and the position.</a:t>
            </a:r>
          </a:p>
          <a:p>
            <a:pPr lvl="1"/>
            <a:r>
              <a:rPr lang="en-US" dirty="0"/>
              <a:t>We can’t instantly change position or velocity, as that would require infinite acceleration.</a:t>
            </a:r>
          </a:p>
          <a:p>
            <a:r>
              <a:rPr lang="en-US" dirty="0"/>
              <a:t>If we solve for the velocity or position at the end of one section, it will be the same at the beginning of the next section.</a:t>
            </a:r>
          </a:p>
          <a:p>
            <a:pPr lvl="1"/>
            <a:r>
              <a:rPr lang="en-US" dirty="0"/>
              <a:t>This results also results in velocity graphs that are continuous and position graphs that are continuous without any sudden changes in slope.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3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5436" y="5832725"/>
            <a:ext cx="1743364" cy="1025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03009" y="2209800"/>
            <a:ext cx="0" cy="2075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03009" y="3599901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6949" y="3357527"/>
            <a:ext cx="741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5143" y="3357527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209069" y="2539983"/>
            <a:ext cx="1502048" cy="1023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09444" y="2539983"/>
            <a:ext cx="1131745" cy="1059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04492" y="2541296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14554" y="4495800"/>
            <a:ext cx="0" cy="201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4554" y="5821184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04326" y="5578810"/>
            <a:ext cx="7502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Position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56688" y="5578810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27" name="Straight Connector 26"/>
          <p:cNvCxnSpPr>
            <a:stCxn id="41" idx="0"/>
          </p:cNvCxnSpPr>
          <p:nvPr/>
        </p:nvCxnSpPr>
        <p:spPr>
          <a:xfrm flipH="1">
            <a:off x="3741983" y="4557110"/>
            <a:ext cx="1465301" cy="8086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13800" y="2824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6803" y="2791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4796" y="28445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85436" y="2916878"/>
            <a:ext cx="4261358" cy="2886287"/>
          </a:xfrm>
          <a:prstGeom prst="arc">
            <a:avLst>
              <a:gd name="adj1" fmla="val 1994534"/>
              <a:gd name="adj2" fmla="val 539239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0800000">
            <a:off x="4475468" y="4277446"/>
            <a:ext cx="3584057" cy="2886287"/>
          </a:xfrm>
          <a:prstGeom prst="arc">
            <a:avLst>
              <a:gd name="adj1" fmla="val 2859532"/>
              <a:gd name="adj2" fmla="val 5629663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11379" y="381000"/>
            <a:ext cx="3175" cy="1703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14554" y="1398368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8030" y="1155994"/>
            <a:ext cx="11028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Acceleration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</a:t>
            </a:r>
            <a:r>
              <a:rPr lang="en-US" sz="1350" baseline="30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52264" y="1146758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211379" y="838200"/>
            <a:ext cx="1521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40854" y="1722580"/>
            <a:ext cx="11003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716037" y="1392706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32747" y="152400"/>
            <a:ext cx="27259" cy="6483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207284" y="152400"/>
            <a:ext cx="26836" cy="6483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323798" y="685800"/>
            <a:ext cx="17391" cy="5968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8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730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Cambria Math</vt:lpstr>
      <vt:lpstr>MA_Template</vt:lpstr>
      <vt:lpstr>One-Dimensional Non-Continuous Motion</vt:lpstr>
      <vt:lpstr>Non-Continuous Motion</vt:lpstr>
      <vt:lpstr>Non-Continuous Motion</vt:lpstr>
      <vt:lpstr>Non-Continuous Motion</vt:lpstr>
      <vt:lpstr>Analyzing Non-Continuous Motion</vt:lpstr>
      <vt:lpstr>Analyzing Non-Continuous Motion</vt:lpstr>
      <vt:lpstr>Solving For the Constants of Integration</vt:lpstr>
      <vt:lpstr>PowerPoint Presentation</vt:lpstr>
      <vt:lpstr>Thanks for Watching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5</cp:revision>
  <dcterms:created xsi:type="dcterms:W3CDTF">2020-08-21T15:23:22Z</dcterms:created>
  <dcterms:modified xsi:type="dcterms:W3CDTF">2025-02-11T15:46:09Z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