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1"/>
  </p:notesMasterIdLst>
  <p:sldIdLst>
    <p:sldId id="256" r:id="rId5"/>
    <p:sldId id="277" r:id="rId6"/>
    <p:sldId id="276" r:id="rId7"/>
    <p:sldId id="278" r:id="rId8"/>
    <p:sldId id="279" r:id="rId9"/>
    <p:sldId id="280" r:id="rId10"/>
    <p:sldId id="281" r:id="rId11"/>
    <p:sldId id="282" r:id="rId12"/>
    <p:sldId id="261" r:id="rId13"/>
    <p:sldId id="262" r:id="rId14"/>
    <p:sldId id="264" r:id="rId15"/>
    <p:sldId id="283" r:id="rId16"/>
    <p:sldId id="287" r:id="rId17"/>
    <p:sldId id="271" r:id="rId18"/>
    <p:sldId id="263" r:id="rId19"/>
    <p:sldId id="26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88" autoAdjust="0"/>
    <p:restoredTop sz="54101" autoAdjust="0"/>
  </p:normalViewPr>
  <p:slideViewPr>
    <p:cSldViewPr>
      <p:cViewPr varScale="1">
        <p:scale>
          <a:sx n="63" d="100"/>
          <a:sy n="63" d="100"/>
        </p:scale>
        <p:origin x="1232" y="5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2/11/2025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dirty="0"/>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70.png"/></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Relative Motion Systems</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Relative Motion 2D</a:t>
            </a:r>
            <a:br>
              <a:rPr lang="en-US" dirty="0"/>
            </a:br>
            <a:r>
              <a:rPr lang="en-US" dirty="0"/>
              <a:t>(Rectangular Coordinates)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marL="0" indent="0" algn="ctr">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𝑟</m:t>
                              </m:r>
                            </m:e>
                          </m:acc>
                        </m:e>
                        <m:sub>
                          <m:r>
                            <m:rPr>
                              <m:sty m:val="p"/>
                            </m:rPr>
                            <a:rPr lang="en-US" sz="2800">
                              <a:latin typeface="Cambria Math"/>
                            </a:rPr>
                            <m:t>B</m:t>
                          </m:r>
                          <m:r>
                            <a:rPr lang="en-US" sz="2800">
                              <a:latin typeface="Cambria Math"/>
                            </a:rPr>
                            <m:t>/</m:t>
                          </m:r>
                          <m:r>
                            <m:rPr>
                              <m:sty m:val="p"/>
                            </m:rPr>
                            <a:rPr lang="en-US" sz="2800">
                              <a:latin typeface="Cambria Math"/>
                            </a:rPr>
                            <m:t>O</m:t>
                          </m:r>
                        </m:sub>
                      </m:sSub>
                      <m:r>
                        <a:rPr lang="en-US" sz="2800">
                          <a:latin typeface="Cambria Math"/>
                        </a:rPr>
                        <m:t>=</m:t>
                      </m:r>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𝑟</m:t>
                              </m:r>
                            </m:e>
                          </m:acc>
                        </m:e>
                        <m:sub>
                          <m:r>
                            <m:rPr>
                              <m:sty m:val="p"/>
                            </m:rPr>
                            <a:rPr lang="en-US" sz="2800">
                              <a:latin typeface="Cambria Math" panose="02040503050406030204" pitchFamily="18" charset="0"/>
                            </a:rPr>
                            <m:t>A</m:t>
                          </m:r>
                          <m:r>
                            <a:rPr lang="en-US" sz="2800">
                              <a:latin typeface="Cambria Math"/>
                            </a:rPr>
                            <m:t>/</m:t>
                          </m:r>
                          <m:r>
                            <m:rPr>
                              <m:sty m:val="p"/>
                            </m:rPr>
                            <a:rPr lang="en-US" sz="2800">
                              <a:latin typeface="Cambria Math"/>
                            </a:rPr>
                            <m:t>O</m:t>
                          </m:r>
                        </m:sub>
                      </m:sSub>
                      <m:r>
                        <a:rPr lang="en-US" sz="2800">
                          <a:latin typeface="Cambria Math"/>
                        </a:rPr>
                        <m:t>+</m:t>
                      </m:r>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𝑟</m:t>
                              </m:r>
                            </m:e>
                          </m:acc>
                        </m:e>
                        <m:sub>
                          <m:r>
                            <m:rPr>
                              <m:sty m:val="p"/>
                            </m:rPr>
                            <a:rPr lang="en-US" sz="2800">
                              <a:latin typeface="Cambria Math"/>
                            </a:rPr>
                            <m:t>B</m:t>
                          </m:r>
                          <m:r>
                            <a:rPr lang="en-US" sz="2800">
                              <a:latin typeface="Cambria Math"/>
                            </a:rPr>
                            <m:t>/</m:t>
                          </m:r>
                          <m:r>
                            <a:rPr lang="en-US" sz="2800" i="1">
                              <a:latin typeface="Cambria Math" panose="02040503050406030204" pitchFamily="18" charset="0"/>
                            </a:rPr>
                            <m:t>𝐴</m:t>
                          </m:r>
                        </m:sub>
                      </m:sSub>
                    </m:oMath>
                  </m:oMathPara>
                </a14:m>
                <a:endParaRPr lang="en-US" sz="3000" dirty="0"/>
              </a:p>
              <a:p>
                <a:pPr marL="0" indent="0" algn="ctr">
                  <a:buNone/>
                </a:pPr>
                <a:endParaRPr lang="en-US" sz="3000" dirty="0"/>
              </a:p>
              <a:p>
                <a:r>
                  <a:rPr lang="en-US" sz="3000" dirty="0"/>
                  <a:t>we expand out to x and y coordinates</a:t>
                </a:r>
              </a:p>
              <a:p>
                <a:pPr marL="0" indent="0" algn="ctr">
                  <a:buNone/>
                </a:pPr>
                <a:endParaRPr lang="en-US" sz="3000" dirty="0"/>
              </a:p>
              <a:p>
                <a:pPr marL="0" indent="0" algn="ctr">
                  <a:buNone/>
                </a:pPr>
                <a14:m>
                  <m:oMath xmlns:m="http://schemas.openxmlformats.org/officeDocument/2006/math">
                    <m:sSub>
                      <m:sSubPr>
                        <m:ctrlPr>
                          <a:rPr lang="en-US" sz="3000" i="1">
                            <a:latin typeface="Cambria Math" panose="02040503050406030204" pitchFamily="18" charset="0"/>
                          </a:rPr>
                        </m:ctrlPr>
                      </m:sSubPr>
                      <m:e>
                        <m:r>
                          <m:rPr>
                            <m:sty m:val="p"/>
                          </m:rPr>
                          <a:rPr lang="en-US" sz="3000" b="0" i="0" smtClean="0">
                            <a:latin typeface="Cambria Math"/>
                          </a:rPr>
                          <m:t>x</m:t>
                        </m:r>
                      </m:e>
                      <m:sub>
                        <m:r>
                          <m:rPr>
                            <m:sty m:val="p"/>
                          </m:rPr>
                          <a:rPr lang="en-US" sz="3000">
                            <a:latin typeface="Cambria Math"/>
                          </a:rPr>
                          <m:t>B</m:t>
                        </m:r>
                        <m:r>
                          <a:rPr lang="en-US" sz="3000">
                            <a:latin typeface="Cambria Math"/>
                          </a:rPr>
                          <m:t>/</m:t>
                        </m:r>
                        <m:r>
                          <m:rPr>
                            <m:sty m:val="p"/>
                          </m:rPr>
                          <a:rPr lang="en-US" sz="3000">
                            <a:latin typeface="Cambria Math"/>
                          </a:rPr>
                          <m:t>O</m:t>
                        </m:r>
                      </m:sub>
                    </m:sSub>
                    <m:r>
                      <a:rPr lang="en-US" sz="3000" b="0" i="1" smtClean="0">
                        <a:latin typeface="Cambria Math" panose="02040503050406030204" pitchFamily="18" charset="0"/>
                      </a:rPr>
                      <m:t> </m:t>
                    </m:r>
                    <m:acc>
                      <m:accPr>
                        <m:chr m:val="̂"/>
                        <m:ctrlPr>
                          <a:rPr lang="en-US" sz="3000" i="1" smtClean="0">
                            <a:latin typeface="Cambria Math" panose="02040503050406030204" pitchFamily="18" charset="0"/>
                          </a:rPr>
                        </m:ctrlPr>
                      </m:accPr>
                      <m:e>
                        <m:r>
                          <a:rPr lang="en-US" sz="3000" b="0" i="1" smtClean="0">
                            <a:latin typeface="Cambria Math" panose="02040503050406030204" pitchFamily="18" charset="0"/>
                          </a:rPr>
                          <m:t>𝑖</m:t>
                        </m:r>
                      </m:e>
                    </m:acc>
                    <m:r>
                      <a:rPr lang="en-US" sz="3000" b="0" i="1" smtClean="0">
                        <a:latin typeface="Cambria Math"/>
                      </a:rPr>
                      <m:t>+</m:t>
                    </m:r>
                    <m:sSub>
                      <m:sSubPr>
                        <m:ctrlPr>
                          <a:rPr lang="en-US" sz="3000" i="1">
                            <a:latin typeface="Cambria Math" panose="02040503050406030204" pitchFamily="18" charset="0"/>
                          </a:rPr>
                        </m:ctrlPr>
                      </m:sSubPr>
                      <m:e>
                        <m:r>
                          <m:rPr>
                            <m:sty m:val="p"/>
                          </m:rPr>
                          <a:rPr lang="en-US" sz="3000" b="0" i="0" smtClean="0">
                            <a:latin typeface="Cambria Math"/>
                          </a:rPr>
                          <m:t>y</m:t>
                        </m:r>
                      </m:e>
                      <m:sub>
                        <m:r>
                          <m:rPr>
                            <m:sty m:val="p"/>
                          </m:rPr>
                          <a:rPr lang="en-US" sz="3000">
                            <a:latin typeface="Cambria Math"/>
                          </a:rPr>
                          <m:t>B</m:t>
                        </m:r>
                        <m:r>
                          <a:rPr lang="en-US" sz="3000">
                            <a:latin typeface="Cambria Math"/>
                          </a:rPr>
                          <m:t>/</m:t>
                        </m:r>
                        <m:r>
                          <m:rPr>
                            <m:sty m:val="p"/>
                          </m:rPr>
                          <a:rPr lang="en-US" sz="3000">
                            <a:latin typeface="Cambria Math"/>
                          </a:rPr>
                          <m:t>O</m:t>
                        </m:r>
                      </m:sub>
                    </m:sSub>
                    <m:r>
                      <a:rPr lang="en-US" sz="3000" b="0" i="1" smtClean="0">
                        <a:latin typeface="Cambria Math" panose="02040503050406030204" pitchFamily="18" charset="0"/>
                      </a:rPr>
                      <m:t> </m:t>
                    </m:r>
                    <m:acc>
                      <m:accPr>
                        <m:chr m:val="̂"/>
                        <m:ctrlPr>
                          <a:rPr lang="en-US" sz="3000" i="1">
                            <a:latin typeface="Cambria Math" panose="02040503050406030204" pitchFamily="18" charset="0"/>
                          </a:rPr>
                        </m:ctrlPr>
                      </m:accPr>
                      <m:e>
                        <m:r>
                          <a:rPr lang="en-US" sz="3000" b="0" i="1" smtClean="0">
                            <a:latin typeface="Cambria Math" panose="02040503050406030204" pitchFamily="18" charset="0"/>
                          </a:rPr>
                          <m:t>𝑗</m:t>
                        </m:r>
                      </m:e>
                    </m:acc>
                    <m:r>
                      <a:rPr lang="en-US" sz="3000">
                        <a:latin typeface="Cambria Math"/>
                      </a:rPr>
                      <m:t>=</m:t>
                    </m:r>
                    <m:d>
                      <m:dPr>
                        <m:ctrlPr>
                          <a:rPr lang="en-US" sz="3000" i="1" smtClean="0">
                            <a:latin typeface="Cambria Math" panose="02040503050406030204" pitchFamily="18" charset="0"/>
                          </a:rPr>
                        </m:ctrlPr>
                      </m:dPr>
                      <m:e>
                        <m:sSub>
                          <m:sSubPr>
                            <m:ctrlPr>
                              <a:rPr lang="en-US" sz="3000" i="1">
                                <a:latin typeface="Cambria Math" panose="02040503050406030204" pitchFamily="18" charset="0"/>
                              </a:rPr>
                            </m:ctrlPr>
                          </m:sSubPr>
                          <m:e>
                            <m:r>
                              <m:rPr>
                                <m:sty m:val="p"/>
                              </m:rPr>
                              <a:rPr lang="en-US" sz="3000">
                                <a:latin typeface="Cambria Math"/>
                              </a:rPr>
                              <m:t>x</m:t>
                            </m:r>
                          </m:e>
                          <m:sub>
                            <m:r>
                              <m:rPr>
                                <m:sty m:val="p"/>
                              </m:rPr>
                              <a:rPr lang="en-US" sz="3000">
                                <a:latin typeface="Cambria Math"/>
                              </a:rPr>
                              <m:t>A</m:t>
                            </m:r>
                            <m:r>
                              <a:rPr lang="en-US" sz="3000">
                                <a:latin typeface="Cambria Math"/>
                              </a:rPr>
                              <m:t>/</m:t>
                            </m:r>
                            <m:r>
                              <m:rPr>
                                <m:sty m:val="p"/>
                              </m:rPr>
                              <a:rPr lang="en-US" sz="3000">
                                <a:latin typeface="Cambria Math"/>
                              </a:rPr>
                              <m:t>O</m:t>
                            </m:r>
                          </m:sub>
                        </m:sSub>
                        <m:r>
                          <a:rPr lang="en-US" sz="3000" b="0" i="1" smtClean="0">
                            <a:latin typeface="Cambria Math" panose="02040503050406030204" pitchFamily="18" charset="0"/>
                          </a:rPr>
                          <m:t> </m:t>
                        </m:r>
                        <m:acc>
                          <m:accPr>
                            <m:chr m:val="̂"/>
                            <m:ctrlPr>
                              <a:rPr lang="en-US" sz="3000" i="1">
                                <a:latin typeface="Cambria Math" panose="02040503050406030204" pitchFamily="18" charset="0"/>
                              </a:rPr>
                            </m:ctrlPr>
                          </m:accPr>
                          <m:e>
                            <m:r>
                              <a:rPr lang="en-US" sz="3000" i="1">
                                <a:latin typeface="Cambria Math" panose="02040503050406030204" pitchFamily="18" charset="0"/>
                              </a:rPr>
                              <m:t>𝑖</m:t>
                            </m:r>
                          </m:e>
                        </m:acc>
                        <m:r>
                          <a:rPr lang="en-US" sz="3000" i="1">
                            <a:latin typeface="Cambria Math"/>
                          </a:rPr>
                          <m:t>+</m:t>
                        </m:r>
                        <m:sSub>
                          <m:sSubPr>
                            <m:ctrlPr>
                              <a:rPr lang="en-US" sz="3000" i="1">
                                <a:latin typeface="Cambria Math" panose="02040503050406030204" pitchFamily="18" charset="0"/>
                              </a:rPr>
                            </m:ctrlPr>
                          </m:sSubPr>
                          <m:e>
                            <m:r>
                              <m:rPr>
                                <m:sty m:val="p"/>
                              </m:rPr>
                              <a:rPr lang="en-US" sz="3000">
                                <a:latin typeface="Cambria Math"/>
                              </a:rPr>
                              <m:t>y</m:t>
                            </m:r>
                          </m:e>
                          <m:sub>
                            <m:r>
                              <m:rPr>
                                <m:sty m:val="p"/>
                              </m:rPr>
                              <a:rPr lang="en-US" sz="3000">
                                <a:latin typeface="Cambria Math"/>
                              </a:rPr>
                              <m:t>A</m:t>
                            </m:r>
                            <m:r>
                              <a:rPr lang="en-US" sz="3000">
                                <a:latin typeface="Cambria Math"/>
                              </a:rPr>
                              <m:t>/</m:t>
                            </m:r>
                            <m:r>
                              <m:rPr>
                                <m:sty m:val="p"/>
                              </m:rPr>
                              <a:rPr lang="en-US" sz="3000">
                                <a:latin typeface="Cambria Math"/>
                              </a:rPr>
                              <m:t>O</m:t>
                            </m:r>
                          </m:sub>
                        </m:sSub>
                        <m:r>
                          <a:rPr lang="en-US" sz="3000" b="0" i="1" smtClean="0">
                            <a:latin typeface="Cambria Math" panose="02040503050406030204" pitchFamily="18" charset="0"/>
                          </a:rPr>
                          <m:t> </m:t>
                        </m:r>
                        <m:acc>
                          <m:accPr>
                            <m:chr m:val="̂"/>
                            <m:ctrlPr>
                              <a:rPr lang="en-US" sz="3000" i="1">
                                <a:latin typeface="Cambria Math" panose="02040503050406030204" pitchFamily="18" charset="0"/>
                              </a:rPr>
                            </m:ctrlPr>
                          </m:accPr>
                          <m:e>
                            <m:r>
                              <a:rPr lang="en-US" sz="3000" i="1">
                                <a:latin typeface="Cambria Math" panose="02040503050406030204" pitchFamily="18" charset="0"/>
                              </a:rPr>
                              <m:t>𝑗</m:t>
                            </m:r>
                          </m:e>
                        </m:acc>
                      </m:e>
                    </m:d>
                    <m:r>
                      <a:rPr lang="en-US" sz="3000" b="0" i="1" smtClean="0">
                        <a:latin typeface="Cambria Math"/>
                      </a:rPr>
                      <m:t>+</m:t>
                    </m:r>
                    <m:d>
                      <m:dPr>
                        <m:ctrlPr>
                          <a:rPr lang="en-US" sz="3000" b="0" i="1" smtClean="0">
                            <a:latin typeface="Cambria Math" panose="02040503050406030204" pitchFamily="18" charset="0"/>
                          </a:rPr>
                        </m:ctrlPr>
                      </m:dPr>
                      <m:e>
                        <m:sSub>
                          <m:sSubPr>
                            <m:ctrlPr>
                              <a:rPr lang="en-US" sz="3000" i="1">
                                <a:latin typeface="Cambria Math" panose="02040503050406030204" pitchFamily="18" charset="0"/>
                              </a:rPr>
                            </m:ctrlPr>
                          </m:sSubPr>
                          <m:e>
                            <m:r>
                              <m:rPr>
                                <m:sty m:val="p"/>
                              </m:rPr>
                              <a:rPr lang="en-US" sz="3000">
                                <a:latin typeface="Cambria Math"/>
                              </a:rPr>
                              <m:t>x</m:t>
                            </m:r>
                          </m:e>
                          <m:sub>
                            <m:r>
                              <m:rPr>
                                <m:sty m:val="p"/>
                              </m:rPr>
                              <a:rPr lang="en-US" sz="3000" b="0" i="0" smtClean="0">
                                <a:latin typeface="Cambria Math"/>
                              </a:rPr>
                              <m:t>B</m:t>
                            </m:r>
                            <m:r>
                              <a:rPr lang="en-US" sz="3000" i="0">
                                <a:latin typeface="Cambria Math"/>
                              </a:rPr>
                              <m:t>/</m:t>
                            </m:r>
                            <m:r>
                              <m:rPr>
                                <m:sty m:val="p"/>
                              </m:rPr>
                              <a:rPr lang="en-US" sz="3000" b="0" i="0" smtClean="0">
                                <a:latin typeface="Cambria Math"/>
                              </a:rPr>
                              <m:t>A</m:t>
                            </m:r>
                          </m:sub>
                        </m:sSub>
                        <m:r>
                          <a:rPr lang="en-US" sz="3000" b="0" i="1" smtClean="0">
                            <a:latin typeface="Cambria Math" panose="02040503050406030204" pitchFamily="18" charset="0"/>
                          </a:rPr>
                          <m:t> </m:t>
                        </m:r>
                        <m:acc>
                          <m:accPr>
                            <m:chr m:val="̂"/>
                            <m:ctrlPr>
                              <a:rPr lang="en-US" sz="3000" i="1">
                                <a:latin typeface="Cambria Math" panose="02040503050406030204" pitchFamily="18" charset="0"/>
                              </a:rPr>
                            </m:ctrlPr>
                          </m:accPr>
                          <m:e>
                            <m:r>
                              <a:rPr lang="en-US" sz="3000" i="1">
                                <a:latin typeface="Cambria Math" panose="02040503050406030204" pitchFamily="18" charset="0"/>
                              </a:rPr>
                              <m:t>𝑖</m:t>
                            </m:r>
                          </m:e>
                        </m:acc>
                        <m:r>
                          <a:rPr lang="en-US" sz="3000" i="1">
                            <a:latin typeface="Cambria Math"/>
                          </a:rPr>
                          <m:t>+</m:t>
                        </m:r>
                        <m:sSub>
                          <m:sSubPr>
                            <m:ctrlPr>
                              <a:rPr lang="en-US" sz="3000" i="1">
                                <a:latin typeface="Cambria Math" panose="02040503050406030204" pitchFamily="18" charset="0"/>
                              </a:rPr>
                            </m:ctrlPr>
                          </m:sSubPr>
                          <m:e>
                            <m:r>
                              <m:rPr>
                                <m:sty m:val="p"/>
                              </m:rPr>
                              <a:rPr lang="en-US" sz="3000">
                                <a:latin typeface="Cambria Math"/>
                              </a:rPr>
                              <m:t>y</m:t>
                            </m:r>
                          </m:e>
                          <m:sub>
                            <m:r>
                              <m:rPr>
                                <m:sty m:val="p"/>
                              </m:rPr>
                              <a:rPr lang="en-US" sz="3000" b="0" i="0" smtClean="0">
                                <a:latin typeface="Cambria Math"/>
                              </a:rPr>
                              <m:t>B</m:t>
                            </m:r>
                            <m:r>
                              <a:rPr lang="en-US" sz="3000" i="0">
                                <a:latin typeface="Cambria Math"/>
                              </a:rPr>
                              <m:t>/</m:t>
                            </m:r>
                            <m:r>
                              <m:rPr>
                                <m:sty m:val="p"/>
                              </m:rPr>
                              <a:rPr lang="en-US" sz="3000" b="0" i="0" smtClean="0">
                                <a:latin typeface="Cambria Math"/>
                              </a:rPr>
                              <m:t>A</m:t>
                            </m:r>
                          </m:sub>
                        </m:sSub>
                        <m:r>
                          <a:rPr lang="en-US" sz="3000" b="0" i="1" smtClean="0">
                            <a:latin typeface="Cambria Math" panose="02040503050406030204" pitchFamily="18" charset="0"/>
                          </a:rPr>
                          <m:t> </m:t>
                        </m:r>
                        <m:acc>
                          <m:accPr>
                            <m:chr m:val="̂"/>
                            <m:ctrlPr>
                              <a:rPr lang="en-US" sz="3000" i="1">
                                <a:latin typeface="Cambria Math" panose="02040503050406030204" pitchFamily="18" charset="0"/>
                              </a:rPr>
                            </m:ctrlPr>
                          </m:accPr>
                          <m:e>
                            <m:r>
                              <a:rPr lang="en-US" sz="3000" i="1">
                                <a:latin typeface="Cambria Math" panose="02040503050406030204" pitchFamily="18" charset="0"/>
                              </a:rPr>
                              <m:t>𝑗</m:t>
                            </m:r>
                          </m:e>
                        </m:acc>
                      </m:e>
                    </m:d>
                  </m:oMath>
                </a14:m>
                <a:r>
                  <a:rPr lang="en-US" sz="3000" dirty="0"/>
                  <a:t> </a:t>
                </a:r>
              </a:p>
              <a:p>
                <a:pPr marL="0" indent="0" algn="ctr">
                  <a:buNone/>
                </a:pPr>
                <a:endParaRPr lang="en-US" sz="3000" dirty="0"/>
              </a:p>
              <a:p>
                <a:r>
                  <a:rPr lang="en-US" sz="3000" dirty="0"/>
                  <a:t>similar rules follow for the relative velocities and accelerations</a:t>
                </a:r>
              </a:p>
              <a:p>
                <a:endParaRPr lang="en-US" sz="3000" dirty="0"/>
              </a:p>
              <a:p>
                <a:pPr marL="0" indent="0" algn="ctr">
                  <a:buNone/>
                </a:pPr>
                <a14:m>
                  <m:oMath xmlns:m="http://schemas.openxmlformats.org/officeDocument/2006/math">
                    <m:sSub>
                      <m:sSubPr>
                        <m:ctrlPr>
                          <a:rPr lang="en-US" sz="3000" i="1">
                            <a:latin typeface="Cambria Math" panose="02040503050406030204" pitchFamily="18" charset="0"/>
                          </a:rPr>
                        </m:ctrlPr>
                      </m:sSubPr>
                      <m:e>
                        <m:acc>
                          <m:accPr>
                            <m:chr m:val="̇"/>
                            <m:ctrlPr>
                              <a:rPr lang="en-US" sz="3000" i="1" smtClean="0">
                                <a:latin typeface="Cambria Math" panose="02040503050406030204" pitchFamily="18" charset="0"/>
                              </a:rPr>
                            </m:ctrlPr>
                          </m:accPr>
                          <m:e>
                            <m:r>
                              <m:rPr>
                                <m:sty m:val="p"/>
                              </m:rPr>
                              <a:rPr lang="en-US" sz="3000" b="0" i="0" smtClean="0">
                                <a:latin typeface="Cambria Math"/>
                              </a:rPr>
                              <m:t>x</m:t>
                            </m:r>
                          </m:e>
                        </m:acc>
                      </m:e>
                      <m:sub>
                        <m:r>
                          <m:rPr>
                            <m:sty m:val="p"/>
                          </m:rPr>
                          <a:rPr lang="en-US" sz="3000">
                            <a:latin typeface="Cambria Math"/>
                          </a:rPr>
                          <m:t>B</m:t>
                        </m:r>
                        <m:r>
                          <a:rPr lang="en-US" sz="3000">
                            <a:latin typeface="Cambria Math"/>
                          </a:rPr>
                          <m:t>/</m:t>
                        </m:r>
                        <m:r>
                          <m:rPr>
                            <m:sty m:val="p"/>
                          </m:rPr>
                          <a:rPr lang="en-US" sz="3000">
                            <a:latin typeface="Cambria Math"/>
                          </a:rPr>
                          <m:t>O</m:t>
                        </m:r>
                      </m:sub>
                    </m:sSub>
                    <m:r>
                      <a:rPr lang="en-US" sz="3000" b="0" i="1" smtClean="0">
                        <a:latin typeface="Cambria Math" panose="02040503050406030204" pitchFamily="18" charset="0"/>
                      </a:rPr>
                      <m:t> </m:t>
                    </m:r>
                    <m:acc>
                      <m:accPr>
                        <m:chr m:val="̂"/>
                        <m:ctrlPr>
                          <a:rPr lang="en-US" sz="3000" i="1">
                            <a:latin typeface="Cambria Math" panose="02040503050406030204" pitchFamily="18" charset="0"/>
                          </a:rPr>
                        </m:ctrlPr>
                      </m:accPr>
                      <m:e>
                        <m:r>
                          <a:rPr lang="en-US" sz="3000" i="1">
                            <a:latin typeface="Cambria Math" panose="02040503050406030204" pitchFamily="18" charset="0"/>
                          </a:rPr>
                          <m:t>𝑖</m:t>
                        </m:r>
                      </m:e>
                    </m:acc>
                    <m:r>
                      <a:rPr lang="en-US" sz="3000" i="1">
                        <a:latin typeface="Cambria Math"/>
                      </a:rPr>
                      <m:t>+</m:t>
                    </m:r>
                    <m:sSub>
                      <m:sSubPr>
                        <m:ctrlPr>
                          <a:rPr lang="en-US" sz="3000" i="1">
                            <a:latin typeface="Cambria Math" panose="02040503050406030204" pitchFamily="18" charset="0"/>
                          </a:rPr>
                        </m:ctrlPr>
                      </m:sSubPr>
                      <m:e>
                        <m:acc>
                          <m:accPr>
                            <m:chr m:val="̇"/>
                            <m:ctrlPr>
                              <a:rPr lang="en-US" sz="3000" i="1" smtClean="0">
                                <a:latin typeface="Cambria Math" panose="02040503050406030204" pitchFamily="18" charset="0"/>
                              </a:rPr>
                            </m:ctrlPr>
                          </m:accPr>
                          <m:e>
                            <m:r>
                              <m:rPr>
                                <m:sty m:val="p"/>
                              </m:rPr>
                              <a:rPr lang="en-US" sz="3000" b="0" i="0" smtClean="0">
                                <a:latin typeface="Cambria Math"/>
                              </a:rPr>
                              <m:t>y</m:t>
                            </m:r>
                          </m:e>
                        </m:acc>
                      </m:e>
                      <m:sub>
                        <m:r>
                          <m:rPr>
                            <m:sty m:val="p"/>
                          </m:rPr>
                          <a:rPr lang="en-US" sz="3000">
                            <a:latin typeface="Cambria Math"/>
                          </a:rPr>
                          <m:t>B</m:t>
                        </m:r>
                        <m:r>
                          <a:rPr lang="en-US" sz="3000">
                            <a:latin typeface="Cambria Math"/>
                          </a:rPr>
                          <m:t>/</m:t>
                        </m:r>
                        <m:r>
                          <m:rPr>
                            <m:sty m:val="p"/>
                          </m:rPr>
                          <a:rPr lang="en-US" sz="3000">
                            <a:latin typeface="Cambria Math"/>
                          </a:rPr>
                          <m:t>O</m:t>
                        </m:r>
                      </m:sub>
                    </m:sSub>
                    <m:r>
                      <a:rPr lang="en-US" sz="3000" b="0" i="1" smtClean="0">
                        <a:latin typeface="Cambria Math" panose="02040503050406030204" pitchFamily="18" charset="0"/>
                      </a:rPr>
                      <m:t> </m:t>
                    </m:r>
                    <m:acc>
                      <m:accPr>
                        <m:chr m:val="̂"/>
                        <m:ctrlPr>
                          <a:rPr lang="en-US" sz="3000" i="1">
                            <a:latin typeface="Cambria Math" panose="02040503050406030204" pitchFamily="18" charset="0"/>
                          </a:rPr>
                        </m:ctrlPr>
                      </m:accPr>
                      <m:e>
                        <m:r>
                          <a:rPr lang="en-US" sz="3000" i="1">
                            <a:latin typeface="Cambria Math" panose="02040503050406030204" pitchFamily="18" charset="0"/>
                          </a:rPr>
                          <m:t>𝑗</m:t>
                        </m:r>
                      </m:e>
                    </m:acc>
                    <m:r>
                      <a:rPr lang="en-US" sz="3000">
                        <a:latin typeface="Cambria Math"/>
                      </a:rPr>
                      <m:t>=</m:t>
                    </m:r>
                    <m:d>
                      <m:dPr>
                        <m:ctrlPr>
                          <a:rPr lang="en-US" sz="3000" i="1">
                            <a:latin typeface="Cambria Math" panose="02040503050406030204" pitchFamily="18" charset="0"/>
                          </a:rPr>
                        </m:ctrlPr>
                      </m:dPr>
                      <m:e>
                        <m:sSub>
                          <m:sSubPr>
                            <m:ctrlPr>
                              <a:rPr lang="en-US" sz="3000" i="1">
                                <a:latin typeface="Cambria Math" panose="02040503050406030204" pitchFamily="18" charset="0"/>
                              </a:rPr>
                            </m:ctrlPr>
                          </m:sSubPr>
                          <m:e>
                            <m:acc>
                              <m:accPr>
                                <m:chr m:val="̇"/>
                                <m:ctrlPr>
                                  <a:rPr lang="en-US" sz="3000" i="1">
                                    <a:latin typeface="Cambria Math" panose="02040503050406030204" pitchFamily="18" charset="0"/>
                                  </a:rPr>
                                </m:ctrlPr>
                              </m:accPr>
                              <m:e>
                                <m:r>
                                  <m:rPr>
                                    <m:sty m:val="p"/>
                                  </m:rPr>
                                  <a:rPr lang="en-US" sz="3000">
                                    <a:latin typeface="Cambria Math"/>
                                  </a:rPr>
                                  <m:t>x</m:t>
                                </m:r>
                              </m:e>
                            </m:acc>
                          </m:e>
                          <m:sub>
                            <m:r>
                              <m:rPr>
                                <m:sty m:val="p"/>
                              </m:rPr>
                              <a:rPr lang="en-US" sz="3000">
                                <a:latin typeface="Cambria Math"/>
                              </a:rPr>
                              <m:t>A</m:t>
                            </m:r>
                            <m:r>
                              <a:rPr lang="en-US" sz="3000">
                                <a:latin typeface="Cambria Math"/>
                              </a:rPr>
                              <m:t>/</m:t>
                            </m:r>
                            <m:r>
                              <m:rPr>
                                <m:sty m:val="p"/>
                              </m:rPr>
                              <a:rPr lang="en-US" sz="3000">
                                <a:latin typeface="Cambria Math"/>
                              </a:rPr>
                              <m:t>O</m:t>
                            </m:r>
                          </m:sub>
                        </m:sSub>
                        <m:r>
                          <a:rPr lang="en-US" sz="3000" b="0" i="1" smtClean="0">
                            <a:latin typeface="Cambria Math" panose="02040503050406030204" pitchFamily="18" charset="0"/>
                          </a:rPr>
                          <m:t> </m:t>
                        </m:r>
                        <m:acc>
                          <m:accPr>
                            <m:chr m:val="̂"/>
                            <m:ctrlPr>
                              <a:rPr lang="en-US" sz="3000" i="1">
                                <a:latin typeface="Cambria Math" panose="02040503050406030204" pitchFamily="18" charset="0"/>
                              </a:rPr>
                            </m:ctrlPr>
                          </m:accPr>
                          <m:e>
                            <m:r>
                              <a:rPr lang="en-US" sz="3000" i="1">
                                <a:latin typeface="Cambria Math" panose="02040503050406030204" pitchFamily="18" charset="0"/>
                              </a:rPr>
                              <m:t>𝑖</m:t>
                            </m:r>
                          </m:e>
                        </m:acc>
                        <m:r>
                          <a:rPr lang="en-US" sz="3000" i="1">
                            <a:latin typeface="Cambria Math"/>
                          </a:rPr>
                          <m:t>+</m:t>
                        </m:r>
                        <m:sSub>
                          <m:sSubPr>
                            <m:ctrlPr>
                              <a:rPr lang="en-US" sz="3000" i="1">
                                <a:latin typeface="Cambria Math" panose="02040503050406030204" pitchFamily="18" charset="0"/>
                              </a:rPr>
                            </m:ctrlPr>
                          </m:sSubPr>
                          <m:e>
                            <m:acc>
                              <m:accPr>
                                <m:chr m:val="̇"/>
                                <m:ctrlPr>
                                  <a:rPr lang="en-US" sz="3000" i="1">
                                    <a:latin typeface="Cambria Math" panose="02040503050406030204" pitchFamily="18" charset="0"/>
                                  </a:rPr>
                                </m:ctrlPr>
                              </m:accPr>
                              <m:e>
                                <m:r>
                                  <m:rPr>
                                    <m:sty m:val="p"/>
                                  </m:rPr>
                                  <a:rPr lang="en-US" sz="3000">
                                    <a:latin typeface="Cambria Math"/>
                                  </a:rPr>
                                  <m:t>y</m:t>
                                </m:r>
                              </m:e>
                            </m:acc>
                          </m:e>
                          <m:sub>
                            <m:r>
                              <m:rPr>
                                <m:sty m:val="p"/>
                              </m:rPr>
                              <a:rPr lang="en-US" sz="3000">
                                <a:latin typeface="Cambria Math"/>
                              </a:rPr>
                              <m:t>A</m:t>
                            </m:r>
                            <m:r>
                              <a:rPr lang="en-US" sz="3000">
                                <a:latin typeface="Cambria Math"/>
                              </a:rPr>
                              <m:t>/</m:t>
                            </m:r>
                            <m:r>
                              <m:rPr>
                                <m:sty m:val="p"/>
                              </m:rPr>
                              <a:rPr lang="en-US" sz="3000">
                                <a:latin typeface="Cambria Math"/>
                              </a:rPr>
                              <m:t>O</m:t>
                            </m:r>
                          </m:sub>
                        </m:sSub>
                        <m:r>
                          <a:rPr lang="en-US" sz="3000" b="0" i="1" smtClean="0">
                            <a:latin typeface="Cambria Math" panose="02040503050406030204" pitchFamily="18" charset="0"/>
                          </a:rPr>
                          <m:t> </m:t>
                        </m:r>
                        <m:acc>
                          <m:accPr>
                            <m:chr m:val="̂"/>
                            <m:ctrlPr>
                              <a:rPr lang="en-US" sz="3000" i="1">
                                <a:latin typeface="Cambria Math" panose="02040503050406030204" pitchFamily="18" charset="0"/>
                              </a:rPr>
                            </m:ctrlPr>
                          </m:accPr>
                          <m:e>
                            <m:r>
                              <a:rPr lang="en-US" sz="3000" i="1">
                                <a:latin typeface="Cambria Math" panose="02040503050406030204" pitchFamily="18" charset="0"/>
                              </a:rPr>
                              <m:t>𝑗</m:t>
                            </m:r>
                          </m:e>
                        </m:acc>
                      </m:e>
                    </m:d>
                    <m:r>
                      <a:rPr lang="en-US" sz="3000" i="1">
                        <a:latin typeface="Cambria Math"/>
                      </a:rPr>
                      <m:t>+</m:t>
                    </m:r>
                    <m:d>
                      <m:dPr>
                        <m:ctrlPr>
                          <a:rPr lang="en-US" sz="3000" i="1">
                            <a:latin typeface="Cambria Math" panose="02040503050406030204" pitchFamily="18" charset="0"/>
                          </a:rPr>
                        </m:ctrlPr>
                      </m:dPr>
                      <m:e>
                        <m:sSub>
                          <m:sSubPr>
                            <m:ctrlPr>
                              <a:rPr lang="en-US" sz="3000" i="1">
                                <a:latin typeface="Cambria Math" panose="02040503050406030204" pitchFamily="18" charset="0"/>
                              </a:rPr>
                            </m:ctrlPr>
                          </m:sSubPr>
                          <m:e>
                            <m:acc>
                              <m:accPr>
                                <m:chr m:val="̇"/>
                                <m:ctrlPr>
                                  <a:rPr lang="en-US" sz="3000" i="1">
                                    <a:latin typeface="Cambria Math" panose="02040503050406030204" pitchFamily="18" charset="0"/>
                                  </a:rPr>
                                </m:ctrlPr>
                              </m:accPr>
                              <m:e>
                                <m:r>
                                  <m:rPr>
                                    <m:sty m:val="p"/>
                                  </m:rPr>
                                  <a:rPr lang="en-US" sz="3000">
                                    <a:latin typeface="Cambria Math"/>
                                  </a:rPr>
                                  <m:t>x</m:t>
                                </m:r>
                              </m:e>
                            </m:acc>
                          </m:e>
                          <m:sub>
                            <m:r>
                              <m:rPr>
                                <m:sty m:val="p"/>
                              </m:rPr>
                              <a:rPr lang="en-US" sz="3000">
                                <a:latin typeface="Cambria Math"/>
                              </a:rPr>
                              <m:t>B</m:t>
                            </m:r>
                            <m:r>
                              <a:rPr lang="en-US" sz="3000">
                                <a:latin typeface="Cambria Math"/>
                              </a:rPr>
                              <m:t>/</m:t>
                            </m:r>
                            <m:r>
                              <m:rPr>
                                <m:sty m:val="p"/>
                              </m:rPr>
                              <a:rPr lang="en-US" sz="3000">
                                <a:latin typeface="Cambria Math"/>
                              </a:rPr>
                              <m:t>A</m:t>
                            </m:r>
                          </m:sub>
                        </m:sSub>
                        <m:r>
                          <a:rPr lang="en-US" sz="3000" b="0" i="1" smtClean="0">
                            <a:latin typeface="Cambria Math" panose="02040503050406030204" pitchFamily="18" charset="0"/>
                          </a:rPr>
                          <m:t> </m:t>
                        </m:r>
                        <m:acc>
                          <m:accPr>
                            <m:chr m:val="̂"/>
                            <m:ctrlPr>
                              <a:rPr lang="en-US" sz="3000" i="1">
                                <a:latin typeface="Cambria Math" panose="02040503050406030204" pitchFamily="18" charset="0"/>
                              </a:rPr>
                            </m:ctrlPr>
                          </m:accPr>
                          <m:e>
                            <m:r>
                              <a:rPr lang="en-US" sz="3000" i="1">
                                <a:latin typeface="Cambria Math" panose="02040503050406030204" pitchFamily="18" charset="0"/>
                              </a:rPr>
                              <m:t>𝑖</m:t>
                            </m:r>
                          </m:e>
                        </m:acc>
                        <m:r>
                          <a:rPr lang="en-US" sz="3000" i="1">
                            <a:latin typeface="Cambria Math"/>
                          </a:rPr>
                          <m:t>+</m:t>
                        </m:r>
                        <m:sSub>
                          <m:sSubPr>
                            <m:ctrlPr>
                              <a:rPr lang="en-US" sz="3000" i="1">
                                <a:latin typeface="Cambria Math" panose="02040503050406030204" pitchFamily="18" charset="0"/>
                              </a:rPr>
                            </m:ctrlPr>
                          </m:sSubPr>
                          <m:e>
                            <m:acc>
                              <m:accPr>
                                <m:chr m:val="̇"/>
                                <m:ctrlPr>
                                  <a:rPr lang="en-US" sz="3000" i="1">
                                    <a:latin typeface="Cambria Math" panose="02040503050406030204" pitchFamily="18" charset="0"/>
                                  </a:rPr>
                                </m:ctrlPr>
                              </m:accPr>
                              <m:e>
                                <m:r>
                                  <m:rPr>
                                    <m:sty m:val="p"/>
                                  </m:rPr>
                                  <a:rPr lang="en-US" sz="3000">
                                    <a:latin typeface="Cambria Math"/>
                                  </a:rPr>
                                  <m:t>y</m:t>
                                </m:r>
                              </m:e>
                            </m:acc>
                          </m:e>
                          <m:sub>
                            <m:r>
                              <m:rPr>
                                <m:sty m:val="p"/>
                              </m:rPr>
                              <a:rPr lang="en-US" sz="3000">
                                <a:latin typeface="Cambria Math"/>
                              </a:rPr>
                              <m:t>B</m:t>
                            </m:r>
                            <m:r>
                              <a:rPr lang="en-US" sz="3000">
                                <a:latin typeface="Cambria Math"/>
                              </a:rPr>
                              <m:t>/</m:t>
                            </m:r>
                            <m:r>
                              <m:rPr>
                                <m:sty m:val="p"/>
                              </m:rPr>
                              <a:rPr lang="en-US" sz="3000">
                                <a:latin typeface="Cambria Math"/>
                              </a:rPr>
                              <m:t>A</m:t>
                            </m:r>
                          </m:sub>
                        </m:sSub>
                        <m:r>
                          <a:rPr lang="en-US" sz="3000" b="0" i="1" smtClean="0">
                            <a:latin typeface="Cambria Math" panose="02040503050406030204" pitchFamily="18" charset="0"/>
                          </a:rPr>
                          <m:t> </m:t>
                        </m:r>
                        <m:acc>
                          <m:accPr>
                            <m:chr m:val="̂"/>
                            <m:ctrlPr>
                              <a:rPr lang="en-US" sz="3000" i="1">
                                <a:latin typeface="Cambria Math" panose="02040503050406030204" pitchFamily="18" charset="0"/>
                              </a:rPr>
                            </m:ctrlPr>
                          </m:accPr>
                          <m:e>
                            <m:r>
                              <a:rPr lang="en-US" sz="3000" i="1">
                                <a:latin typeface="Cambria Math" panose="02040503050406030204" pitchFamily="18" charset="0"/>
                              </a:rPr>
                              <m:t>𝑗</m:t>
                            </m:r>
                          </m:e>
                        </m:acc>
                      </m:e>
                    </m:d>
                  </m:oMath>
                </a14:m>
                <a:r>
                  <a:rPr lang="en-US" sz="3000" dirty="0"/>
                  <a:t> </a:t>
                </a:r>
              </a:p>
              <a:p>
                <a:pPr marL="0" indent="0" algn="ctr">
                  <a:buNone/>
                </a:pPr>
                <a14:m>
                  <m:oMath xmlns:m="http://schemas.openxmlformats.org/officeDocument/2006/math">
                    <m:sSub>
                      <m:sSubPr>
                        <m:ctrlPr>
                          <a:rPr lang="en-US" sz="3000" i="1">
                            <a:latin typeface="Cambria Math" panose="02040503050406030204" pitchFamily="18" charset="0"/>
                          </a:rPr>
                        </m:ctrlPr>
                      </m:sSubPr>
                      <m:e>
                        <m:acc>
                          <m:accPr>
                            <m:chr m:val="̈"/>
                            <m:ctrlPr>
                              <a:rPr lang="en-US" sz="3000" i="1" smtClean="0">
                                <a:latin typeface="Cambria Math" panose="02040503050406030204" pitchFamily="18" charset="0"/>
                              </a:rPr>
                            </m:ctrlPr>
                          </m:accPr>
                          <m:e>
                            <m:r>
                              <m:rPr>
                                <m:sty m:val="p"/>
                              </m:rPr>
                              <a:rPr lang="en-US" sz="3000" b="0" i="0" smtClean="0">
                                <a:latin typeface="Cambria Math"/>
                              </a:rPr>
                              <m:t>x</m:t>
                            </m:r>
                          </m:e>
                        </m:acc>
                      </m:e>
                      <m:sub>
                        <m:r>
                          <m:rPr>
                            <m:sty m:val="p"/>
                          </m:rPr>
                          <a:rPr lang="en-US" sz="3000">
                            <a:latin typeface="Cambria Math"/>
                          </a:rPr>
                          <m:t>B</m:t>
                        </m:r>
                        <m:r>
                          <a:rPr lang="en-US" sz="3000">
                            <a:latin typeface="Cambria Math"/>
                          </a:rPr>
                          <m:t>/</m:t>
                        </m:r>
                        <m:r>
                          <m:rPr>
                            <m:sty m:val="p"/>
                          </m:rPr>
                          <a:rPr lang="en-US" sz="3000">
                            <a:latin typeface="Cambria Math"/>
                          </a:rPr>
                          <m:t>O</m:t>
                        </m:r>
                      </m:sub>
                    </m:sSub>
                    <m:acc>
                      <m:accPr>
                        <m:chr m:val="̂"/>
                        <m:ctrlPr>
                          <a:rPr lang="en-US" sz="3000" i="1">
                            <a:latin typeface="Cambria Math" panose="02040503050406030204" pitchFamily="18" charset="0"/>
                          </a:rPr>
                        </m:ctrlPr>
                      </m:accPr>
                      <m:e>
                        <m:r>
                          <a:rPr lang="en-US" sz="3000" b="0" i="1" smtClean="0">
                            <a:latin typeface="Cambria Math" panose="02040503050406030204" pitchFamily="18" charset="0"/>
                          </a:rPr>
                          <m:t> </m:t>
                        </m:r>
                        <m:r>
                          <a:rPr lang="en-US" sz="3000" i="1">
                            <a:latin typeface="Cambria Math" panose="02040503050406030204" pitchFamily="18" charset="0"/>
                          </a:rPr>
                          <m:t>𝑖</m:t>
                        </m:r>
                      </m:e>
                    </m:acc>
                    <m:r>
                      <a:rPr lang="en-US" sz="3000" i="1">
                        <a:latin typeface="Cambria Math"/>
                      </a:rPr>
                      <m:t>+</m:t>
                    </m:r>
                    <m:sSub>
                      <m:sSubPr>
                        <m:ctrlPr>
                          <a:rPr lang="en-US" sz="3000" i="1">
                            <a:latin typeface="Cambria Math" panose="02040503050406030204" pitchFamily="18" charset="0"/>
                          </a:rPr>
                        </m:ctrlPr>
                      </m:sSubPr>
                      <m:e>
                        <m:acc>
                          <m:accPr>
                            <m:chr m:val="̈"/>
                            <m:ctrlPr>
                              <a:rPr lang="en-US" sz="3000" i="1" smtClean="0">
                                <a:latin typeface="Cambria Math" panose="02040503050406030204" pitchFamily="18" charset="0"/>
                              </a:rPr>
                            </m:ctrlPr>
                          </m:accPr>
                          <m:e>
                            <m:r>
                              <m:rPr>
                                <m:sty m:val="p"/>
                              </m:rPr>
                              <a:rPr lang="en-US" sz="3000" b="0" i="0" smtClean="0">
                                <a:latin typeface="Cambria Math"/>
                              </a:rPr>
                              <m:t>y</m:t>
                            </m:r>
                          </m:e>
                        </m:acc>
                      </m:e>
                      <m:sub>
                        <m:r>
                          <m:rPr>
                            <m:sty m:val="p"/>
                          </m:rPr>
                          <a:rPr lang="en-US" sz="3000">
                            <a:latin typeface="Cambria Math"/>
                          </a:rPr>
                          <m:t>B</m:t>
                        </m:r>
                        <m:r>
                          <a:rPr lang="en-US" sz="3000">
                            <a:latin typeface="Cambria Math"/>
                          </a:rPr>
                          <m:t>/</m:t>
                        </m:r>
                        <m:r>
                          <m:rPr>
                            <m:sty m:val="p"/>
                          </m:rPr>
                          <a:rPr lang="en-US" sz="3000">
                            <a:latin typeface="Cambria Math"/>
                          </a:rPr>
                          <m:t>O</m:t>
                        </m:r>
                      </m:sub>
                    </m:sSub>
                    <m:r>
                      <a:rPr lang="en-US" sz="3000" b="0" i="1" smtClean="0">
                        <a:latin typeface="Cambria Math" panose="02040503050406030204" pitchFamily="18" charset="0"/>
                      </a:rPr>
                      <m:t> </m:t>
                    </m:r>
                    <m:acc>
                      <m:accPr>
                        <m:chr m:val="̂"/>
                        <m:ctrlPr>
                          <a:rPr lang="en-US" sz="3000" i="1">
                            <a:latin typeface="Cambria Math" panose="02040503050406030204" pitchFamily="18" charset="0"/>
                          </a:rPr>
                        </m:ctrlPr>
                      </m:accPr>
                      <m:e>
                        <m:r>
                          <a:rPr lang="en-US" sz="3000" i="1">
                            <a:latin typeface="Cambria Math" panose="02040503050406030204" pitchFamily="18" charset="0"/>
                          </a:rPr>
                          <m:t>𝑖</m:t>
                        </m:r>
                      </m:e>
                    </m:acc>
                    <m:r>
                      <a:rPr lang="en-US" sz="3000">
                        <a:latin typeface="Cambria Math"/>
                      </a:rPr>
                      <m:t>=</m:t>
                    </m:r>
                    <m:d>
                      <m:dPr>
                        <m:ctrlPr>
                          <a:rPr lang="en-US" sz="3000" i="1">
                            <a:latin typeface="Cambria Math" panose="02040503050406030204" pitchFamily="18" charset="0"/>
                          </a:rPr>
                        </m:ctrlPr>
                      </m:dPr>
                      <m:e>
                        <m:sSub>
                          <m:sSubPr>
                            <m:ctrlPr>
                              <a:rPr lang="en-US" sz="3000" i="1">
                                <a:latin typeface="Cambria Math" panose="02040503050406030204" pitchFamily="18" charset="0"/>
                              </a:rPr>
                            </m:ctrlPr>
                          </m:sSubPr>
                          <m:e>
                            <m:acc>
                              <m:accPr>
                                <m:chr m:val="̈"/>
                                <m:ctrlPr>
                                  <a:rPr lang="en-US" sz="3000" i="1">
                                    <a:latin typeface="Cambria Math" panose="02040503050406030204" pitchFamily="18" charset="0"/>
                                  </a:rPr>
                                </m:ctrlPr>
                              </m:accPr>
                              <m:e>
                                <m:r>
                                  <m:rPr>
                                    <m:sty m:val="p"/>
                                  </m:rPr>
                                  <a:rPr lang="en-US" sz="3000">
                                    <a:latin typeface="Cambria Math"/>
                                  </a:rPr>
                                  <m:t>x</m:t>
                                </m:r>
                              </m:e>
                            </m:acc>
                          </m:e>
                          <m:sub>
                            <m:r>
                              <m:rPr>
                                <m:sty m:val="p"/>
                              </m:rPr>
                              <a:rPr lang="en-US" sz="3000">
                                <a:latin typeface="Cambria Math"/>
                              </a:rPr>
                              <m:t>A</m:t>
                            </m:r>
                            <m:r>
                              <a:rPr lang="en-US" sz="3000">
                                <a:latin typeface="Cambria Math"/>
                              </a:rPr>
                              <m:t>/</m:t>
                            </m:r>
                            <m:r>
                              <m:rPr>
                                <m:sty m:val="p"/>
                              </m:rPr>
                              <a:rPr lang="en-US" sz="3000">
                                <a:latin typeface="Cambria Math"/>
                              </a:rPr>
                              <m:t>O</m:t>
                            </m:r>
                          </m:sub>
                        </m:sSub>
                        <m:r>
                          <a:rPr lang="en-US" sz="3000" b="0" i="1" smtClean="0">
                            <a:latin typeface="Cambria Math" panose="02040503050406030204" pitchFamily="18" charset="0"/>
                          </a:rPr>
                          <m:t> </m:t>
                        </m:r>
                        <m:acc>
                          <m:accPr>
                            <m:chr m:val="̂"/>
                            <m:ctrlPr>
                              <a:rPr lang="en-US" sz="3000" i="1">
                                <a:latin typeface="Cambria Math" panose="02040503050406030204" pitchFamily="18" charset="0"/>
                              </a:rPr>
                            </m:ctrlPr>
                          </m:accPr>
                          <m:e>
                            <m:r>
                              <a:rPr lang="en-US" sz="3000" i="1">
                                <a:latin typeface="Cambria Math" panose="02040503050406030204" pitchFamily="18" charset="0"/>
                              </a:rPr>
                              <m:t>𝑖</m:t>
                            </m:r>
                          </m:e>
                        </m:acc>
                        <m:r>
                          <a:rPr lang="en-US" sz="3000" i="1">
                            <a:latin typeface="Cambria Math"/>
                          </a:rPr>
                          <m:t>+</m:t>
                        </m:r>
                        <m:sSub>
                          <m:sSubPr>
                            <m:ctrlPr>
                              <a:rPr lang="en-US" sz="3000" i="1">
                                <a:latin typeface="Cambria Math" panose="02040503050406030204" pitchFamily="18" charset="0"/>
                              </a:rPr>
                            </m:ctrlPr>
                          </m:sSubPr>
                          <m:e>
                            <m:acc>
                              <m:accPr>
                                <m:chr m:val="̈"/>
                                <m:ctrlPr>
                                  <a:rPr lang="en-US" sz="3000" i="1">
                                    <a:latin typeface="Cambria Math" panose="02040503050406030204" pitchFamily="18" charset="0"/>
                                  </a:rPr>
                                </m:ctrlPr>
                              </m:accPr>
                              <m:e>
                                <m:r>
                                  <m:rPr>
                                    <m:sty m:val="p"/>
                                  </m:rPr>
                                  <a:rPr lang="en-US" sz="3000">
                                    <a:latin typeface="Cambria Math"/>
                                  </a:rPr>
                                  <m:t>y</m:t>
                                </m:r>
                              </m:e>
                            </m:acc>
                          </m:e>
                          <m:sub>
                            <m:r>
                              <m:rPr>
                                <m:sty m:val="p"/>
                              </m:rPr>
                              <a:rPr lang="en-US" sz="3000">
                                <a:latin typeface="Cambria Math"/>
                              </a:rPr>
                              <m:t>A</m:t>
                            </m:r>
                            <m:r>
                              <a:rPr lang="en-US" sz="3000">
                                <a:latin typeface="Cambria Math"/>
                              </a:rPr>
                              <m:t>/</m:t>
                            </m:r>
                            <m:r>
                              <m:rPr>
                                <m:sty m:val="p"/>
                              </m:rPr>
                              <a:rPr lang="en-US" sz="3000">
                                <a:latin typeface="Cambria Math"/>
                              </a:rPr>
                              <m:t>O</m:t>
                            </m:r>
                          </m:sub>
                        </m:sSub>
                        <m:r>
                          <a:rPr lang="en-US" sz="3000" b="0" i="1" smtClean="0">
                            <a:latin typeface="Cambria Math" panose="02040503050406030204" pitchFamily="18" charset="0"/>
                          </a:rPr>
                          <m:t> </m:t>
                        </m:r>
                        <m:acc>
                          <m:accPr>
                            <m:chr m:val="̂"/>
                            <m:ctrlPr>
                              <a:rPr lang="en-US" sz="3000" i="1">
                                <a:latin typeface="Cambria Math" panose="02040503050406030204" pitchFamily="18" charset="0"/>
                              </a:rPr>
                            </m:ctrlPr>
                          </m:accPr>
                          <m:e>
                            <m:r>
                              <a:rPr lang="en-US" sz="3000" i="1">
                                <a:latin typeface="Cambria Math" panose="02040503050406030204" pitchFamily="18" charset="0"/>
                              </a:rPr>
                              <m:t>𝑗</m:t>
                            </m:r>
                          </m:e>
                        </m:acc>
                      </m:e>
                    </m:d>
                    <m:r>
                      <a:rPr lang="en-US" sz="3000" i="1">
                        <a:latin typeface="Cambria Math"/>
                      </a:rPr>
                      <m:t>+</m:t>
                    </m:r>
                    <m:d>
                      <m:dPr>
                        <m:ctrlPr>
                          <a:rPr lang="en-US" sz="3000" i="1">
                            <a:latin typeface="Cambria Math" panose="02040503050406030204" pitchFamily="18" charset="0"/>
                          </a:rPr>
                        </m:ctrlPr>
                      </m:dPr>
                      <m:e>
                        <m:sSub>
                          <m:sSubPr>
                            <m:ctrlPr>
                              <a:rPr lang="en-US" sz="3000" i="1">
                                <a:latin typeface="Cambria Math" panose="02040503050406030204" pitchFamily="18" charset="0"/>
                              </a:rPr>
                            </m:ctrlPr>
                          </m:sSubPr>
                          <m:e>
                            <m:acc>
                              <m:accPr>
                                <m:chr m:val="̈"/>
                                <m:ctrlPr>
                                  <a:rPr lang="en-US" sz="3000" i="1">
                                    <a:latin typeface="Cambria Math" panose="02040503050406030204" pitchFamily="18" charset="0"/>
                                  </a:rPr>
                                </m:ctrlPr>
                              </m:accPr>
                              <m:e>
                                <m:r>
                                  <m:rPr>
                                    <m:sty m:val="p"/>
                                  </m:rPr>
                                  <a:rPr lang="en-US" sz="3000">
                                    <a:latin typeface="Cambria Math"/>
                                  </a:rPr>
                                  <m:t>x</m:t>
                                </m:r>
                              </m:e>
                            </m:acc>
                          </m:e>
                          <m:sub>
                            <m:r>
                              <m:rPr>
                                <m:sty m:val="p"/>
                              </m:rPr>
                              <a:rPr lang="en-US" sz="3000">
                                <a:latin typeface="Cambria Math"/>
                              </a:rPr>
                              <m:t>B</m:t>
                            </m:r>
                            <m:r>
                              <a:rPr lang="en-US" sz="3000">
                                <a:latin typeface="Cambria Math"/>
                              </a:rPr>
                              <m:t>/</m:t>
                            </m:r>
                            <m:r>
                              <m:rPr>
                                <m:sty m:val="p"/>
                              </m:rPr>
                              <a:rPr lang="en-US" sz="3000">
                                <a:latin typeface="Cambria Math"/>
                              </a:rPr>
                              <m:t>A</m:t>
                            </m:r>
                          </m:sub>
                        </m:sSub>
                        <m:r>
                          <a:rPr lang="en-US" sz="3000" b="0" i="1" smtClean="0">
                            <a:latin typeface="Cambria Math" panose="02040503050406030204" pitchFamily="18" charset="0"/>
                          </a:rPr>
                          <m:t> </m:t>
                        </m:r>
                        <m:acc>
                          <m:accPr>
                            <m:chr m:val="̂"/>
                            <m:ctrlPr>
                              <a:rPr lang="en-US" sz="3000" i="1">
                                <a:latin typeface="Cambria Math" panose="02040503050406030204" pitchFamily="18" charset="0"/>
                              </a:rPr>
                            </m:ctrlPr>
                          </m:accPr>
                          <m:e>
                            <m:r>
                              <a:rPr lang="en-US" sz="3000" i="1">
                                <a:latin typeface="Cambria Math" panose="02040503050406030204" pitchFamily="18" charset="0"/>
                              </a:rPr>
                              <m:t>𝑖</m:t>
                            </m:r>
                          </m:e>
                        </m:acc>
                        <m:r>
                          <a:rPr lang="en-US" sz="3000" i="1">
                            <a:latin typeface="Cambria Math"/>
                          </a:rPr>
                          <m:t>+</m:t>
                        </m:r>
                        <m:sSub>
                          <m:sSubPr>
                            <m:ctrlPr>
                              <a:rPr lang="en-US" sz="3000" i="1">
                                <a:latin typeface="Cambria Math" panose="02040503050406030204" pitchFamily="18" charset="0"/>
                              </a:rPr>
                            </m:ctrlPr>
                          </m:sSubPr>
                          <m:e>
                            <m:acc>
                              <m:accPr>
                                <m:chr m:val="̈"/>
                                <m:ctrlPr>
                                  <a:rPr lang="en-US" sz="3000" i="1">
                                    <a:latin typeface="Cambria Math" panose="02040503050406030204" pitchFamily="18" charset="0"/>
                                  </a:rPr>
                                </m:ctrlPr>
                              </m:accPr>
                              <m:e>
                                <m:r>
                                  <m:rPr>
                                    <m:sty m:val="p"/>
                                  </m:rPr>
                                  <a:rPr lang="en-US" sz="3000">
                                    <a:latin typeface="Cambria Math"/>
                                  </a:rPr>
                                  <m:t>y</m:t>
                                </m:r>
                              </m:e>
                            </m:acc>
                          </m:e>
                          <m:sub>
                            <m:r>
                              <m:rPr>
                                <m:sty m:val="p"/>
                              </m:rPr>
                              <a:rPr lang="en-US" sz="3000">
                                <a:latin typeface="Cambria Math"/>
                              </a:rPr>
                              <m:t>B</m:t>
                            </m:r>
                            <m:r>
                              <a:rPr lang="en-US" sz="3000">
                                <a:latin typeface="Cambria Math"/>
                              </a:rPr>
                              <m:t>/</m:t>
                            </m:r>
                            <m:r>
                              <m:rPr>
                                <m:sty m:val="p"/>
                              </m:rPr>
                              <a:rPr lang="en-US" sz="3000">
                                <a:latin typeface="Cambria Math"/>
                              </a:rPr>
                              <m:t>A</m:t>
                            </m:r>
                          </m:sub>
                        </m:sSub>
                        <m:r>
                          <a:rPr lang="en-US" sz="3000" b="0" i="1" smtClean="0">
                            <a:latin typeface="Cambria Math" panose="02040503050406030204" pitchFamily="18" charset="0"/>
                          </a:rPr>
                          <m:t> </m:t>
                        </m:r>
                        <m:acc>
                          <m:accPr>
                            <m:chr m:val="̂"/>
                            <m:ctrlPr>
                              <a:rPr lang="en-US" sz="3000" i="1">
                                <a:latin typeface="Cambria Math" panose="02040503050406030204" pitchFamily="18" charset="0"/>
                              </a:rPr>
                            </m:ctrlPr>
                          </m:accPr>
                          <m:e>
                            <m:r>
                              <a:rPr lang="en-US" sz="3000" i="1">
                                <a:latin typeface="Cambria Math" panose="02040503050406030204" pitchFamily="18" charset="0"/>
                              </a:rPr>
                              <m:t>𝑗</m:t>
                            </m:r>
                          </m:e>
                        </m:acc>
                      </m:e>
                    </m:d>
                  </m:oMath>
                </a14:m>
                <a:r>
                  <a:rPr lang="en-US" sz="3000" dirty="0"/>
                  <a:t> </a:t>
                </a:r>
              </a:p>
              <a:p>
                <a:pPr marL="0" indent="0" algn="ctr">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89" t="-134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10</a:t>
            </a:fld>
            <a:endParaRPr lang="en-US"/>
          </a:p>
        </p:txBody>
      </p:sp>
    </p:spTree>
    <p:extLst>
      <p:ext uri="{BB962C8B-B14F-4D97-AF65-F5344CB8AC3E}">
        <p14:creationId xmlns:p14="http://schemas.microsoft.com/office/powerpoint/2010/main" val="24072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Relative Motion 2D</a:t>
            </a:r>
            <a:br>
              <a:rPr lang="en-US" dirty="0"/>
            </a:br>
            <a:r>
              <a:rPr lang="en-US" dirty="0"/>
              <a:t>(Rectangular Coordinates)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pPr marL="0" indent="0" algn="ctr">
                  <a:buNone/>
                </a:pPr>
                <a:r>
                  <a:rPr lang="en-US" sz="3000" dirty="0"/>
                  <a:t>Breaking this out into x and y equations</a:t>
                </a:r>
              </a:p>
              <a:p>
                <a:pPr marL="0" indent="0" algn="ctr">
                  <a:buNone/>
                </a:pPr>
                <a:endParaRPr lang="en-US" sz="3000" dirty="0"/>
              </a:p>
              <a:p>
                <a:pPr marL="0" indent="0" algn="ctr">
                  <a:buNone/>
                </a:pPr>
                <a:r>
                  <a:rPr lang="en-US" sz="3000" dirty="0"/>
                  <a:t>Position:</a:t>
                </a:r>
              </a:p>
              <a:p>
                <a:pPr marL="0" indent="0" algn="ctr">
                  <a:buNone/>
                </a:pPr>
                <a14:m>
                  <m:oMathPara xmlns:m="http://schemas.openxmlformats.org/officeDocument/2006/math">
                    <m:oMathParaPr>
                      <m:jc m:val="centerGroup"/>
                    </m:oMathParaPr>
                    <m:oMath xmlns:m="http://schemas.openxmlformats.org/officeDocument/2006/math">
                      <m:sSub>
                        <m:sSubPr>
                          <m:ctrlPr>
                            <a:rPr lang="en-US" sz="3000" i="1">
                              <a:latin typeface="Cambria Math" panose="02040503050406030204" pitchFamily="18" charset="0"/>
                            </a:rPr>
                          </m:ctrlPr>
                        </m:sSubPr>
                        <m:e>
                          <m:r>
                            <m:rPr>
                              <m:sty m:val="p"/>
                            </m:rPr>
                            <a:rPr lang="en-US" sz="3000" b="0" i="0" smtClean="0">
                              <a:latin typeface="Cambria Math"/>
                            </a:rPr>
                            <m:t>x</m:t>
                          </m:r>
                        </m:e>
                        <m:sub>
                          <m:r>
                            <m:rPr>
                              <m:sty m:val="p"/>
                            </m:rPr>
                            <a:rPr lang="en-US" sz="3000">
                              <a:latin typeface="Cambria Math"/>
                            </a:rPr>
                            <m:t>B</m:t>
                          </m:r>
                          <m:r>
                            <a:rPr lang="en-US" sz="3000">
                              <a:latin typeface="Cambria Math"/>
                            </a:rPr>
                            <m:t>/</m:t>
                          </m:r>
                          <m:r>
                            <m:rPr>
                              <m:sty m:val="p"/>
                            </m:rPr>
                            <a:rPr lang="en-US" sz="3000">
                              <a:latin typeface="Cambria Math"/>
                            </a:rPr>
                            <m:t>O</m:t>
                          </m:r>
                        </m:sub>
                      </m:sSub>
                      <m:r>
                        <a:rPr lang="en-US" sz="3000">
                          <a:latin typeface="Cambria Math"/>
                        </a:rPr>
                        <m:t>=</m:t>
                      </m:r>
                      <m:sSub>
                        <m:sSubPr>
                          <m:ctrlPr>
                            <a:rPr lang="en-US" sz="3000" i="1">
                              <a:latin typeface="Cambria Math" panose="02040503050406030204" pitchFamily="18" charset="0"/>
                            </a:rPr>
                          </m:ctrlPr>
                        </m:sSubPr>
                        <m:e>
                          <m:r>
                            <m:rPr>
                              <m:sty m:val="p"/>
                            </m:rPr>
                            <a:rPr lang="en-US" sz="3000">
                              <a:latin typeface="Cambria Math"/>
                            </a:rPr>
                            <m:t>x</m:t>
                          </m:r>
                        </m:e>
                        <m:sub>
                          <m:r>
                            <m:rPr>
                              <m:sty m:val="p"/>
                            </m:rPr>
                            <a:rPr lang="en-US" sz="3000">
                              <a:latin typeface="Cambria Math"/>
                            </a:rPr>
                            <m:t>A</m:t>
                          </m:r>
                          <m:r>
                            <a:rPr lang="en-US" sz="3000">
                              <a:latin typeface="Cambria Math"/>
                            </a:rPr>
                            <m:t>/</m:t>
                          </m:r>
                          <m:r>
                            <m:rPr>
                              <m:sty m:val="p"/>
                            </m:rPr>
                            <a:rPr lang="en-US" sz="3000">
                              <a:latin typeface="Cambria Math"/>
                            </a:rPr>
                            <m:t>O</m:t>
                          </m:r>
                        </m:sub>
                      </m:sSub>
                      <m:r>
                        <a:rPr lang="en-US" sz="3000" b="0" i="1" smtClean="0">
                          <a:latin typeface="Cambria Math" panose="02040503050406030204" pitchFamily="18" charset="0"/>
                        </a:rPr>
                        <m:t>+</m:t>
                      </m:r>
                      <m:sSub>
                        <m:sSubPr>
                          <m:ctrlPr>
                            <a:rPr lang="en-US" sz="3000" i="1">
                              <a:latin typeface="Cambria Math" panose="02040503050406030204" pitchFamily="18" charset="0"/>
                            </a:rPr>
                          </m:ctrlPr>
                        </m:sSubPr>
                        <m:e>
                          <m:r>
                            <m:rPr>
                              <m:sty m:val="p"/>
                            </m:rPr>
                            <a:rPr lang="en-US" sz="3000">
                              <a:latin typeface="Cambria Math"/>
                            </a:rPr>
                            <m:t>x</m:t>
                          </m:r>
                        </m:e>
                        <m:sub>
                          <m:r>
                            <m:rPr>
                              <m:sty m:val="p"/>
                            </m:rPr>
                            <a:rPr lang="en-US" sz="3000">
                              <a:latin typeface="Cambria Math"/>
                            </a:rPr>
                            <m:t>B</m:t>
                          </m:r>
                          <m:r>
                            <a:rPr lang="en-US" sz="3000">
                              <a:latin typeface="Cambria Math"/>
                            </a:rPr>
                            <m:t>/</m:t>
                          </m:r>
                          <m:r>
                            <m:rPr>
                              <m:sty m:val="p"/>
                            </m:rPr>
                            <a:rPr lang="en-US" sz="3000">
                              <a:latin typeface="Cambria Math"/>
                            </a:rPr>
                            <m:t>A</m:t>
                          </m:r>
                        </m:sub>
                      </m:sSub>
                    </m:oMath>
                  </m:oMathPara>
                </a14:m>
                <a:endParaRPr lang="en-US" sz="3000" dirty="0"/>
              </a:p>
              <a:p>
                <a:pPr marL="0" indent="0" algn="ctr">
                  <a:buNone/>
                </a:pPr>
                <a14:m>
                  <m:oMathPara xmlns:m="http://schemas.openxmlformats.org/officeDocument/2006/math">
                    <m:oMathParaPr>
                      <m:jc m:val="centerGroup"/>
                    </m:oMathParaPr>
                    <m:oMath xmlns:m="http://schemas.openxmlformats.org/officeDocument/2006/math">
                      <m:sSub>
                        <m:sSubPr>
                          <m:ctrlPr>
                            <a:rPr lang="en-US" sz="3000" i="1">
                              <a:latin typeface="Cambria Math" panose="02040503050406030204" pitchFamily="18" charset="0"/>
                            </a:rPr>
                          </m:ctrlPr>
                        </m:sSubPr>
                        <m:e>
                          <m:r>
                            <m:rPr>
                              <m:sty m:val="p"/>
                            </m:rPr>
                            <a:rPr lang="en-US" sz="3000" b="0" i="0" smtClean="0">
                              <a:latin typeface="Cambria Math" panose="02040503050406030204" pitchFamily="18" charset="0"/>
                            </a:rPr>
                            <m:t>y</m:t>
                          </m:r>
                        </m:e>
                        <m:sub>
                          <m:r>
                            <m:rPr>
                              <m:sty m:val="p"/>
                            </m:rPr>
                            <a:rPr lang="en-US" sz="3000">
                              <a:latin typeface="Cambria Math"/>
                            </a:rPr>
                            <m:t>B</m:t>
                          </m:r>
                          <m:r>
                            <a:rPr lang="en-US" sz="3000">
                              <a:latin typeface="Cambria Math"/>
                            </a:rPr>
                            <m:t>/</m:t>
                          </m:r>
                          <m:r>
                            <m:rPr>
                              <m:sty m:val="p"/>
                            </m:rPr>
                            <a:rPr lang="en-US" sz="3000">
                              <a:latin typeface="Cambria Math"/>
                            </a:rPr>
                            <m:t>O</m:t>
                          </m:r>
                        </m:sub>
                      </m:sSub>
                      <m:r>
                        <a:rPr lang="en-US" sz="3000">
                          <a:latin typeface="Cambria Math"/>
                        </a:rPr>
                        <m:t>=</m:t>
                      </m:r>
                      <m:sSub>
                        <m:sSubPr>
                          <m:ctrlPr>
                            <a:rPr lang="en-US" sz="3000" i="1">
                              <a:latin typeface="Cambria Math" panose="02040503050406030204" pitchFamily="18" charset="0"/>
                            </a:rPr>
                          </m:ctrlPr>
                        </m:sSubPr>
                        <m:e>
                          <m:r>
                            <m:rPr>
                              <m:sty m:val="p"/>
                            </m:rPr>
                            <a:rPr lang="en-US" sz="3000" b="0" i="0" smtClean="0">
                              <a:latin typeface="Cambria Math" panose="02040503050406030204" pitchFamily="18" charset="0"/>
                            </a:rPr>
                            <m:t>y</m:t>
                          </m:r>
                        </m:e>
                        <m:sub>
                          <m:r>
                            <m:rPr>
                              <m:sty m:val="p"/>
                            </m:rPr>
                            <a:rPr lang="en-US" sz="3000">
                              <a:latin typeface="Cambria Math"/>
                            </a:rPr>
                            <m:t>A</m:t>
                          </m:r>
                          <m:r>
                            <a:rPr lang="en-US" sz="3000">
                              <a:latin typeface="Cambria Math"/>
                            </a:rPr>
                            <m:t>/</m:t>
                          </m:r>
                          <m:r>
                            <m:rPr>
                              <m:sty m:val="p"/>
                            </m:rPr>
                            <a:rPr lang="en-US" sz="3000">
                              <a:latin typeface="Cambria Math"/>
                            </a:rPr>
                            <m:t>O</m:t>
                          </m:r>
                        </m:sub>
                      </m:sSub>
                      <m:r>
                        <a:rPr lang="en-US" sz="3000" i="1">
                          <a:latin typeface="Cambria Math" panose="02040503050406030204" pitchFamily="18" charset="0"/>
                        </a:rPr>
                        <m:t>+</m:t>
                      </m:r>
                      <m:sSub>
                        <m:sSubPr>
                          <m:ctrlPr>
                            <a:rPr lang="en-US" sz="3000" i="1">
                              <a:latin typeface="Cambria Math" panose="02040503050406030204" pitchFamily="18" charset="0"/>
                            </a:rPr>
                          </m:ctrlPr>
                        </m:sSubPr>
                        <m:e>
                          <m:r>
                            <m:rPr>
                              <m:sty m:val="p"/>
                            </m:rPr>
                            <a:rPr lang="en-US" sz="3000" b="0" i="0" smtClean="0">
                              <a:latin typeface="Cambria Math" panose="02040503050406030204" pitchFamily="18" charset="0"/>
                            </a:rPr>
                            <m:t>y</m:t>
                          </m:r>
                        </m:e>
                        <m:sub>
                          <m:r>
                            <m:rPr>
                              <m:sty m:val="p"/>
                            </m:rPr>
                            <a:rPr lang="en-US" sz="3000">
                              <a:latin typeface="Cambria Math"/>
                            </a:rPr>
                            <m:t>B</m:t>
                          </m:r>
                          <m:r>
                            <a:rPr lang="en-US" sz="3000">
                              <a:latin typeface="Cambria Math"/>
                            </a:rPr>
                            <m:t>/</m:t>
                          </m:r>
                          <m:r>
                            <m:rPr>
                              <m:sty m:val="p"/>
                            </m:rPr>
                            <a:rPr lang="en-US" sz="3000">
                              <a:latin typeface="Cambria Math"/>
                            </a:rPr>
                            <m:t>A</m:t>
                          </m:r>
                        </m:sub>
                      </m:sSub>
                    </m:oMath>
                  </m:oMathPara>
                </a14:m>
                <a:endParaRPr lang="en-US" sz="3000" dirty="0"/>
              </a:p>
              <a:p>
                <a:pPr marL="0" indent="0">
                  <a:buNone/>
                </a:pPr>
                <a:endParaRPr lang="en-US" sz="3000" dirty="0"/>
              </a:p>
              <a:p>
                <a:pPr marL="0" indent="0" algn="ctr">
                  <a:buNone/>
                </a:pPr>
                <a:r>
                  <a:rPr lang="en-US" sz="3000" dirty="0"/>
                  <a:t>Velocity:</a:t>
                </a:r>
              </a:p>
              <a:p>
                <a:pPr marL="0" indent="0" algn="ctr">
                  <a:buNone/>
                </a:pPr>
                <a14:m>
                  <m:oMathPara xmlns:m="http://schemas.openxmlformats.org/officeDocument/2006/math">
                    <m:oMathParaPr>
                      <m:jc m:val="centerGroup"/>
                    </m:oMathParaPr>
                    <m:oMath xmlns:m="http://schemas.openxmlformats.org/officeDocument/2006/math">
                      <m:sSub>
                        <m:sSubPr>
                          <m:ctrlPr>
                            <a:rPr lang="en-US" sz="3000" i="1">
                              <a:latin typeface="Cambria Math" panose="02040503050406030204" pitchFamily="18" charset="0"/>
                            </a:rPr>
                          </m:ctrlPr>
                        </m:sSubPr>
                        <m:e>
                          <m:acc>
                            <m:accPr>
                              <m:chr m:val="̇"/>
                              <m:ctrlPr>
                                <a:rPr lang="en-US" sz="3000" i="1">
                                  <a:latin typeface="Cambria Math" panose="02040503050406030204" pitchFamily="18" charset="0"/>
                                </a:rPr>
                              </m:ctrlPr>
                            </m:accPr>
                            <m:e>
                              <m:r>
                                <m:rPr>
                                  <m:sty m:val="p"/>
                                </m:rPr>
                                <a:rPr lang="en-US" sz="3000">
                                  <a:latin typeface="Cambria Math"/>
                                </a:rPr>
                                <m:t>x</m:t>
                              </m:r>
                            </m:e>
                          </m:acc>
                        </m:e>
                        <m:sub>
                          <m:r>
                            <m:rPr>
                              <m:sty m:val="p"/>
                            </m:rPr>
                            <a:rPr lang="en-US" sz="3000">
                              <a:latin typeface="Cambria Math"/>
                            </a:rPr>
                            <m:t>B</m:t>
                          </m:r>
                          <m:r>
                            <a:rPr lang="en-US" sz="3000">
                              <a:latin typeface="Cambria Math"/>
                            </a:rPr>
                            <m:t>/</m:t>
                          </m:r>
                          <m:r>
                            <m:rPr>
                              <m:sty m:val="p"/>
                            </m:rPr>
                            <a:rPr lang="en-US" sz="3000">
                              <a:latin typeface="Cambria Math"/>
                            </a:rPr>
                            <m:t>O</m:t>
                          </m:r>
                        </m:sub>
                      </m:sSub>
                      <m:r>
                        <a:rPr lang="en-US" sz="3000">
                          <a:latin typeface="Cambria Math"/>
                        </a:rPr>
                        <m:t>=</m:t>
                      </m:r>
                      <m:sSub>
                        <m:sSubPr>
                          <m:ctrlPr>
                            <a:rPr lang="en-US" sz="3000" i="1">
                              <a:latin typeface="Cambria Math" panose="02040503050406030204" pitchFamily="18" charset="0"/>
                            </a:rPr>
                          </m:ctrlPr>
                        </m:sSubPr>
                        <m:e>
                          <m:acc>
                            <m:accPr>
                              <m:chr m:val="̇"/>
                              <m:ctrlPr>
                                <a:rPr lang="en-US" sz="3000" i="1">
                                  <a:latin typeface="Cambria Math" panose="02040503050406030204" pitchFamily="18" charset="0"/>
                                </a:rPr>
                              </m:ctrlPr>
                            </m:accPr>
                            <m:e>
                              <m:r>
                                <m:rPr>
                                  <m:sty m:val="p"/>
                                </m:rPr>
                                <a:rPr lang="en-US" sz="3000">
                                  <a:latin typeface="Cambria Math"/>
                                </a:rPr>
                                <m:t>x</m:t>
                              </m:r>
                            </m:e>
                          </m:acc>
                        </m:e>
                        <m:sub>
                          <m:r>
                            <m:rPr>
                              <m:sty m:val="p"/>
                            </m:rPr>
                            <a:rPr lang="en-US" sz="3000">
                              <a:latin typeface="Cambria Math"/>
                            </a:rPr>
                            <m:t>A</m:t>
                          </m:r>
                          <m:r>
                            <a:rPr lang="en-US" sz="3000">
                              <a:latin typeface="Cambria Math"/>
                            </a:rPr>
                            <m:t>/</m:t>
                          </m:r>
                          <m:r>
                            <m:rPr>
                              <m:sty m:val="p"/>
                            </m:rPr>
                            <a:rPr lang="en-US" sz="3000">
                              <a:latin typeface="Cambria Math"/>
                            </a:rPr>
                            <m:t>O</m:t>
                          </m:r>
                        </m:sub>
                      </m:sSub>
                      <m:r>
                        <a:rPr lang="en-US" sz="3000" i="1">
                          <a:latin typeface="Cambria Math"/>
                        </a:rPr>
                        <m:t>+</m:t>
                      </m:r>
                      <m:sSub>
                        <m:sSubPr>
                          <m:ctrlPr>
                            <a:rPr lang="en-US" sz="3000" i="1">
                              <a:latin typeface="Cambria Math" panose="02040503050406030204" pitchFamily="18" charset="0"/>
                            </a:rPr>
                          </m:ctrlPr>
                        </m:sSubPr>
                        <m:e>
                          <m:acc>
                            <m:accPr>
                              <m:chr m:val="̇"/>
                              <m:ctrlPr>
                                <a:rPr lang="en-US" sz="3000" i="1">
                                  <a:latin typeface="Cambria Math" panose="02040503050406030204" pitchFamily="18" charset="0"/>
                                </a:rPr>
                              </m:ctrlPr>
                            </m:accPr>
                            <m:e>
                              <m:r>
                                <m:rPr>
                                  <m:sty m:val="p"/>
                                </m:rPr>
                                <a:rPr lang="en-US" sz="3000">
                                  <a:latin typeface="Cambria Math"/>
                                </a:rPr>
                                <m:t>x</m:t>
                              </m:r>
                            </m:e>
                          </m:acc>
                        </m:e>
                        <m:sub>
                          <m:r>
                            <m:rPr>
                              <m:sty m:val="p"/>
                            </m:rPr>
                            <a:rPr lang="en-US" sz="3000">
                              <a:latin typeface="Cambria Math"/>
                            </a:rPr>
                            <m:t>B</m:t>
                          </m:r>
                          <m:r>
                            <a:rPr lang="en-US" sz="3000">
                              <a:latin typeface="Cambria Math"/>
                            </a:rPr>
                            <m:t>/</m:t>
                          </m:r>
                          <m:r>
                            <m:rPr>
                              <m:sty m:val="p"/>
                            </m:rPr>
                            <a:rPr lang="en-US" sz="3000">
                              <a:latin typeface="Cambria Math"/>
                            </a:rPr>
                            <m:t>A</m:t>
                          </m:r>
                        </m:sub>
                      </m:sSub>
                    </m:oMath>
                  </m:oMathPara>
                </a14:m>
                <a:endParaRPr lang="en-US" sz="3000" dirty="0"/>
              </a:p>
              <a:p>
                <a:pPr marL="0" indent="0" algn="ctr">
                  <a:buNone/>
                </a:pPr>
                <a14:m>
                  <m:oMathPara xmlns:m="http://schemas.openxmlformats.org/officeDocument/2006/math">
                    <m:oMathParaPr>
                      <m:jc m:val="centerGroup"/>
                    </m:oMathParaPr>
                    <m:oMath xmlns:m="http://schemas.openxmlformats.org/officeDocument/2006/math">
                      <m:sSub>
                        <m:sSubPr>
                          <m:ctrlPr>
                            <a:rPr lang="en-US" sz="3000" i="1">
                              <a:latin typeface="Cambria Math" panose="02040503050406030204" pitchFamily="18" charset="0"/>
                            </a:rPr>
                          </m:ctrlPr>
                        </m:sSubPr>
                        <m:e>
                          <m:acc>
                            <m:accPr>
                              <m:chr m:val="̇"/>
                              <m:ctrlPr>
                                <a:rPr lang="en-US" sz="3000" i="1">
                                  <a:latin typeface="Cambria Math" panose="02040503050406030204" pitchFamily="18" charset="0"/>
                                </a:rPr>
                              </m:ctrlPr>
                            </m:accPr>
                            <m:e>
                              <m:r>
                                <m:rPr>
                                  <m:sty m:val="p"/>
                                </m:rPr>
                                <a:rPr lang="en-US" sz="3000" b="0" i="0" smtClean="0">
                                  <a:latin typeface="Cambria Math" panose="02040503050406030204" pitchFamily="18" charset="0"/>
                                </a:rPr>
                                <m:t>y</m:t>
                              </m:r>
                            </m:e>
                          </m:acc>
                        </m:e>
                        <m:sub>
                          <m:r>
                            <m:rPr>
                              <m:sty m:val="p"/>
                            </m:rPr>
                            <a:rPr lang="en-US" sz="3000">
                              <a:latin typeface="Cambria Math"/>
                            </a:rPr>
                            <m:t>B</m:t>
                          </m:r>
                          <m:r>
                            <a:rPr lang="en-US" sz="3000">
                              <a:latin typeface="Cambria Math"/>
                            </a:rPr>
                            <m:t>/</m:t>
                          </m:r>
                          <m:r>
                            <m:rPr>
                              <m:sty m:val="p"/>
                            </m:rPr>
                            <a:rPr lang="en-US" sz="3000">
                              <a:latin typeface="Cambria Math"/>
                            </a:rPr>
                            <m:t>O</m:t>
                          </m:r>
                        </m:sub>
                      </m:sSub>
                      <m:r>
                        <a:rPr lang="en-US" sz="3000">
                          <a:latin typeface="Cambria Math"/>
                        </a:rPr>
                        <m:t>=</m:t>
                      </m:r>
                      <m:sSub>
                        <m:sSubPr>
                          <m:ctrlPr>
                            <a:rPr lang="en-US" sz="3000" i="1">
                              <a:latin typeface="Cambria Math" panose="02040503050406030204" pitchFamily="18" charset="0"/>
                            </a:rPr>
                          </m:ctrlPr>
                        </m:sSubPr>
                        <m:e>
                          <m:acc>
                            <m:accPr>
                              <m:chr m:val="̇"/>
                              <m:ctrlPr>
                                <a:rPr lang="en-US" sz="3000" i="1">
                                  <a:latin typeface="Cambria Math" panose="02040503050406030204" pitchFamily="18" charset="0"/>
                                </a:rPr>
                              </m:ctrlPr>
                            </m:accPr>
                            <m:e>
                              <m:r>
                                <m:rPr>
                                  <m:sty m:val="p"/>
                                </m:rPr>
                                <a:rPr lang="en-US" sz="3000" b="0" i="0" smtClean="0">
                                  <a:latin typeface="Cambria Math" panose="02040503050406030204" pitchFamily="18" charset="0"/>
                                </a:rPr>
                                <m:t>y</m:t>
                              </m:r>
                            </m:e>
                          </m:acc>
                        </m:e>
                        <m:sub>
                          <m:r>
                            <m:rPr>
                              <m:sty m:val="p"/>
                            </m:rPr>
                            <a:rPr lang="en-US" sz="3000">
                              <a:latin typeface="Cambria Math"/>
                            </a:rPr>
                            <m:t>A</m:t>
                          </m:r>
                          <m:r>
                            <a:rPr lang="en-US" sz="3000">
                              <a:latin typeface="Cambria Math"/>
                            </a:rPr>
                            <m:t>/</m:t>
                          </m:r>
                          <m:r>
                            <m:rPr>
                              <m:sty m:val="p"/>
                            </m:rPr>
                            <a:rPr lang="en-US" sz="3000">
                              <a:latin typeface="Cambria Math"/>
                            </a:rPr>
                            <m:t>O</m:t>
                          </m:r>
                        </m:sub>
                      </m:sSub>
                      <m:r>
                        <a:rPr lang="en-US" sz="3000" i="1">
                          <a:latin typeface="Cambria Math"/>
                        </a:rPr>
                        <m:t>+</m:t>
                      </m:r>
                      <m:sSub>
                        <m:sSubPr>
                          <m:ctrlPr>
                            <a:rPr lang="en-US" sz="3000" i="1">
                              <a:latin typeface="Cambria Math" panose="02040503050406030204" pitchFamily="18" charset="0"/>
                            </a:rPr>
                          </m:ctrlPr>
                        </m:sSubPr>
                        <m:e>
                          <m:acc>
                            <m:accPr>
                              <m:chr m:val="̇"/>
                              <m:ctrlPr>
                                <a:rPr lang="en-US" sz="3000" i="1" smtClean="0">
                                  <a:latin typeface="Cambria Math" panose="02040503050406030204" pitchFamily="18" charset="0"/>
                                </a:rPr>
                              </m:ctrlPr>
                            </m:accPr>
                            <m:e>
                              <m:r>
                                <m:rPr>
                                  <m:sty m:val="p"/>
                                </m:rPr>
                                <a:rPr lang="en-US" sz="3000" b="0" i="0" smtClean="0">
                                  <a:latin typeface="Cambria Math" panose="02040503050406030204" pitchFamily="18" charset="0"/>
                                </a:rPr>
                                <m:t>y</m:t>
                              </m:r>
                            </m:e>
                          </m:acc>
                        </m:e>
                        <m:sub>
                          <m:r>
                            <m:rPr>
                              <m:sty m:val="p"/>
                            </m:rPr>
                            <a:rPr lang="en-US" sz="3000">
                              <a:latin typeface="Cambria Math"/>
                            </a:rPr>
                            <m:t>B</m:t>
                          </m:r>
                          <m:r>
                            <a:rPr lang="en-US" sz="3000">
                              <a:latin typeface="Cambria Math"/>
                            </a:rPr>
                            <m:t>/</m:t>
                          </m:r>
                          <m:r>
                            <m:rPr>
                              <m:sty m:val="p"/>
                            </m:rPr>
                            <a:rPr lang="en-US" sz="3000">
                              <a:latin typeface="Cambria Math"/>
                            </a:rPr>
                            <m:t>A</m:t>
                          </m:r>
                        </m:sub>
                      </m:sSub>
                    </m:oMath>
                  </m:oMathPara>
                </a14:m>
                <a:endParaRPr lang="en-US" sz="3000" dirty="0"/>
              </a:p>
              <a:p>
                <a:pPr marL="0" indent="0" algn="ctr">
                  <a:buNone/>
                </a:pPr>
                <a:endParaRPr lang="en-US" sz="3000" dirty="0"/>
              </a:p>
              <a:p>
                <a:pPr marL="0" indent="0" algn="ctr">
                  <a:buNone/>
                </a:pPr>
                <a:r>
                  <a:rPr lang="en-US" sz="3000" dirty="0"/>
                  <a:t>Acceleration: </a:t>
                </a:r>
              </a:p>
              <a:p>
                <a:pPr marL="0" indent="0" algn="ctr">
                  <a:buNone/>
                </a:pPr>
                <a14:m>
                  <m:oMathPara xmlns:m="http://schemas.openxmlformats.org/officeDocument/2006/math">
                    <m:oMathParaPr>
                      <m:jc m:val="centerGroup"/>
                    </m:oMathParaPr>
                    <m:oMath xmlns:m="http://schemas.openxmlformats.org/officeDocument/2006/math">
                      <m:sSub>
                        <m:sSubPr>
                          <m:ctrlPr>
                            <a:rPr lang="en-US" sz="3000" i="1">
                              <a:latin typeface="Cambria Math" panose="02040503050406030204" pitchFamily="18" charset="0"/>
                            </a:rPr>
                          </m:ctrlPr>
                        </m:sSubPr>
                        <m:e>
                          <m:acc>
                            <m:accPr>
                              <m:chr m:val="̈"/>
                              <m:ctrlPr>
                                <a:rPr lang="en-US" sz="3000" i="1">
                                  <a:latin typeface="Cambria Math" panose="02040503050406030204" pitchFamily="18" charset="0"/>
                                </a:rPr>
                              </m:ctrlPr>
                            </m:accPr>
                            <m:e>
                              <m:r>
                                <m:rPr>
                                  <m:sty m:val="p"/>
                                </m:rPr>
                                <a:rPr lang="en-US" sz="3000">
                                  <a:latin typeface="Cambria Math"/>
                                </a:rPr>
                                <m:t>x</m:t>
                              </m:r>
                            </m:e>
                          </m:acc>
                        </m:e>
                        <m:sub>
                          <m:r>
                            <m:rPr>
                              <m:sty m:val="p"/>
                            </m:rPr>
                            <a:rPr lang="en-US" sz="3000">
                              <a:latin typeface="Cambria Math"/>
                            </a:rPr>
                            <m:t>B</m:t>
                          </m:r>
                          <m:r>
                            <a:rPr lang="en-US" sz="3000">
                              <a:latin typeface="Cambria Math"/>
                            </a:rPr>
                            <m:t>/</m:t>
                          </m:r>
                          <m:r>
                            <m:rPr>
                              <m:sty m:val="p"/>
                            </m:rPr>
                            <a:rPr lang="en-US" sz="3000">
                              <a:latin typeface="Cambria Math"/>
                            </a:rPr>
                            <m:t>O</m:t>
                          </m:r>
                        </m:sub>
                      </m:sSub>
                      <m:r>
                        <a:rPr lang="en-US" sz="3000">
                          <a:latin typeface="Cambria Math"/>
                        </a:rPr>
                        <m:t>=</m:t>
                      </m:r>
                      <m:sSub>
                        <m:sSubPr>
                          <m:ctrlPr>
                            <a:rPr lang="en-US" sz="3000" i="1">
                              <a:latin typeface="Cambria Math" panose="02040503050406030204" pitchFamily="18" charset="0"/>
                            </a:rPr>
                          </m:ctrlPr>
                        </m:sSubPr>
                        <m:e>
                          <m:acc>
                            <m:accPr>
                              <m:chr m:val="̈"/>
                              <m:ctrlPr>
                                <a:rPr lang="en-US" sz="3000" i="1">
                                  <a:latin typeface="Cambria Math" panose="02040503050406030204" pitchFamily="18" charset="0"/>
                                </a:rPr>
                              </m:ctrlPr>
                            </m:accPr>
                            <m:e>
                              <m:r>
                                <m:rPr>
                                  <m:sty m:val="p"/>
                                </m:rPr>
                                <a:rPr lang="en-US" sz="3000">
                                  <a:latin typeface="Cambria Math"/>
                                </a:rPr>
                                <m:t>x</m:t>
                              </m:r>
                            </m:e>
                          </m:acc>
                        </m:e>
                        <m:sub>
                          <m:r>
                            <m:rPr>
                              <m:sty m:val="p"/>
                            </m:rPr>
                            <a:rPr lang="en-US" sz="3000">
                              <a:latin typeface="Cambria Math"/>
                            </a:rPr>
                            <m:t>A</m:t>
                          </m:r>
                          <m:r>
                            <a:rPr lang="en-US" sz="3000">
                              <a:latin typeface="Cambria Math"/>
                            </a:rPr>
                            <m:t>/</m:t>
                          </m:r>
                          <m:r>
                            <m:rPr>
                              <m:sty m:val="p"/>
                            </m:rPr>
                            <a:rPr lang="en-US" sz="3000">
                              <a:latin typeface="Cambria Math"/>
                            </a:rPr>
                            <m:t>O</m:t>
                          </m:r>
                        </m:sub>
                      </m:sSub>
                      <m:r>
                        <a:rPr lang="en-US" sz="3000" i="1">
                          <a:latin typeface="Cambria Math"/>
                        </a:rPr>
                        <m:t>+</m:t>
                      </m:r>
                      <m:sSub>
                        <m:sSubPr>
                          <m:ctrlPr>
                            <a:rPr lang="en-US" sz="3000" i="1">
                              <a:latin typeface="Cambria Math" panose="02040503050406030204" pitchFamily="18" charset="0"/>
                            </a:rPr>
                          </m:ctrlPr>
                        </m:sSubPr>
                        <m:e>
                          <m:acc>
                            <m:accPr>
                              <m:chr m:val="̈"/>
                              <m:ctrlPr>
                                <a:rPr lang="en-US" sz="3000" i="1">
                                  <a:latin typeface="Cambria Math" panose="02040503050406030204" pitchFamily="18" charset="0"/>
                                </a:rPr>
                              </m:ctrlPr>
                            </m:accPr>
                            <m:e>
                              <m:r>
                                <m:rPr>
                                  <m:sty m:val="p"/>
                                </m:rPr>
                                <a:rPr lang="en-US" sz="3000">
                                  <a:latin typeface="Cambria Math"/>
                                </a:rPr>
                                <m:t>x</m:t>
                              </m:r>
                            </m:e>
                          </m:acc>
                        </m:e>
                        <m:sub>
                          <m:r>
                            <m:rPr>
                              <m:sty m:val="p"/>
                            </m:rPr>
                            <a:rPr lang="en-US" sz="3000">
                              <a:latin typeface="Cambria Math"/>
                            </a:rPr>
                            <m:t>B</m:t>
                          </m:r>
                          <m:r>
                            <a:rPr lang="en-US" sz="3000">
                              <a:latin typeface="Cambria Math"/>
                            </a:rPr>
                            <m:t>/</m:t>
                          </m:r>
                          <m:r>
                            <m:rPr>
                              <m:sty m:val="p"/>
                            </m:rPr>
                            <a:rPr lang="en-US" sz="3000">
                              <a:latin typeface="Cambria Math"/>
                            </a:rPr>
                            <m:t>A</m:t>
                          </m:r>
                        </m:sub>
                      </m:sSub>
                    </m:oMath>
                  </m:oMathPara>
                </a14:m>
                <a:endParaRPr lang="en-US" sz="3000" dirty="0"/>
              </a:p>
              <a:p>
                <a:pPr marL="0" indent="0" algn="ctr">
                  <a:buNone/>
                </a:pPr>
                <a14:m>
                  <m:oMathPara xmlns:m="http://schemas.openxmlformats.org/officeDocument/2006/math">
                    <m:oMathParaPr>
                      <m:jc m:val="centerGroup"/>
                    </m:oMathParaPr>
                    <m:oMath xmlns:m="http://schemas.openxmlformats.org/officeDocument/2006/math">
                      <m:sSub>
                        <m:sSubPr>
                          <m:ctrlPr>
                            <a:rPr lang="en-US" sz="3000" i="1">
                              <a:latin typeface="Cambria Math" panose="02040503050406030204" pitchFamily="18" charset="0"/>
                            </a:rPr>
                          </m:ctrlPr>
                        </m:sSubPr>
                        <m:e>
                          <m:acc>
                            <m:accPr>
                              <m:chr m:val="̈"/>
                              <m:ctrlPr>
                                <a:rPr lang="en-US" sz="3000" i="1">
                                  <a:latin typeface="Cambria Math" panose="02040503050406030204" pitchFamily="18" charset="0"/>
                                </a:rPr>
                              </m:ctrlPr>
                            </m:accPr>
                            <m:e>
                              <m:r>
                                <m:rPr>
                                  <m:sty m:val="p"/>
                                </m:rPr>
                                <a:rPr lang="en-US" sz="3000" b="0" i="0" smtClean="0">
                                  <a:latin typeface="Cambria Math" panose="02040503050406030204" pitchFamily="18" charset="0"/>
                                </a:rPr>
                                <m:t>y</m:t>
                              </m:r>
                            </m:e>
                          </m:acc>
                        </m:e>
                        <m:sub>
                          <m:r>
                            <m:rPr>
                              <m:sty m:val="p"/>
                            </m:rPr>
                            <a:rPr lang="en-US" sz="3000">
                              <a:latin typeface="Cambria Math"/>
                            </a:rPr>
                            <m:t>B</m:t>
                          </m:r>
                          <m:r>
                            <a:rPr lang="en-US" sz="3000">
                              <a:latin typeface="Cambria Math"/>
                            </a:rPr>
                            <m:t>/</m:t>
                          </m:r>
                          <m:r>
                            <m:rPr>
                              <m:sty m:val="p"/>
                            </m:rPr>
                            <a:rPr lang="en-US" sz="3000">
                              <a:latin typeface="Cambria Math"/>
                            </a:rPr>
                            <m:t>O</m:t>
                          </m:r>
                        </m:sub>
                      </m:sSub>
                      <m:r>
                        <a:rPr lang="en-US" sz="3000">
                          <a:latin typeface="Cambria Math"/>
                        </a:rPr>
                        <m:t>=</m:t>
                      </m:r>
                      <m:sSub>
                        <m:sSubPr>
                          <m:ctrlPr>
                            <a:rPr lang="en-US" sz="3000" i="1">
                              <a:latin typeface="Cambria Math" panose="02040503050406030204" pitchFamily="18" charset="0"/>
                            </a:rPr>
                          </m:ctrlPr>
                        </m:sSubPr>
                        <m:e>
                          <m:acc>
                            <m:accPr>
                              <m:chr m:val="̈"/>
                              <m:ctrlPr>
                                <a:rPr lang="en-US" sz="3000" i="1">
                                  <a:latin typeface="Cambria Math" panose="02040503050406030204" pitchFamily="18" charset="0"/>
                                </a:rPr>
                              </m:ctrlPr>
                            </m:accPr>
                            <m:e>
                              <m:r>
                                <m:rPr>
                                  <m:sty m:val="p"/>
                                </m:rPr>
                                <a:rPr lang="en-US" sz="3000" b="0" i="0" smtClean="0">
                                  <a:latin typeface="Cambria Math" panose="02040503050406030204" pitchFamily="18" charset="0"/>
                                </a:rPr>
                                <m:t>y</m:t>
                              </m:r>
                            </m:e>
                          </m:acc>
                        </m:e>
                        <m:sub>
                          <m:r>
                            <m:rPr>
                              <m:sty m:val="p"/>
                            </m:rPr>
                            <a:rPr lang="en-US" sz="3000">
                              <a:latin typeface="Cambria Math"/>
                            </a:rPr>
                            <m:t>A</m:t>
                          </m:r>
                          <m:r>
                            <a:rPr lang="en-US" sz="3000">
                              <a:latin typeface="Cambria Math"/>
                            </a:rPr>
                            <m:t>/</m:t>
                          </m:r>
                          <m:r>
                            <m:rPr>
                              <m:sty m:val="p"/>
                            </m:rPr>
                            <a:rPr lang="en-US" sz="3000">
                              <a:latin typeface="Cambria Math"/>
                            </a:rPr>
                            <m:t>O</m:t>
                          </m:r>
                        </m:sub>
                      </m:sSub>
                      <m:r>
                        <a:rPr lang="en-US" sz="3000" i="1">
                          <a:latin typeface="Cambria Math"/>
                        </a:rPr>
                        <m:t>+</m:t>
                      </m:r>
                      <m:sSub>
                        <m:sSubPr>
                          <m:ctrlPr>
                            <a:rPr lang="en-US" sz="3000" i="1">
                              <a:latin typeface="Cambria Math" panose="02040503050406030204" pitchFamily="18" charset="0"/>
                            </a:rPr>
                          </m:ctrlPr>
                        </m:sSubPr>
                        <m:e>
                          <m:acc>
                            <m:accPr>
                              <m:chr m:val="̈"/>
                              <m:ctrlPr>
                                <a:rPr lang="en-US" sz="3000" i="1">
                                  <a:latin typeface="Cambria Math" panose="02040503050406030204" pitchFamily="18" charset="0"/>
                                </a:rPr>
                              </m:ctrlPr>
                            </m:accPr>
                            <m:e>
                              <m:r>
                                <m:rPr>
                                  <m:sty m:val="p"/>
                                </m:rPr>
                                <a:rPr lang="en-US" sz="3000" b="0" i="0" smtClean="0">
                                  <a:latin typeface="Cambria Math" panose="02040503050406030204" pitchFamily="18" charset="0"/>
                                </a:rPr>
                                <m:t>y</m:t>
                              </m:r>
                            </m:e>
                          </m:acc>
                        </m:e>
                        <m:sub>
                          <m:r>
                            <m:rPr>
                              <m:sty m:val="p"/>
                            </m:rPr>
                            <a:rPr lang="en-US" sz="3000">
                              <a:latin typeface="Cambria Math"/>
                            </a:rPr>
                            <m:t>B</m:t>
                          </m:r>
                          <m:r>
                            <a:rPr lang="en-US" sz="3000">
                              <a:latin typeface="Cambria Math"/>
                            </a:rPr>
                            <m:t>/</m:t>
                          </m:r>
                          <m:r>
                            <m:rPr>
                              <m:sty m:val="p"/>
                            </m:rPr>
                            <a:rPr lang="en-US" sz="3000">
                              <a:latin typeface="Cambria Math"/>
                            </a:rPr>
                            <m:t>A</m:t>
                          </m:r>
                        </m:sub>
                      </m:sSub>
                    </m:oMath>
                  </m:oMathPara>
                </a14:m>
                <a:endParaRPr lang="en-US" sz="3000" dirty="0"/>
              </a:p>
              <a:p>
                <a:pPr marL="0" indent="0" algn="ctr">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215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11</a:t>
            </a:fld>
            <a:endParaRPr lang="en-US"/>
          </a:p>
        </p:txBody>
      </p:sp>
    </p:spTree>
    <p:extLst>
      <p:ext uri="{BB962C8B-B14F-4D97-AF65-F5344CB8AC3E}">
        <p14:creationId xmlns:p14="http://schemas.microsoft.com/office/powerpoint/2010/main" val="990969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1846F-0FD7-4BBF-86B7-B9B18D3AC0BE}"/>
              </a:ext>
            </a:extLst>
          </p:cNvPr>
          <p:cNvSpPr>
            <a:spLocks noGrp="1"/>
          </p:cNvSpPr>
          <p:nvPr>
            <p:ph type="title"/>
          </p:nvPr>
        </p:nvSpPr>
        <p:spPr/>
        <p:txBody>
          <a:bodyPr>
            <a:normAutofit fontScale="90000"/>
          </a:bodyPr>
          <a:lstStyle/>
          <a:p>
            <a:r>
              <a:rPr lang="en-US" dirty="0"/>
              <a:t>Relative Motion in Normal-Tangential and Polar Coordinates</a:t>
            </a:r>
          </a:p>
        </p:txBody>
      </p:sp>
      <p:sp>
        <p:nvSpPr>
          <p:cNvPr id="3" name="Content Placeholder 2">
            <a:extLst>
              <a:ext uri="{FF2B5EF4-FFF2-40B4-BE49-F238E27FC236}">
                <a16:creationId xmlns:a16="http://schemas.microsoft.com/office/drawing/2014/main" id="{324DF4DF-BE02-4BA4-8CAC-D438AB3A1D0D}"/>
              </a:ext>
            </a:extLst>
          </p:cNvPr>
          <p:cNvSpPr>
            <a:spLocks noGrp="1"/>
          </p:cNvSpPr>
          <p:nvPr>
            <p:ph idx="1"/>
          </p:nvPr>
        </p:nvSpPr>
        <p:spPr/>
        <p:txBody>
          <a:bodyPr>
            <a:normAutofit fontScale="85000" lnSpcReduction="20000"/>
          </a:bodyPr>
          <a:lstStyle/>
          <a:p>
            <a:r>
              <a:rPr lang="en-US" dirty="0"/>
              <a:t>In the rectangular coordinate systems, the x and y directions were universal (same directions for all bodies)</a:t>
            </a:r>
          </a:p>
          <a:p>
            <a:pPr lvl="1"/>
            <a:r>
              <a:rPr lang="en-US" dirty="0"/>
              <a:t>We can add all the x components and add all the y components</a:t>
            </a:r>
          </a:p>
          <a:p>
            <a:r>
              <a:rPr lang="en-US" dirty="0"/>
              <a:t>In the normal-tangential and polar coordinate systems the n and t or r and theta directions will be different for each body.</a:t>
            </a:r>
          </a:p>
          <a:p>
            <a:pPr lvl="1"/>
            <a:r>
              <a:rPr lang="en-US" dirty="0"/>
              <a:t>We can’t add r components for example, when we have more than one r direction.</a:t>
            </a:r>
          </a:p>
          <a:p>
            <a:r>
              <a:rPr lang="en-US" dirty="0"/>
              <a:t>This makes it more difficult (but not impossible) to work with these coordinate systems.</a:t>
            </a:r>
          </a:p>
        </p:txBody>
      </p:sp>
    </p:spTree>
    <p:extLst>
      <p:ext uri="{BB962C8B-B14F-4D97-AF65-F5344CB8AC3E}">
        <p14:creationId xmlns:p14="http://schemas.microsoft.com/office/powerpoint/2010/main" val="3719782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Worked Example</a:t>
            </a:r>
          </a:p>
        </p:txBody>
      </p:sp>
      <p:sp>
        <p:nvSpPr>
          <p:cNvPr id="4" name="Rectangle 3"/>
          <p:cNvSpPr/>
          <p:nvPr/>
        </p:nvSpPr>
        <p:spPr>
          <a:xfrm>
            <a:off x="0" y="5944168"/>
            <a:ext cx="9144000" cy="9138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2" descr="Car Side View by GDJ"/>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40700" y="5428323"/>
            <a:ext cx="1280465" cy="51107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Polic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286000" y="5257800"/>
            <a:ext cx="1730748" cy="73556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930900" y="4265648"/>
            <a:ext cx="304800" cy="369332"/>
          </a:xfrm>
          <a:prstGeom prst="rect">
            <a:avLst/>
          </a:prstGeom>
          <a:noFill/>
        </p:spPr>
        <p:txBody>
          <a:bodyPr wrap="square" rtlCol="0">
            <a:spAutoFit/>
          </a:bodyPr>
          <a:lstStyle/>
          <a:p>
            <a:r>
              <a:rPr lang="en-US" dirty="0"/>
              <a:t>A</a:t>
            </a:r>
          </a:p>
        </p:txBody>
      </p:sp>
      <p:sp>
        <p:nvSpPr>
          <p:cNvPr id="8" name="TextBox 7"/>
          <p:cNvSpPr txBox="1"/>
          <p:nvPr/>
        </p:nvSpPr>
        <p:spPr>
          <a:xfrm>
            <a:off x="5441920" y="4237738"/>
            <a:ext cx="304800" cy="369332"/>
          </a:xfrm>
          <a:prstGeom prst="rect">
            <a:avLst/>
          </a:prstGeom>
          <a:noFill/>
        </p:spPr>
        <p:txBody>
          <a:bodyPr wrap="square" rtlCol="0">
            <a:spAutoFit/>
          </a:bodyPr>
          <a:lstStyle/>
          <a:p>
            <a:r>
              <a:rPr lang="en-US" dirty="0"/>
              <a:t>B</a:t>
            </a:r>
          </a:p>
        </p:txBody>
      </p:sp>
      <p:cxnSp>
        <p:nvCxnSpPr>
          <p:cNvPr id="10" name="Straight Arrow Connector 9"/>
          <p:cNvCxnSpPr/>
          <p:nvPr/>
        </p:nvCxnSpPr>
        <p:spPr>
          <a:xfrm>
            <a:off x="2590800" y="5244577"/>
            <a:ext cx="990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5170293" y="4650480"/>
                <a:ext cx="848053" cy="369332"/>
              </a:xfrm>
              <a:prstGeom prst="rect">
                <a:avLst/>
              </a:prstGeom>
              <a:solidFill>
                <a:schemeClr val="bg1"/>
              </a:solidFill>
              <a:ln>
                <a:noFill/>
              </a:ln>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i="1" dirty="0" smtClean="0">
                              <a:solidFill>
                                <a:srgbClr val="0070C0"/>
                              </a:solidFill>
                              <a:latin typeface="Cambria Math" panose="02040503050406030204" pitchFamily="18" charset="0"/>
                            </a:rPr>
                          </m:ctrlPr>
                        </m:sSubPr>
                        <m:e>
                          <m:r>
                            <a:rPr lang="en-US" b="0" i="1" dirty="0" smtClean="0">
                              <a:solidFill>
                                <a:srgbClr val="0070C0"/>
                              </a:solidFill>
                              <a:latin typeface="Cambria Math" panose="02040503050406030204" pitchFamily="18" charset="0"/>
                            </a:rPr>
                            <m:t>𝑣</m:t>
                          </m:r>
                        </m:e>
                        <m:sub>
                          <m:r>
                            <a:rPr lang="en-US" b="0" i="1" dirty="0" smtClean="0">
                              <a:solidFill>
                                <a:srgbClr val="0070C0"/>
                              </a:solidFill>
                              <a:latin typeface="Cambria Math" panose="02040503050406030204" pitchFamily="18" charset="0"/>
                            </a:rPr>
                            <m:t>𝑜</m:t>
                          </m:r>
                        </m:sub>
                      </m:sSub>
                      <m:r>
                        <a:rPr lang="en-US" b="0" i="1" dirty="0" smtClean="0">
                          <a:solidFill>
                            <a:srgbClr val="0070C0"/>
                          </a:solidFill>
                          <a:latin typeface="Cambria Math" panose="02040503050406030204" pitchFamily="18" charset="0"/>
                        </a:rPr>
                        <m:t>= ?</m:t>
                      </m:r>
                    </m:oMath>
                  </m:oMathPara>
                </a14:m>
                <a:endParaRPr lang="en-US" dirty="0">
                  <a:solidFill>
                    <a:srgbClr val="0070C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170293" y="4650480"/>
                <a:ext cx="848053" cy="369332"/>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461178" y="4572000"/>
                <a:ext cx="1255985" cy="566758"/>
              </a:xfrm>
              <a:prstGeom prst="rect">
                <a:avLst/>
              </a:prstGeom>
              <a:solidFill>
                <a:schemeClr val="bg1"/>
              </a:solidFill>
              <a:ln>
                <a:noFill/>
              </a:ln>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i="1" dirty="0" smtClean="0">
                              <a:solidFill>
                                <a:srgbClr val="0070C0"/>
                              </a:solidFill>
                              <a:latin typeface="Cambria Math" panose="02040503050406030204" pitchFamily="18" charset="0"/>
                            </a:rPr>
                          </m:ctrlPr>
                        </m:sSubPr>
                        <m:e>
                          <m:r>
                            <a:rPr lang="en-US" b="0" i="1" dirty="0" smtClean="0">
                              <a:solidFill>
                                <a:srgbClr val="0070C0"/>
                              </a:solidFill>
                              <a:latin typeface="Cambria Math" panose="02040503050406030204" pitchFamily="18" charset="0"/>
                            </a:rPr>
                            <m:t>𝑣</m:t>
                          </m:r>
                        </m:e>
                        <m:sub>
                          <m:r>
                            <a:rPr lang="en-US" b="0" i="1" dirty="0" smtClean="0">
                              <a:solidFill>
                                <a:srgbClr val="0070C0"/>
                              </a:solidFill>
                              <a:latin typeface="Cambria Math" panose="02040503050406030204" pitchFamily="18" charset="0"/>
                            </a:rPr>
                            <m:t>𝑜</m:t>
                          </m:r>
                        </m:sub>
                      </m:sSub>
                      <m:r>
                        <a:rPr lang="en-US" b="0" i="1" dirty="0" smtClean="0">
                          <a:solidFill>
                            <a:srgbClr val="0070C0"/>
                          </a:solidFill>
                          <a:latin typeface="Cambria Math" panose="02040503050406030204" pitchFamily="18" charset="0"/>
                        </a:rPr>
                        <m:t>=30</m:t>
                      </m:r>
                      <m:f>
                        <m:fPr>
                          <m:ctrlPr>
                            <a:rPr lang="en-US" b="0" i="1" dirty="0" smtClean="0">
                              <a:solidFill>
                                <a:srgbClr val="0070C0"/>
                              </a:solidFill>
                              <a:latin typeface="Cambria Math" panose="02040503050406030204" pitchFamily="18" charset="0"/>
                            </a:rPr>
                          </m:ctrlPr>
                        </m:fPr>
                        <m:num>
                          <m:r>
                            <a:rPr lang="en-US" b="0" i="1" dirty="0" smtClean="0">
                              <a:solidFill>
                                <a:srgbClr val="0070C0"/>
                              </a:solidFill>
                              <a:latin typeface="Cambria Math" panose="02040503050406030204" pitchFamily="18" charset="0"/>
                            </a:rPr>
                            <m:t>𝑚</m:t>
                          </m:r>
                        </m:num>
                        <m:den>
                          <m:r>
                            <a:rPr lang="en-US" b="0" i="1" dirty="0" smtClean="0">
                              <a:solidFill>
                                <a:srgbClr val="0070C0"/>
                              </a:solidFill>
                              <a:latin typeface="Cambria Math" panose="02040503050406030204" pitchFamily="18" charset="0"/>
                            </a:rPr>
                            <m:t>𝑠</m:t>
                          </m:r>
                        </m:den>
                      </m:f>
                    </m:oMath>
                  </m:oMathPara>
                </a14:m>
                <a:endParaRPr lang="en-US" dirty="0">
                  <a:solidFill>
                    <a:srgbClr val="0070C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2461178" y="4572000"/>
                <a:ext cx="1255985" cy="566758"/>
              </a:xfrm>
              <a:prstGeom prst="rect">
                <a:avLst/>
              </a:prstGeom>
              <a:blipFill>
                <a:blip r:embed="rId5"/>
                <a:stretch>
                  <a:fillRect/>
                </a:stretch>
              </a:blipFill>
              <a:ln>
                <a:noFill/>
              </a:ln>
            </p:spPr>
            <p:txBody>
              <a:bodyPr/>
              <a:lstStyle/>
              <a:p>
                <a:r>
                  <a:rPr lang="en-US">
                    <a:noFill/>
                  </a:rPr>
                  <a:t> </a:t>
                </a:r>
              </a:p>
            </p:txBody>
          </p:sp>
        </mc:Fallback>
      </mc:AlternateContent>
      <p:cxnSp>
        <p:nvCxnSpPr>
          <p:cNvPr id="15" name="Straight Arrow Connector 14"/>
          <p:cNvCxnSpPr/>
          <p:nvPr/>
        </p:nvCxnSpPr>
        <p:spPr>
          <a:xfrm>
            <a:off x="5172269" y="5248469"/>
            <a:ext cx="990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A02F3829-9E0C-4D27-851C-D5B6AB638BA5}"/>
              </a:ext>
            </a:extLst>
          </p:cNvPr>
          <p:cNvSpPr>
            <a:spLocks noGrp="1"/>
          </p:cNvSpPr>
          <p:nvPr>
            <p:ph idx="1"/>
          </p:nvPr>
        </p:nvSpPr>
        <p:spPr>
          <a:xfrm>
            <a:off x="457200" y="1600200"/>
            <a:ext cx="7924800" cy="2594125"/>
          </a:xfrm>
        </p:spPr>
        <p:txBody>
          <a:bodyPr>
            <a:normAutofit fontScale="85000" lnSpcReduction="20000"/>
          </a:bodyPr>
          <a:lstStyle/>
          <a:p>
            <a:r>
              <a:rPr lang="en-US" dirty="0"/>
              <a:t>A police officer notices a car speeding by. If the police car is traveling 30 m/s and the radar gun measures the relative velocity to be 15 m/s, how fast is the speeding car actually going? If the police car immediately begins accelerating at a constant rate and catches up to the speeding car after 15 seconds, what is the rate of acceleration of the police car?</a:t>
            </a:r>
          </a:p>
        </p:txBody>
      </p:sp>
    </p:spTree>
    <p:extLst>
      <p:ext uri="{BB962C8B-B14F-4D97-AF65-F5344CB8AC3E}">
        <p14:creationId xmlns:p14="http://schemas.microsoft.com/office/powerpoint/2010/main" val="1833744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0"/>
            <a:ext cx="5562600" cy="4525963"/>
          </a:xfrm>
        </p:spPr>
        <p:txBody>
          <a:bodyPr>
            <a:normAutofit fontScale="92500" lnSpcReduction="10000"/>
          </a:bodyPr>
          <a:lstStyle/>
          <a:p>
            <a:r>
              <a:rPr lang="en-US" dirty="0"/>
              <a:t>A plane has an airspeed of 250 kilometers per hour (airspeed is the velocity of the plane relative to the air) and is flying though an easterly crosswind with a speed of 20 kilometers per hour. If the plane wants to maintain a direct northerly course, what is the angle the plane must point into the wind (theta)?</a:t>
            </a:r>
          </a:p>
        </p:txBody>
      </p:sp>
      <p:sp>
        <p:nvSpPr>
          <p:cNvPr id="4" name="Slide Number Placeholder 3"/>
          <p:cNvSpPr>
            <a:spLocks noGrp="1"/>
          </p:cNvSpPr>
          <p:nvPr>
            <p:ph type="sldNum" sz="quarter" idx="12"/>
          </p:nvPr>
        </p:nvSpPr>
        <p:spPr/>
        <p:txBody>
          <a:bodyPr/>
          <a:lstStyle/>
          <a:p>
            <a:fld id="{929262FE-7F58-4A1E-8AF3-5A510A86DEBD}" type="slidenum">
              <a:rPr lang="en-US" smtClean="0"/>
              <a:t>15</a:t>
            </a:fld>
            <a:endParaRPr lang="en-US"/>
          </a:p>
        </p:txBody>
      </p:sp>
      <p:cxnSp>
        <p:nvCxnSpPr>
          <p:cNvPr id="16" name="Straight Arrow Connector 15">
            <a:extLst>
              <a:ext uri="{FF2B5EF4-FFF2-40B4-BE49-F238E27FC236}">
                <a16:creationId xmlns:a16="http://schemas.microsoft.com/office/drawing/2014/main" id="{8C16C8F5-BC59-4849-94D3-CDC76D99E78B}"/>
              </a:ext>
            </a:extLst>
          </p:cNvPr>
          <p:cNvCxnSpPr/>
          <p:nvPr/>
        </p:nvCxnSpPr>
        <p:spPr>
          <a:xfrm>
            <a:off x="6324600" y="3962400"/>
            <a:ext cx="565762"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7" name="Straight Arrow Connector 16">
            <a:extLst>
              <a:ext uri="{FF2B5EF4-FFF2-40B4-BE49-F238E27FC236}">
                <a16:creationId xmlns:a16="http://schemas.microsoft.com/office/drawing/2014/main" id="{61A68B69-C516-448D-9578-3A629A24D6C4}"/>
              </a:ext>
            </a:extLst>
          </p:cNvPr>
          <p:cNvCxnSpPr/>
          <p:nvPr/>
        </p:nvCxnSpPr>
        <p:spPr>
          <a:xfrm>
            <a:off x="6324600" y="4267200"/>
            <a:ext cx="565762"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8" name="Straight Arrow Connector 17">
            <a:extLst>
              <a:ext uri="{FF2B5EF4-FFF2-40B4-BE49-F238E27FC236}">
                <a16:creationId xmlns:a16="http://schemas.microsoft.com/office/drawing/2014/main" id="{BE9F2D4A-7763-4159-98EA-F4A7CA9FB505}"/>
              </a:ext>
            </a:extLst>
          </p:cNvPr>
          <p:cNvCxnSpPr/>
          <p:nvPr/>
        </p:nvCxnSpPr>
        <p:spPr>
          <a:xfrm>
            <a:off x="6324600" y="4572000"/>
            <a:ext cx="565762"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9" name="Straight Arrow Connector 18">
            <a:extLst>
              <a:ext uri="{FF2B5EF4-FFF2-40B4-BE49-F238E27FC236}">
                <a16:creationId xmlns:a16="http://schemas.microsoft.com/office/drawing/2014/main" id="{C3852568-267D-4905-8CED-BAE3A8E98D7D}"/>
              </a:ext>
            </a:extLst>
          </p:cNvPr>
          <p:cNvCxnSpPr/>
          <p:nvPr/>
        </p:nvCxnSpPr>
        <p:spPr>
          <a:xfrm>
            <a:off x="6324600" y="4876800"/>
            <a:ext cx="565762"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5" name="Straight Arrow Connector 24">
            <a:extLst>
              <a:ext uri="{FF2B5EF4-FFF2-40B4-BE49-F238E27FC236}">
                <a16:creationId xmlns:a16="http://schemas.microsoft.com/office/drawing/2014/main" id="{98620956-D14E-4A22-B7C0-B4AE6EEF97C8}"/>
              </a:ext>
            </a:extLst>
          </p:cNvPr>
          <p:cNvCxnSpPr/>
          <p:nvPr/>
        </p:nvCxnSpPr>
        <p:spPr>
          <a:xfrm flipH="1" flipV="1">
            <a:off x="7451756" y="2206673"/>
            <a:ext cx="291788" cy="1292273"/>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6" name="Straight Connector 25">
            <a:extLst>
              <a:ext uri="{FF2B5EF4-FFF2-40B4-BE49-F238E27FC236}">
                <a16:creationId xmlns:a16="http://schemas.microsoft.com/office/drawing/2014/main" id="{52E338D3-8AA8-4D78-AF38-877EA7DBB6E1}"/>
              </a:ext>
            </a:extLst>
          </p:cNvPr>
          <p:cNvCxnSpPr/>
          <p:nvPr/>
        </p:nvCxnSpPr>
        <p:spPr>
          <a:xfrm flipV="1">
            <a:off x="7848600" y="2296883"/>
            <a:ext cx="0" cy="1292273"/>
          </a:xfrm>
          <a:prstGeom prst="line">
            <a:avLst/>
          </a:prstGeom>
        </p:spPr>
        <p:style>
          <a:lnRef idx="1">
            <a:schemeClr val="accent1"/>
          </a:lnRef>
          <a:fillRef idx="0">
            <a:schemeClr val="accent1"/>
          </a:fillRef>
          <a:effectRef idx="0">
            <a:schemeClr val="accent1"/>
          </a:effectRef>
          <a:fontRef idx="minor">
            <a:schemeClr val="tx1"/>
          </a:fontRef>
        </p:style>
      </p:cxnSp>
      <p:sp>
        <p:nvSpPr>
          <p:cNvPr id="27" name="Arc 26">
            <a:extLst>
              <a:ext uri="{FF2B5EF4-FFF2-40B4-BE49-F238E27FC236}">
                <a16:creationId xmlns:a16="http://schemas.microsoft.com/office/drawing/2014/main" id="{C4DDF02B-ADBB-4BC4-8C7C-0EC97942E026}"/>
              </a:ext>
            </a:extLst>
          </p:cNvPr>
          <p:cNvSpPr/>
          <p:nvPr/>
        </p:nvSpPr>
        <p:spPr>
          <a:xfrm>
            <a:off x="6934200" y="2743200"/>
            <a:ext cx="1828800" cy="1828800"/>
          </a:xfrm>
          <a:prstGeom prst="arc">
            <a:avLst>
              <a:gd name="adj1" fmla="val 15181699"/>
              <a:gd name="adj2" fmla="val 1620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5E8A79F5-15D9-4AA7-AC88-513D8E6402CE}"/>
              </a:ext>
            </a:extLst>
          </p:cNvPr>
          <p:cNvSpPr txBox="1"/>
          <p:nvPr/>
        </p:nvSpPr>
        <p:spPr>
          <a:xfrm>
            <a:off x="7543800" y="2209800"/>
            <a:ext cx="336952" cy="369332"/>
          </a:xfrm>
          <a:prstGeom prst="rect">
            <a:avLst/>
          </a:prstGeom>
          <a:noFill/>
        </p:spPr>
        <p:txBody>
          <a:bodyPr wrap="none" rtlCol="0">
            <a:spAutoFit/>
          </a:bodyPr>
          <a:lstStyle/>
          <a:p>
            <a:r>
              <a:rPr lang="el-GR" dirty="0">
                <a:solidFill>
                  <a:srgbClr val="0070C0"/>
                </a:solidFill>
              </a:rPr>
              <a:t>ϴ</a:t>
            </a:r>
            <a:endParaRPr lang="en-US" dirty="0">
              <a:solidFill>
                <a:srgbClr val="0070C0"/>
              </a:solidFill>
            </a:endParaRPr>
          </a:p>
        </p:txBody>
      </p:sp>
      <p:sp>
        <p:nvSpPr>
          <p:cNvPr id="29" name="TextBox 28">
            <a:extLst>
              <a:ext uri="{FF2B5EF4-FFF2-40B4-BE49-F238E27FC236}">
                <a16:creationId xmlns:a16="http://schemas.microsoft.com/office/drawing/2014/main" id="{0BB0637B-9C3F-43E0-A7B1-A8DF6CF80122}"/>
              </a:ext>
            </a:extLst>
          </p:cNvPr>
          <p:cNvSpPr txBox="1"/>
          <p:nvPr/>
        </p:nvSpPr>
        <p:spPr>
          <a:xfrm>
            <a:off x="6890362" y="1840468"/>
            <a:ext cx="936475" cy="369332"/>
          </a:xfrm>
          <a:prstGeom prst="rect">
            <a:avLst/>
          </a:prstGeom>
          <a:noFill/>
        </p:spPr>
        <p:txBody>
          <a:bodyPr wrap="none" rtlCol="0">
            <a:spAutoFit/>
          </a:bodyPr>
          <a:lstStyle/>
          <a:p>
            <a:r>
              <a:rPr lang="en-US" dirty="0">
                <a:solidFill>
                  <a:schemeClr val="accent3"/>
                </a:solidFill>
              </a:rPr>
              <a:t>250 kph</a:t>
            </a:r>
          </a:p>
        </p:txBody>
      </p:sp>
      <p:sp>
        <p:nvSpPr>
          <p:cNvPr id="30" name="TextBox 29">
            <a:extLst>
              <a:ext uri="{FF2B5EF4-FFF2-40B4-BE49-F238E27FC236}">
                <a16:creationId xmlns:a16="http://schemas.microsoft.com/office/drawing/2014/main" id="{F1A5E6E1-1CE4-40FC-8F06-9890A9F61512}"/>
              </a:ext>
            </a:extLst>
          </p:cNvPr>
          <p:cNvSpPr txBox="1"/>
          <p:nvPr/>
        </p:nvSpPr>
        <p:spPr>
          <a:xfrm>
            <a:off x="6172200" y="3429000"/>
            <a:ext cx="819455" cy="369332"/>
          </a:xfrm>
          <a:prstGeom prst="rect">
            <a:avLst/>
          </a:prstGeom>
          <a:noFill/>
        </p:spPr>
        <p:txBody>
          <a:bodyPr wrap="none" rtlCol="0">
            <a:spAutoFit/>
          </a:bodyPr>
          <a:lstStyle/>
          <a:p>
            <a:r>
              <a:rPr lang="en-US" dirty="0">
                <a:solidFill>
                  <a:schemeClr val="accent3"/>
                </a:solidFill>
              </a:rPr>
              <a:t>20 kph</a:t>
            </a:r>
          </a:p>
        </p:txBody>
      </p:sp>
      <p:pic>
        <p:nvPicPr>
          <p:cNvPr id="31" name="Picture 2" descr="plane by voyeg3r">
            <a:extLst>
              <a:ext uri="{FF2B5EF4-FFF2-40B4-BE49-F238E27FC236}">
                <a16:creationId xmlns:a16="http://schemas.microsoft.com/office/drawing/2014/main" id="{FBFB166D-8A05-4351-9287-A2B2B80F84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753134">
            <a:off x="7255399" y="3527584"/>
            <a:ext cx="1401227" cy="1605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474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Worked Example</a:t>
            </a:r>
            <a:endParaRPr lang="en-US" dirty="0"/>
          </a:p>
        </p:txBody>
      </p:sp>
      <p:sp>
        <p:nvSpPr>
          <p:cNvPr id="3" name="Content Placeholder 2"/>
          <p:cNvSpPr>
            <a:spLocks noGrp="1"/>
          </p:cNvSpPr>
          <p:nvPr>
            <p:ph idx="1"/>
          </p:nvPr>
        </p:nvSpPr>
        <p:spPr>
          <a:xfrm>
            <a:off x="457200" y="1600200"/>
            <a:ext cx="4876800" cy="4495797"/>
          </a:xfrm>
        </p:spPr>
        <p:txBody>
          <a:bodyPr>
            <a:normAutofit fontScale="77500" lnSpcReduction="20000"/>
          </a:bodyPr>
          <a:lstStyle/>
          <a:p>
            <a:r>
              <a:rPr lang="en-US" dirty="0"/>
              <a:t>You are in a boat that is traveling through the water in an area of swift currents. One instrument measures your speed with respect to the water to be 20 ft/s with your boat pointed at a 45 degree angle. GPS however measures your absolute speed and direction to be 25 ft/s at a 55 degree angle. Based on this information, what is the speed and direction of the water current in this area?</a:t>
            </a:r>
          </a:p>
        </p:txBody>
      </p:sp>
      <p:cxnSp>
        <p:nvCxnSpPr>
          <p:cNvPr id="14" name="Straight Arrow Connector 13">
            <a:extLst>
              <a:ext uri="{FF2B5EF4-FFF2-40B4-BE49-F238E27FC236}">
                <a16:creationId xmlns:a16="http://schemas.microsoft.com/office/drawing/2014/main" id="{2AFAB888-EF91-4387-B7B6-6B6B90064B7F}"/>
              </a:ext>
            </a:extLst>
          </p:cNvPr>
          <p:cNvCxnSpPr/>
          <p:nvPr/>
        </p:nvCxnSpPr>
        <p:spPr>
          <a:xfrm flipH="1" flipV="1">
            <a:off x="6172200" y="3012281"/>
            <a:ext cx="1371600" cy="13716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08948ECA-6921-4EFD-AE1F-71BB1690D4E9}"/>
              </a:ext>
            </a:extLst>
          </p:cNvPr>
          <p:cNvCxnSpPr/>
          <p:nvPr/>
        </p:nvCxnSpPr>
        <p:spPr>
          <a:xfrm flipH="1" flipV="1">
            <a:off x="6259983" y="2250281"/>
            <a:ext cx="1371600" cy="19962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419BD87B-653C-4C58-8588-52FAF5F1117D}"/>
              </a:ext>
            </a:extLst>
          </p:cNvPr>
          <p:cNvCxnSpPr/>
          <p:nvPr/>
        </p:nvCxnSpPr>
        <p:spPr>
          <a:xfrm flipH="1">
            <a:off x="6019800" y="5015321"/>
            <a:ext cx="167640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Arc 19">
            <a:extLst>
              <a:ext uri="{FF2B5EF4-FFF2-40B4-BE49-F238E27FC236}">
                <a16:creationId xmlns:a16="http://schemas.microsoft.com/office/drawing/2014/main" id="{BCFE01D0-2EDF-41CB-899C-B064CC40E0A9}"/>
              </a:ext>
            </a:extLst>
          </p:cNvPr>
          <p:cNvSpPr/>
          <p:nvPr/>
        </p:nvSpPr>
        <p:spPr>
          <a:xfrm>
            <a:off x="6400800" y="3621881"/>
            <a:ext cx="2743200" cy="2743200"/>
          </a:xfrm>
          <a:prstGeom prst="arc">
            <a:avLst>
              <a:gd name="adj1" fmla="val 10785781"/>
              <a:gd name="adj2" fmla="val 1420154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a:extLst>
              <a:ext uri="{FF2B5EF4-FFF2-40B4-BE49-F238E27FC236}">
                <a16:creationId xmlns:a16="http://schemas.microsoft.com/office/drawing/2014/main" id="{3AF0FEC0-F02E-4AFA-B109-8D491FD9F119}"/>
              </a:ext>
            </a:extLst>
          </p:cNvPr>
          <p:cNvSpPr/>
          <p:nvPr/>
        </p:nvSpPr>
        <p:spPr>
          <a:xfrm>
            <a:off x="6248400" y="3408362"/>
            <a:ext cx="3200400" cy="3200400"/>
          </a:xfrm>
          <a:prstGeom prst="arc">
            <a:avLst>
              <a:gd name="adj1" fmla="val 10785781"/>
              <a:gd name="adj2" fmla="val 1467969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F1A136C3-CD7A-45CD-98B6-7B00101100EE}"/>
              </a:ext>
            </a:extLst>
          </p:cNvPr>
          <p:cNvSpPr txBox="1"/>
          <p:nvPr/>
        </p:nvSpPr>
        <p:spPr>
          <a:xfrm>
            <a:off x="6607771" y="4257147"/>
            <a:ext cx="500458" cy="369332"/>
          </a:xfrm>
          <a:prstGeom prst="rect">
            <a:avLst/>
          </a:prstGeom>
          <a:noFill/>
        </p:spPr>
        <p:txBody>
          <a:bodyPr wrap="none" rtlCol="0">
            <a:spAutoFit/>
          </a:bodyPr>
          <a:lstStyle/>
          <a:p>
            <a:r>
              <a:rPr lang="en-US" dirty="0">
                <a:solidFill>
                  <a:schemeClr val="accent1"/>
                </a:solidFill>
              </a:rPr>
              <a:t>45</a:t>
            </a:r>
            <a:r>
              <a:rPr lang="en-US" baseline="30000" dirty="0">
                <a:solidFill>
                  <a:schemeClr val="accent1"/>
                </a:solidFill>
              </a:rPr>
              <a:t>o</a:t>
            </a:r>
          </a:p>
        </p:txBody>
      </p:sp>
      <p:sp>
        <p:nvSpPr>
          <p:cNvPr id="23" name="TextBox 22">
            <a:extLst>
              <a:ext uri="{FF2B5EF4-FFF2-40B4-BE49-F238E27FC236}">
                <a16:creationId xmlns:a16="http://schemas.microsoft.com/office/drawing/2014/main" id="{D7C66C2E-D0E9-4A98-9E23-A8C57955016C}"/>
              </a:ext>
            </a:extLst>
          </p:cNvPr>
          <p:cNvSpPr txBox="1"/>
          <p:nvPr/>
        </p:nvSpPr>
        <p:spPr>
          <a:xfrm>
            <a:off x="6019800" y="3819792"/>
            <a:ext cx="500458" cy="369332"/>
          </a:xfrm>
          <a:prstGeom prst="rect">
            <a:avLst/>
          </a:prstGeom>
          <a:noFill/>
        </p:spPr>
        <p:txBody>
          <a:bodyPr wrap="none" rtlCol="0">
            <a:spAutoFit/>
          </a:bodyPr>
          <a:lstStyle/>
          <a:p>
            <a:r>
              <a:rPr lang="en-US" dirty="0">
                <a:solidFill>
                  <a:schemeClr val="accent1"/>
                </a:solidFill>
              </a:rPr>
              <a:t>55</a:t>
            </a:r>
            <a:r>
              <a:rPr lang="en-US" baseline="30000" dirty="0">
                <a:solidFill>
                  <a:schemeClr val="accent1"/>
                </a:solidFill>
              </a:rPr>
              <a:t>o</a:t>
            </a:r>
          </a:p>
        </p:txBody>
      </p:sp>
      <p:sp>
        <p:nvSpPr>
          <p:cNvPr id="24" name="TextBox 23">
            <a:extLst>
              <a:ext uri="{FF2B5EF4-FFF2-40B4-BE49-F238E27FC236}">
                <a16:creationId xmlns:a16="http://schemas.microsoft.com/office/drawing/2014/main" id="{0D8576F2-5A6A-4B7E-B1AE-09D24A86170D}"/>
              </a:ext>
            </a:extLst>
          </p:cNvPr>
          <p:cNvSpPr txBox="1"/>
          <p:nvPr/>
        </p:nvSpPr>
        <p:spPr>
          <a:xfrm>
            <a:off x="5584720" y="2657932"/>
            <a:ext cx="794192" cy="369332"/>
          </a:xfrm>
          <a:prstGeom prst="rect">
            <a:avLst/>
          </a:prstGeom>
          <a:noFill/>
        </p:spPr>
        <p:txBody>
          <a:bodyPr wrap="none" rtlCol="0">
            <a:spAutoFit/>
          </a:bodyPr>
          <a:lstStyle/>
          <a:p>
            <a:r>
              <a:rPr lang="en-US" dirty="0">
                <a:solidFill>
                  <a:schemeClr val="accent1"/>
                </a:solidFill>
              </a:rPr>
              <a:t>20 ft/s</a:t>
            </a:r>
          </a:p>
        </p:txBody>
      </p:sp>
      <p:sp>
        <p:nvSpPr>
          <p:cNvPr id="25" name="TextBox 24">
            <a:extLst>
              <a:ext uri="{FF2B5EF4-FFF2-40B4-BE49-F238E27FC236}">
                <a16:creationId xmlns:a16="http://schemas.microsoft.com/office/drawing/2014/main" id="{A35AFEAD-3C44-404F-A913-C26F927E256C}"/>
              </a:ext>
            </a:extLst>
          </p:cNvPr>
          <p:cNvSpPr txBox="1"/>
          <p:nvPr/>
        </p:nvSpPr>
        <p:spPr>
          <a:xfrm>
            <a:off x="5851304" y="1823511"/>
            <a:ext cx="794192" cy="369332"/>
          </a:xfrm>
          <a:prstGeom prst="rect">
            <a:avLst/>
          </a:prstGeom>
          <a:noFill/>
        </p:spPr>
        <p:txBody>
          <a:bodyPr wrap="none" rtlCol="0">
            <a:spAutoFit/>
          </a:bodyPr>
          <a:lstStyle/>
          <a:p>
            <a:r>
              <a:rPr lang="en-US" dirty="0">
                <a:solidFill>
                  <a:schemeClr val="accent1"/>
                </a:solidFill>
              </a:rPr>
              <a:t>25 ft/s</a:t>
            </a:r>
            <a:endParaRPr lang="en-US" baseline="30000" dirty="0">
              <a:solidFill>
                <a:schemeClr val="accent1"/>
              </a:solidFill>
            </a:endParaRPr>
          </a:p>
        </p:txBody>
      </p:sp>
      <p:pic>
        <p:nvPicPr>
          <p:cNvPr id="26" name="Picture 2" descr="Topdown Yacht Sprite by TdeLeeuw">
            <a:extLst>
              <a:ext uri="{FF2B5EF4-FFF2-40B4-BE49-F238E27FC236}">
                <a16:creationId xmlns:a16="http://schemas.microsoft.com/office/drawing/2014/main" id="{7D120BAB-3735-49DE-9A26-4431A182AEF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3489792" flipV="1">
            <a:off x="7459979" y="4522148"/>
            <a:ext cx="1022898" cy="584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9818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6DB9F-AFD8-4319-903C-2DBA7D142F82}"/>
              </a:ext>
            </a:extLst>
          </p:cNvPr>
          <p:cNvSpPr>
            <a:spLocks noGrp="1"/>
          </p:cNvSpPr>
          <p:nvPr>
            <p:ph type="title"/>
          </p:nvPr>
        </p:nvSpPr>
        <p:spPr/>
        <p:txBody>
          <a:bodyPr/>
          <a:lstStyle/>
          <a:p>
            <a:r>
              <a:rPr lang="en-US" dirty="0"/>
              <a:t>Relative Motion Analysis</a:t>
            </a:r>
          </a:p>
        </p:txBody>
      </p:sp>
      <p:sp>
        <p:nvSpPr>
          <p:cNvPr id="3" name="Content Placeholder 2">
            <a:extLst>
              <a:ext uri="{FF2B5EF4-FFF2-40B4-BE49-F238E27FC236}">
                <a16:creationId xmlns:a16="http://schemas.microsoft.com/office/drawing/2014/main" id="{3163169B-E474-4C50-930A-FE18CCCE57DD}"/>
              </a:ext>
            </a:extLst>
          </p:cNvPr>
          <p:cNvSpPr>
            <a:spLocks noGrp="1"/>
          </p:cNvSpPr>
          <p:nvPr>
            <p:ph idx="1"/>
          </p:nvPr>
        </p:nvSpPr>
        <p:spPr/>
        <p:txBody>
          <a:bodyPr>
            <a:normAutofit lnSpcReduction="10000"/>
          </a:bodyPr>
          <a:lstStyle/>
          <a:p>
            <a:r>
              <a:rPr lang="en-US" dirty="0"/>
              <a:t>Relative motion analysis is the analysis of the motion of one body, via observations from some other body or point that is also in motion.</a:t>
            </a:r>
          </a:p>
          <a:p>
            <a:r>
              <a:rPr lang="en-US" dirty="0"/>
              <a:t>In relative motion analysis, we wish to determine equations that relate the absolute positions, velocities, and accelerations of each of the bodies the relative observed positions, velocities, and accelerations.</a:t>
            </a:r>
          </a:p>
          <a:p>
            <a:endParaRPr lang="en-US" dirty="0"/>
          </a:p>
        </p:txBody>
      </p:sp>
    </p:spTree>
    <p:extLst>
      <p:ext uri="{BB962C8B-B14F-4D97-AF65-F5344CB8AC3E}">
        <p14:creationId xmlns:p14="http://schemas.microsoft.com/office/powerpoint/2010/main" val="1358351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Motion in One Dimension</a:t>
            </a:r>
          </a:p>
        </p:txBody>
      </p:sp>
      <p:sp>
        <p:nvSpPr>
          <p:cNvPr id="3" name="Content Placeholder 2"/>
          <p:cNvSpPr>
            <a:spLocks noGrp="1"/>
          </p:cNvSpPr>
          <p:nvPr>
            <p:ph idx="1"/>
          </p:nvPr>
        </p:nvSpPr>
        <p:spPr>
          <a:xfrm>
            <a:off x="457200" y="1600201"/>
            <a:ext cx="8229600" cy="2590800"/>
          </a:xfrm>
        </p:spPr>
        <p:txBody>
          <a:bodyPr>
            <a:normAutofit fontScale="92500" lnSpcReduction="20000"/>
          </a:bodyPr>
          <a:lstStyle/>
          <a:p>
            <a:r>
              <a:rPr lang="en-US" dirty="0"/>
              <a:t>Let’s start with positions.</a:t>
            </a:r>
          </a:p>
          <a:p>
            <a:r>
              <a:rPr lang="en-US" dirty="0"/>
              <a:t>Imagine we are sitting stationary on the side of the road at point O.</a:t>
            </a:r>
          </a:p>
          <a:p>
            <a:r>
              <a:rPr lang="en-US" dirty="0"/>
              <a:t>From this stationary point, I see a police car (A) and a small white sedan (B) and I measure some distance to each.</a:t>
            </a:r>
          </a:p>
        </p:txBody>
      </p:sp>
      <p:sp>
        <p:nvSpPr>
          <p:cNvPr id="16" name="Rectangle 15">
            <a:extLst>
              <a:ext uri="{FF2B5EF4-FFF2-40B4-BE49-F238E27FC236}">
                <a16:creationId xmlns:a16="http://schemas.microsoft.com/office/drawing/2014/main" id="{D199D71B-ECB1-4E4C-B896-F3B578EFD936}"/>
              </a:ext>
            </a:extLst>
          </p:cNvPr>
          <p:cNvSpPr/>
          <p:nvPr/>
        </p:nvSpPr>
        <p:spPr>
          <a:xfrm>
            <a:off x="0" y="5944168"/>
            <a:ext cx="9144000" cy="9138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E0EEE062-E0DB-425D-8FDF-64048BE055DF}"/>
              </a:ext>
            </a:extLst>
          </p:cNvPr>
          <p:cNvCxnSpPr/>
          <p:nvPr/>
        </p:nvCxnSpPr>
        <p:spPr>
          <a:xfrm>
            <a:off x="762000" y="5334000"/>
            <a:ext cx="3581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66E9F5FD-D8E8-48EC-AC95-E6DEE71C0B83}"/>
              </a:ext>
            </a:extLst>
          </p:cNvPr>
          <p:cNvCxnSpPr/>
          <p:nvPr/>
        </p:nvCxnSpPr>
        <p:spPr>
          <a:xfrm>
            <a:off x="762000" y="5029200"/>
            <a:ext cx="6248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8DD06BDA-8B48-43A1-A7FF-D6A14F5B0D75}"/>
              </a:ext>
            </a:extLst>
          </p:cNvPr>
          <p:cNvSpPr txBox="1"/>
          <p:nvPr/>
        </p:nvSpPr>
        <p:spPr>
          <a:xfrm>
            <a:off x="2083965" y="5181600"/>
            <a:ext cx="535724" cy="369332"/>
          </a:xfrm>
          <a:prstGeom prst="rect">
            <a:avLst/>
          </a:prstGeom>
          <a:solidFill>
            <a:schemeClr val="bg1"/>
          </a:solidFill>
          <a:ln>
            <a:noFill/>
          </a:ln>
        </p:spPr>
        <p:txBody>
          <a:bodyPr wrap="none" rtlCol="0">
            <a:spAutoFit/>
          </a:bodyPr>
          <a:lstStyle/>
          <a:p>
            <a:pPr algn="ctr"/>
            <a:r>
              <a:rPr lang="en-US" dirty="0">
                <a:solidFill>
                  <a:srgbClr val="0070C0"/>
                </a:solidFill>
              </a:rPr>
              <a:t>x</a:t>
            </a:r>
            <a:r>
              <a:rPr lang="en-US" baseline="-25000" dirty="0">
                <a:solidFill>
                  <a:srgbClr val="0070C0"/>
                </a:solidFill>
              </a:rPr>
              <a:t>A/O</a:t>
            </a:r>
            <a:endParaRPr lang="en-US" dirty="0">
              <a:solidFill>
                <a:srgbClr val="0070C0"/>
              </a:solidFill>
            </a:endParaRPr>
          </a:p>
        </p:txBody>
      </p:sp>
      <p:sp>
        <p:nvSpPr>
          <p:cNvPr id="25" name="TextBox 24">
            <a:extLst>
              <a:ext uri="{FF2B5EF4-FFF2-40B4-BE49-F238E27FC236}">
                <a16:creationId xmlns:a16="http://schemas.microsoft.com/office/drawing/2014/main" id="{4022B49B-51DC-4C2E-AE1D-EC852C95FC25}"/>
              </a:ext>
            </a:extLst>
          </p:cNvPr>
          <p:cNvSpPr txBox="1"/>
          <p:nvPr/>
        </p:nvSpPr>
        <p:spPr>
          <a:xfrm>
            <a:off x="3591900" y="4812268"/>
            <a:ext cx="529312" cy="369332"/>
          </a:xfrm>
          <a:prstGeom prst="rect">
            <a:avLst/>
          </a:prstGeom>
          <a:solidFill>
            <a:schemeClr val="bg1"/>
          </a:solidFill>
          <a:ln>
            <a:noFill/>
          </a:ln>
        </p:spPr>
        <p:txBody>
          <a:bodyPr wrap="none" rtlCol="0">
            <a:spAutoFit/>
          </a:bodyPr>
          <a:lstStyle/>
          <a:p>
            <a:pPr algn="ctr"/>
            <a:r>
              <a:rPr lang="en-US" dirty="0">
                <a:solidFill>
                  <a:srgbClr val="0070C0"/>
                </a:solidFill>
              </a:rPr>
              <a:t>x</a:t>
            </a:r>
            <a:r>
              <a:rPr lang="en-US" baseline="-25000" dirty="0">
                <a:solidFill>
                  <a:srgbClr val="0070C0"/>
                </a:solidFill>
              </a:rPr>
              <a:t>B/O</a:t>
            </a:r>
            <a:endParaRPr lang="en-US" dirty="0">
              <a:solidFill>
                <a:srgbClr val="0070C0"/>
              </a:solidFill>
            </a:endParaRPr>
          </a:p>
        </p:txBody>
      </p:sp>
      <p:cxnSp>
        <p:nvCxnSpPr>
          <p:cNvPr id="28" name="Straight Connector 27">
            <a:extLst>
              <a:ext uri="{FF2B5EF4-FFF2-40B4-BE49-F238E27FC236}">
                <a16:creationId xmlns:a16="http://schemas.microsoft.com/office/drawing/2014/main" id="{635C0877-C3DB-4675-9A89-7011FE9D5947}"/>
              </a:ext>
            </a:extLst>
          </p:cNvPr>
          <p:cNvCxnSpPr/>
          <p:nvPr/>
        </p:nvCxnSpPr>
        <p:spPr>
          <a:xfrm flipV="1">
            <a:off x="762000" y="4495800"/>
            <a:ext cx="0" cy="1752600"/>
          </a:xfrm>
          <a:prstGeom prst="line">
            <a:avLst/>
          </a:prstGeom>
        </p:spPr>
        <p:style>
          <a:lnRef idx="2">
            <a:schemeClr val="dk1"/>
          </a:lnRef>
          <a:fillRef idx="0">
            <a:schemeClr val="dk1"/>
          </a:fillRef>
          <a:effectRef idx="1">
            <a:schemeClr val="dk1"/>
          </a:effectRef>
          <a:fontRef idx="minor">
            <a:schemeClr val="tx1"/>
          </a:fontRef>
        </p:style>
      </p:cxnSp>
      <p:sp>
        <p:nvSpPr>
          <p:cNvPr id="29" name="TextBox 28">
            <a:extLst>
              <a:ext uri="{FF2B5EF4-FFF2-40B4-BE49-F238E27FC236}">
                <a16:creationId xmlns:a16="http://schemas.microsoft.com/office/drawing/2014/main" id="{1D04E946-6029-40D0-BBBA-47FE6FECE152}"/>
              </a:ext>
            </a:extLst>
          </p:cNvPr>
          <p:cNvSpPr txBox="1"/>
          <p:nvPr/>
        </p:nvSpPr>
        <p:spPr>
          <a:xfrm>
            <a:off x="609600" y="4050268"/>
            <a:ext cx="304800" cy="369332"/>
          </a:xfrm>
          <a:prstGeom prst="rect">
            <a:avLst/>
          </a:prstGeom>
          <a:noFill/>
        </p:spPr>
        <p:txBody>
          <a:bodyPr wrap="square" rtlCol="0">
            <a:spAutoFit/>
          </a:bodyPr>
          <a:lstStyle/>
          <a:p>
            <a:r>
              <a:rPr lang="en-US" dirty="0"/>
              <a:t>O</a:t>
            </a:r>
          </a:p>
        </p:txBody>
      </p:sp>
      <p:pic>
        <p:nvPicPr>
          <p:cNvPr id="30" name="Picture 2" descr="Car Side View by GDJ">
            <a:extLst>
              <a:ext uri="{FF2B5EF4-FFF2-40B4-BE49-F238E27FC236}">
                <a16:creationId xmlns:a16="http://schemas.microsoft.com/office/drawing/2014/main" id="{3B0F53BC-DB61-4B95-9EE6-02774841145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477000" y="5441540"/>
            <a:ext cx="1280465" cy="51107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Police">
            <a:extLst>
              <a:ext uri="{FF2B5EF4-FFF2-40B4-BE49-F238E27FC236}">
                <a16:creationId xmlns:a16="http://schemas.microsoft.com/office/drawing/2014/main" id="{7A91B25A-CD6E-4863-A81D-161B384EB7B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622300" y="5271017"/>
            <a:ext cx="1730748" cy="735568"/>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25CBEBE2-17B5-45E0-88D4-4BB462E48862}"/>
              </a:ext>
            </a:extLst>
          </p:cNvPr>
          <p:cNvSpPr txBox="1"/>
          <p:nvPr/>
        </p:nvSpPr>
        <p:spPr>
          <a:xfrm>
            <a:off x="4267200" y="4355068"/>
            <a:ext cx="304800" cy="369332"/>
          </a:xfrm>
          <a:prstGeom prst="rect">
            <a:avLst/>
          </a:prstGeom>
          <a:noFill/>
        </p:spPr>
        <p:txBody>
          <a:bodyPr wrap="square" rtlCol="0">
            <a:spAutoFit/>
          </a:bodyPr>
          <a:lstStyle/>
          <a:p>
            <a:r>
              <a:rPr lang="en-US" dirty="0"/>
              <a:t>A</a:t>
            </a:r>
          </a:p>
        </p:txBody>
      </p:sp>
      <p:sp>
        <p:nvSpPr>
          <p:cNvPr id="33" name="TextBox 32">
            <a:extLst>
              <a:ext uri="{FF2B5EF4-FFF2-40B4-BE49-F238E27FC236}">
                <a16:creationId xmlns:a16="http://schemas.microsoft.com/office/drawing/2014/main" id="{9D4C221C-E2BF-4AEE-9EF9-F4365313F499}"/>
              </a:ext>
            </a:extLst>
          </p:cNvPr>
          <p:cNvSpPr txBox="1"/>
          <p:nvPr/>
        </p:nvSpPr>
        <p:spPr>
          <a:xfrm>
            <a:off x="6781800" y="4343400"/>
            <a:ext cx="304800" cy="369332"/>
          </a:xfrm>
          <a:prstGeom prst="rect">
            <a:avLst/>
          </a:prstGeom>
          <a:noFill/>
        </p:spPr>
        <p:txBody>
          <a:bodyPr wrap="square" rtlCol="0">
            <a:spAutoFit/>
          </a:bodyPr>
          <a:lstStyle/>
          <a:p>
            <a:r>
              <a:rPr lang="en-US" dirty="0"/>
              <a:t>B</a:t>
            </a:r>
          </a:p>
        </p:txBody>
      </p:sp>
      <p:pic>
        <p:nvPicPr>
          <p:cNvPr id="2050" name="Picture 2" descr="File:Silhouette of man standing and facing forward.svg">
            <a:extLst>
              <a:ext uri="{FF2B5EF4-FFF2-40B4-BE49-F238E27FC236}">
                <a16:creationId xmlns:a16="http://schemas.microsoft.com/office/drawing/2014/main" id="{5D7081E2-B662-4835-AB34-925DF4F45E3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29920" y="5240537"/>
            <a:ext cx="250591" cy="745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71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9" grpId="0"/>
      <p:bldP spid="32"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Motion in One Dimension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1"/>
                <a:ext cx="8229600" cy="2590800"/>
              </a:xfrm>
            </p:spPr>
            <p:txBody>
              <a:bodyPr>
                <a:normAutofit fontScale="77500" lnSpcReduction="20000"/>
              </a:bodyPr>
              <a:lstStyle/>
              <a:p>
                <a:r>
                  <a:rPr lang="en-US" dirty="0"/>
                  <a:t>A third distance we might observe is the distance between the police car and the white sedan.</a:t>
                </a:r>
              </a:p>
              <a:p>
                <a:r>
                  <a:rPr lang="en-US" dirty="0"/>
                  <a:t>From a distance perspective, it’s easy to see that the distance to the white sedan will be equal to the distance from the observer to the police car plus the distance from the police car to the white sedan.</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m:rPr>
                              <m:sty m:val="p"/>
                            </m:rPr>
                            <a:rPr lang="en-US">
                              <a:latin typeface="Cambria Math"/>
                            </a:rPr>
                            <m:t>B</m:t>
                          </m:r>
                          <m:r>
                            <a:rPr lang="en-US">
                              <a:latin typeface="Cambria Math"/>
                            </a:rPr>
                            <m:t>/</m:t>
                          </m:r>
                          <m:r>
                            <m:rPr>
                              <m:sty m:val="p"/>
                            </m:rPr>
                            <a:rPr lang="en-US">
                              <a:latin typeface="Cambria Math"/>
                            </a:rPr>
                            <m:t>O</m:t>
                          </m:r>
                        </m:sub>
                      </m:sSub>
                      <m:r>
                        <a:rPr lang="en-US">
                          <a:latin typeface="Cambria Math"/>
                        </a:rPr>
                        <m:t>=</m:t>
                      </m:r>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m:rPr>
                              <m:sty m:val="p"/>
                            </m:rPr>
                            <a:rPr lang="en-US">
                              <a:latin typeface="Cambria Math"/>
                            </a:rPr>
                            <m:t>A</m:t>
                          </m:r>
                          <m:r>
                            <a:rPr lang="en-US">
                              <a:latin typeface="Cambria Math"/>
                            </a:rPr>
                            <m:t>/</m:t>
                          </m:r>
                          <m:r>
                            <m:rPr>
                              <m:sty m:val="p"/>
                            </m:rPr>
                            <a:rPr lang="en-US">
                              <a:latin typeface="Cambria Math"/>
                            </a:rPr>
                            <m:t>O</m:t>
                          </m:r>
                        </m:sub>
                      </m:sSub>
                      <m:r>
                        <a:rPr lang="en-US">
                          <a:latin typeface="Cambria Math"/>
                        </a:rPr>
                        <m:t>+</m:t>
                      </m:r>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m:rPr>
                              <m:sty m:val="p"/>
                            </m:rPr>
                            <a:rPr lang="en-US">
                              <a:latin typeface="Cambria Math"/>
                            </a:rPr>
                            <m:t>B</m:t>
                          </m:r>
                          <m:r>
                            <a:rPr lang="en-US">
                              <a:latin typeface="Cambria Math"/>
                            </a:rPr>
                            <m:t>/</m:t>
                          </m:r>
                          <m:r>
                            <m:rPr>
                              <m:sty m:val="p"/>
                            </m:rPr>
                            <a:rPr lang="en-US">
                              <a:latin typeface="Cambria Math"/>
                            </a:rPr>
                            <m:t>A</m:t>
                          </m:r>
                        </m:sub>
                      </m:sSub>
                    </m:oMath>
                  </m:oMathPara>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1"/>
                <a:ext cx="8229600" cy="2590800"/>
              </a:xfrm>
              <a:blipFill>
                <a:blip r:embed="rId2"/>
                <a:stretch>
                  <a:fillRect l="-1037" t="-4471"/>
                </a:stretch>
              </a:blipFill>
            </p:spPr>
            <p:txBody>
              <a:bodyPr/>
              <a:lstStyle/>
              <a:p>
                <a:r>
                  <a:rPr lang="en-US">
                    <a:noFill/>
                  </a:rPr>
                  <a:t> </a:t>
                </a:r>
              </a:p>
            </p:txBody>
          </p:sp>
        </mc:Fallback>
      </mc:AlternateContent>
      <p:sp>
        <p:nvSpPr>
          <p:cNvPr id="16" name="Rectangle 15">
            <a:extLst>
              <a:ext uri="{FF2B5EF4-FFF2-40B4-BE49-F238E27FC236}">
                <a16:creationId xmlns:a16="http://schemas.microsoft.com/office/drawing/2014/main" id="{D199D71B-ECB1-4E4C-B896-F3B578EFD936}"/>
              </a:ext>
            </a:extLst>
          </p:cNvPr>
          <p:cNvSpPr/>
          <p:nvPr/>
        </p:nvSpPr>
        <p:spPr>
          <a:xfrm>
            <a:off x="0" y="5944168"/>
            <a:ext cx="9144000" cy="9138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E0EEE062-E0DB-425D-8FDF-64048BE055DF}"/>
              </a:ext>
            </a:extLst>
          </p:cNvPr>
          <p:cNvCxnSpPr/>
          <p:nvPr/>
        </p:nvCxnSpPr>
        <p:spPr>
          <a:xfrm>
            <a:off x="762000" y="5334000"/>
            <a:ext cx="3581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66E9F5FD-D8E8-48EC-AC95-E6DEE71C0B83}"/>
              </a:ext>
            </a:extLst>
          </p:cNvPr>
          <p:cNvCxnSpPr/>
          <p:nvPr/>
        </p:nvCxnSpPr>
        <p:spPr>
          <a:xfrm>
            <a:off x="762000" y="5029200"/>
            <a:ext cx="6248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8DD06BDA-8B48-43A1-A7FF-D6A14F5B0D75}"/>
              </a:ext>
            </a:extLst>
          </p:cNvPr>
          <p:cNvSpPr txBox="1"/>
          <p:nvPr/>
        </p:nvSpPr>
        <p:spPr>
          <a:xfrm>
            <a:off x="2083965" y="5181600"/>
            <a:ext cx="535724" cy="369332"/>
          </a:xfrm>
          <a:prstGeom prst="rect">
            <a:avLst/>
          </a:prstGeom>
          <a:solidFill>
            <a:schemeClr val="bg1"/>
          </a:solidFill>
          <a:ln>
            <a:noFill/>
          </a:ln>
        </p:spPr>
        <p:txBody>
          <a:bodyPr wrap="none" rtlCol="0">
            <a:spAutoFit/>
          </a:bodyPr>
          <a:lstStyle/>
          <a:p>
            <a:pPr algn="ctr"/>
            <a:r>
              <a:rPr lang="en-US" dirty="0">
                <a:solidFill>
                  <a:srgbClr val="0070C0"/>
                </a:solidFill>
              </a:rPr>
              <a:t>x</a:t>
            </a:r>
            <a:r>
              <a:rPr lang="en-US" baseline="-25000" dirty="0">
                <a:solidFill>
                  <a:srgbClr val="0070C0"/>
                </a:solidFill>
              </a:rPr>
              <a:t>A/O</a:t>
            </a:r>
            <a:endParaRPr lang="en-US" dirty="0">
              <a:solidFill>
                <a:srgbClr val="0070C0"/>
              </a:solidFill>
            </a:endParaRPr>
          </a:p>
        </p:txBody>
      </p:sp>
      <p:sp>
        <p:nvSpPr>
          <p:cNvPr id="25" name="TextBox 24">
            <a:extLst>
              <a:ext uri="{FF2B5EF4-FFF2-40B4-BE49-F238E27FC236}">
                <a16:creationId xmlns:a16="http://schemas.microsoft.com/office/drawing/2014/main" id="{4022B49B-51DC-4C2E-AE1D-EC852C95FC25}"/>
              </a:ext>
            </a:extLst>
          </p:cNvPr>
          <p:cNvSpPr txBox="1"/>
          <p:nvPr/>
        </p:nvSpPr>
        <p:spPr>
          <a:xfrm>
            <a:off x="3591900" y="4812268"/>
            <a:ext cx="529312" cy="369332"/>
          </a:xfrm>
          <a:prstGeom prst="rect">
            <a:avLst/>
          </a:prstGeom>
          <a:solidFill>
            <a:schemeClr val="bg1"/>
          </a:solidFill>
          <a:ln>
            <a:noFill/>
          </a:ln>
        </p:spPr>
        <p:txBody>
          <a:bodyPr wrap="none" rtlCol="0">
            <a:spAutoFit/>
          </a:bodyPr>
          <a:lstStyle/>
          <a:p>
            <a:pPr algn="ctr"/>
            <a:r>
              <a:rPr lang="en-US" dirty="0">
                <a:solidFill>
                  <a:srgbClr val="0070C0"/>
                </a:solidFill>
              </a:rPr>
              <a:t>x</a:t>
            </a:r>
            <a:r>
              <a:rPr lang="en-US" baseline="-25000" dirty="0">
                <a:solidFill>
                  <a:srgbClr val="0070C0"/>
                </a:solidFill>
              </a:rPr>
              <a:t>B/O</a:t>
            </a:r>
            <a:endParaRPr lang="en-US" dirty="0">
              <a:solidFill>
                <a:srgbClr val="0070C0"/>
              </a:solidFill>
            </a:endParaRPr>
          </a:p>
        </p:txBody>
      </p:sp>
      <p:cxnSp>
        <p:nvCxnSpPr>
          <p:cNvPr id="26" name="Straight Arrow Connector 25">
            <a:extLst>
              <a:ext uri="{FF2B5EF4-FFF2-40B4-BE49-F238E27FC236}">
                <a16:creationId xmlns:a16="http://schemas.microsoft.com/office/drawing/2014/main" id="{1417B006-7AE8-4D07-A0D3-0D734B4507CD}"/>
              </a:ext>
            </a:extLst>
          </p:cNvPr>
          <p:cNvCxnSpPr/>
          <p:nvPr/>
        </p:nvCxnSpPr>
        <p:spPr>
          <a:xfrm>
            <a:off x="4495800" y="5334000"/>
            <a:ext cx="2514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0BEE194C-C272-4593-A48D-8BAF90758DD4}"/>
              </a:ext>
            </a:extLst>
          </p:cNvPr>
          <p:cNvSpPr txBox="1"/>
          <p:nvPr/>
        </p:nvSpPr>
        <p:spPr>
          <a:xfrm>
            <a:off x="5385647" y="5203371"/>
            <a:ext cx="511166" cy="369332"/>
          </a:xfrm>
          <a:prstGeom prst="rect">
            <a:avLst/>
          </a:prstGeom>
          <a:solidFill>
            <a:schemeClr val="bg1"/>
          </a:solidFill>
          <a:ln>
            <a:noFill/>
          </a:ln>
        </p:spPr>
        <p:txBody>
          <a:bodyPr wrap="none" rtlCol="0">
            <a:spAutoFit/>
          </a:bodyPr>
          <a:lstStyle/>
          <a:p>
            <a:pPr algn="ctr"/>
            <a:r>
              <a:rPr lang="en-US" dirty="0">
                <a:solidFill>
                  <a:srgbClr val="0070C0"/>
                </a:solidFill>
              </a:rPr>
              <a:t>x</a:t>
            </a:r>
            <a:r>
              <a:rPr lang="en-US" baseline="-25000" dirty="0">
                <a:solidFill>
                  <a:srgbClr val="0070C0"/>
                </a:solidFill>
              </a:rPr>
              <a:t>B/A</a:t>
            </a:r>
            <a:endParaRPr lang="en-US" dirty="0">
              <a:solidFill>
                <a:srgbClr val="0070C0"/>
              </a:solidFill>
            </a:endParaRPr>
          </a:p>
        </p:txBody>
      </p:sp>
      <p:cxnSp>
        <p:nvCxnSpPr>
          <p:cNvPr id="28" name="Straight Connector 27">
            <a:extLst>
              <a:ext uri="{FF2B5EF4-FFF2-40B4-BE49-F238E27FC236}">
                <a16:creationId xmlns:a16="http://schemas.microsoft.com/office/drawing/2014/main" id="{635C0877-C3DB-4675-9A89-7011FE9D5947}"/>
              </a:ext>
            </a:extLst>
          </p:cNvPr>
          <p:cNvCxnSpPr/>
          <p:nvPr/>
        </p:nvCxnSpPr>
        <p:spPr>
          <a:xfrm flipV="1">
            <a:off x="762000" y="4495800"/>
            <a:ext cx="0" cy="1752600"/>
          </a:xfrm>
          <a:prstGeom prst="line">
            <a:avLst/>
          </a:prstGeom>
        </p:spPr>
        <p:style>
          <a:lnRef idx="2">
            <a:schemeClr val="dk1"/>
          </a:lnRef>
          <a:fillRef idx="0">
            <a:schemeClr val="dk1"/>
          </a:fillRef>
          <a:effectRef idx="1">
            <a:schemeClr val="dk1"/>
          </a:effectRef>
          <a:fontRef idx="minor">
            <a:schemeClr val="tx1"/>
          </a:fontRef>
        </p:style>
      </p:cxnSp>
      <p:sp>
        <p:nvSpPr>
          <p:cNvPr id="29" name="TextBox 28">
            <a:extLst>
              <a:ext uri="{FF2B5EF4-FFF2-40B4-BE49-F238E27FC236}">
                <a16:creationId xmlns:a16="http://schemas.microsoft.com/office/drawing/2014/main" id="{1D04E946-6029-40D0-BBBA-47FE6FECE152}"/>
              </a:ext>
            </a:extLst>
          </p:cNvPr>
          <p:cNvSpPr txBox="1"/>
          <p:nvPr/>
        </p:nvSpPr>
        <p:spPr>
          <a:xfrm>
            <a:off x="609600" y="4050268"/>
            <a:ext cx="304800" cy="369332"/>
          </a:xfrm>
          <a:prstGeom prst="rect">
            <a:avLst/>
          </a:prstGeom>
          <a:noFill/>
        </p:spPr>
        <p:txBody>
          <a:bodyPr wrap="square" rtlCol="0">
            <a:spAutoFit/>
          </a:bodyPr>
          <a:lstStyle/>
          <a:p>
            <a:r>
              <a:rPr lang="en-US" dirty="0"/>
              <a:t>O</a:t>
            </a:r>
          </a:p>
        </p:txBody>
      </p:sp>
      <p:pic>
        <p:nvPicPr>
          <p:cNvPr id="30" name="Picture 2" descr="Car Side View by GDJ">
            <a:extLst>
              <a:ext uri="{FF2B5EF4-FFF2-40B4-BE49-F238E27FC236}">
                <a16:creationId xmlns:a16="http://schemas.microsoft.com/office/drawing/2014/main" id="{3B0F53BC-DB61-4B95-9EE6-02774841145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477000" y="5441540"/>
            <a:ext cx="1280465" cy="51107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Police">
            <a:extLst>
              <a:ext uri="{FF2B5EF4-FFF2-40B4-BE49-F238E27FC236}">
                <a16:creationId xmlns:a16="http://schemas.microsoft.com/office/drawing/2014/main" id="{7A91B25A-CD6E-4863-A81D-161B384EB7B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622300" y="5271017"/>
            <a:ext cx="1730748" cy="735568"/>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25CBEBE2-17B5-45E0-88D4-4BB462E48862}"/>
              </a:ext>
            </a:extLst>
          </p:cNvPr>
          <p:cNvSpPr txBox="1"/>
          <p:nvPr/>
        </p:nvSpPr>
        <p:spPr>
          <a:xfrm>
            <a:off x="4267200" y="4355068"/>
            <a:ext cx="304800" cy="369332"/>
          </a:xfrm>
          <a:prstGeom prst="rect">
            <a:avLst/>
          </a:prstGeom>
          <a:noFill/>
        </p:spPr>
        <p:txBody>
          <a:bodyPr wrap="square" rtlCol="0">
            <a:spAutoFit/>
          </a:bodyPr>
          <a:lstStyle/>
          <a:p>
            <a:r>
              <a:rPr lang="en-US" dirty="0"/>
              <a:t>A</a:t>
            </a:r>
          </a:p>
        </p:txBody>
      </p:sp>
      <p:sp>
        <p:nvSpPr>
          <p:cNvPr id="33" name="TextBox 32">
            <a:extLst>
              <a:ext uri="{FF2B5EF4-FFF2-40B4-BE49-F238E27FC236}">
                <a16:creationId xmlns:a16="http://schemas.microsoft.com/office/drawing/2014/main" id="{9D4C221C-E2BF-4AEE-9EF9-F4365313F499}"/>
              </a:ext>
            </a:extLst>
          </p:cNvPr>
          <p:cNvSpPr txBox="1"/>
          <p:nvPr/>
        </p:nvSpPr>
        <p:spPr>
          <a:xfrm>
            <a:off x="6781800" y="4343400"/>
            <a:ext cx="304800" cy="369332"/>
          </a:xfrm>
          <a:prstGeom prst="rect">
            <a:avLst/>
          </a:prstGeom>
          <a:noFill/>
        </p:spPr>
        <p:txBody>
          <a:bodyPr wrap="square" rtlCol="0">
            <a:spAutoFit/>
          </a:bodyPr>
          <a:lstStyle/>
          <a:p>
            <a:r>
              <a:rPr lang="en-US" dirty="0"/>
              <a:t>B</a:t>
            </a:r>
          </a:p>
        </p:txBody>
      </p:sp>
      <p:pic>
        <p:nvPicPr>
          <p:cNvPr id="2050" name="Picture 2" descr="File:Silhouette of man standing and facing forward.svg">
            <a:extLst>
              <a:ext uri="{FF2B5EF4-FFF2-40B4-BE49-F238E27FC236}">
                <a16:creationId xmlns:a16="http://schemas.microsoft.com/office/drawing/2014/main" id="{5D7081E2-B662-4835-AB34-925DF4F45E3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629920" y="5240537"/>
            <a:ext cx="250591" cy="745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7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AC54-F928-4745-A927-DDBDF610C5E6}"/>
              </a:ext>
            </a:extLst>
          </p:cNvPr>
          <p:cNvSpPr>
            <a:spLocks noGrp="1"/>
          </p:cNvSpPr>
          <p:nvPr>
            <p:ph type="title"/>
          </p:nvPr>
        </p:nvSpPr>
        <p:spPr/>
        <p:txBody>
          <a:bodyPr/>
          <a:lstStyle/>
          <a:p>
            <a:r>
              <a:rPr lang="en-US" dirty="0"/>
              <a:t>Relative Motion Notation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A002E0-0462-41C4-9D96-7324613B0D32}"/>
                  </a:ext>
                </a:extLst>
              </p:cNvPr>
              <p:cNvSpPr>
                <a:spLocks noGrp="1"/>
              </p:cNvSpPr>
              <p:nvPr>
                <p:ph idx="1"/>
              </p:nvPr>
            </p:nvSpPr>
            <p:spPr/>
            <p:txBody>
              <a:bodyPr/>
              <a:lstStyle/>
              <a:p>
                <a:r>
                  <a:rPr lang="en-US" dirty="0"/>
                  <a:t>Let’s take a second to discuss the notation we are using for relative motion, specifically the subscripts.</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m:rPr>
                              <m:sty m:val="p"/>
                            </m:rPr>
                            <a:rPr lang="en-US">
                              <a:latin typeface="Cambria Math"/>
                            </a:rPr>
                            <m:t>B</m:t>
                          </m:r>
                          <m:r>
                            <a:rPr lang="en-US">
                              <a:latin typeface="Cambria Math"/>
                            </a:rPr>
                            <m:t>/</m:t>
                          </m:r>
                          <m:r>
                            <m:rPr>
                              <m:sty m:val="p"/>
                            </m:rPr>
                            <a:rPr lang="en-US">
                              <a:latin typeface="Cambria Math"/>
                            </a:rPr>
                            <m:t>O</m:t>
                          </m:r>
                        </m:sub>
                      </m:sSub>
                    </m:oMath>
                  </m:oMathPara>
                </a14:m>
                <a:endParaRPr lang="en-US" dirty="0"/>
              </a:p>
            </p:txBody>
          </p:sp>
        </mc:Choice>
        <mc:Fallback xmlns="">
          <p:sp>
            <p:nvSpPr>
              <p:cNvPr id="3" name="Content Placeholder 2">
                <a:extLst>
                  <a:ext uri="{FF2B5EF4-FFF2-40B4-BE49-F238E27FC236}">
                    <a16:creationId xmlns:a16="http://schemas.microsoft.com/office/drawing/2014/main" id="{8DA002E0-0462-41C4-9D96-7324613B0D32}"/>
                  </a:ext>
                </a:extLst>
              </p:cNvPr>
              <p:cNvSpPr>
                <a:spLocks noGrp="1" noRot="1" noChangeAspect="1" noMove="1" noResize="1" noEditPoints="1" noAdjustHandles="1" noChangeArrowheads="1" noChangeShapeType="1" noTextEdit="1"/>
              </p:cNvSpPr>
              <p:nvPr>
                <p:ph idx="1"/>
              </p:nvPr>
            </p:nvSpPr>
            <p:spPr>
              <a:blipFill>
                <a:blip r:embed="rId2"/>
                <a:stretch>
                  <a:fillRect l="-1704" t="-1752" r="-815"/>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AD64B410-B406-4054-8D01-263A07308DB5}"/>
              </a:ext>
            </a:extLst>
          </p:cNvPr>
          <p:cNvCxnSpPr>
            <a:cxnSpLocks/>
          </p:cNvCxnSpPr>
          <p:nvPr/>
        </p:nvCxnSpPr>
        <p:spPr>
          <a:xfrm flipV="1">
            <a:off x="3124200" y="4038600"/>
            <a:ext cx="914400" cy="6707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 name="TextBox 5">
            <a:extLst>
              <a:ext uri="{FF2B5EF4-FFF2-40B4-BE49-F238E27FC236}">
                <a16:creationId xmlns:a16="http://schemas.microsoft.com/office/drawing/2014/main" id="{48D7DA06-84D9-46D2-AFD4-0A561718E91E}"/>
              </a:ext>
            </a:extLst>
          </p:cNvPr>
          <p:cNvSpPr txBox="1"/>
          <p:nvPr/>
        </p:nvSpPr>
        <p:spPr>
          <a:xfrm>
            <a:off x="1981200" y="4800600"/>
            <a:ext cx="1676400" cy="914400"/>
          </a:xfrm>
          <a:prstGeom prst="rect">
            <a:avLst/>
          </a:prstGeom>
          <a:noFill/>
        </p:spPr>
        <p:txBody>
          <a:bodyPr wrap="square" rtlCol="0">
            <a:spAutoFit/>
          </a:bodyPr>
          <a:lstStyle/>
          <a:p>
            <a:pPr algn="ctr"/>
            <a:r>
              <a:rPr lang="en-US" dirty="0"/>
              <a:t>Position, velocity, or acceleration</a:t>
            </a:r>
          </a:p>
        </p:txBody>
      </p:sp>
      <p:cxnSp>
        <p:nvCxnSpPr>
          <p:cNvPr id="8" name="Straight Arrow Connector 7">
            <a:extLst>
              <a:ext uri="{FF2B5EF4-FFF2-40B4-BE49-F238E27FC236}">
                <a16:creationId xmlns:a16="http://schemas.microsoft.com/office/drawing/2014/main" id="{8AE3C174-57D7-449D-9A02-6D9A8C1F8E7E}"/>
              </a:ext>
            </a:extLst>
          </p:cNvPr>
          <p:cNvCxnSpPr>
            <a:cxnSpLocks/>
          </p:cNvCxnSpPr>
          <p:nvPr/>
        </p:nvCxnSpPr>
        <p:spPr>
          <a:xfrm flipV="1">
            <a:off x="4475480" y="4287680"/>
            <a:ext cx="0" cy="6857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BB41F771-D6BC-4E61-A880-185500754661}"/>
              </a:ext>
            </a:extLst>
          </p:cNvPr>
          <p:cNvSpPr txBox="1"/>
          <p:nvPr/>
        </p:nvSpPr>
        <p:spPr>
          <a:xfrm>
            <a:off x="3637280" y="5064095"/>
            <a:ext cx="1676400" cy="646331"/>
          </a:xfrm>
          <a:prstGeom prst="rect">
            <a:avLst/>
          </a:prstGeom>
          <a:noFill/>
        </p:spPr>
        <p:txBody>
          <a:bodyPr wrap="square" rtlCol="0">
            <a:spAutoFit/>
          </a:bodyPr>
          <a:lstStyle/>
          <a:p>
            <a:pPr algn="ctr"/>
            <a:r>
              <a:rPr lang="en-US" dirty="0"/>
              <a:t>The point we are observing</a:t>
            </a:r>
          </a:p>
        </p:txBody>
      </p:sp>
      <p:cxnSp>
        <p:nvCxnSpPr>
          <p:cNvPr id="12" name="Straight Arrow Connector 11">
            <a:extLst>
              <a:ext uri="{FF2B5EF4-FFF2-40B4-BE49-F238E27FC236}">
                <a16:creationId xmlns:a16="http://schemas.microsoft.com/office/drawing/2014/main" id="{D8B13525-C196-4D7A-A76D-C1FFBA2695F2}"/>
              </a:ext>
            </a:extLst>
          </p:cNvPr>
          <p:cNvCxnSpPr>
            <a:cxnSpLocks/>
          </p:cNvCxnSpPr>
          <p:nvPr/>
        </p:nvCxnSpPr>
        <p:spPr>
          <a:xfrm flipH="1" flipV="1">
            <a:off x="5105402" y="4191000"/>
            <a:ext cx="975359" cy="5113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286BFC67-C6A0-40B5-80FD-845F718D936A}"/>
              </a:ext>
            </a:extLst>
          </p:cNvPr>
          <p:cNvSpPr txBox="1"/>
          <p:nvPr/>
        </p:nvSpPr>
        <p:spPr>
          <a:xfrm>
            <a:off x="5605780" y="4805680"/>
            <a:ext cx="1676400" cy="923330"/>
          </a:xfrm>
          <a:prstGeom prst="rect">
            <a:avLst/>
          </a:prstGeom>
          <a:noFill/>
        </p:spPr>
        <p:txBody>
          <a:bodyPr wrap="square" rtlCol="0">
            <a:spAutoFit/>
          </a:bodyPr>
          <a:lstStyle/>
          <a:p>
            <a:pPr algn="ctr"/>
            <a:r>
              <a:rPr lang="en-US" dirty="0"/>
              <a:t>The point we are observing from</a:t>
            </a:r>
          </a:p>
        </p:txBody>
      </p:sp>
    </p:spTree>
    <p:extLst>
      <p:ext uri="{BB962C8B-B14F-4D97-AF65-F5344CB8AC3E}">
        <p14:creationId xmlns:p14="http://schemas.microsoft.com/office/powerpoint/2010/main" val="211583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FC204-2D5C-4786-BED5-D3090ED04E77}"/>
              </a:ext>
            </a:extLst>
          </p:cNvPr>
          <p:cNvSpPr>
            <a:spLocks noGrp="1"/>
          </p:cNvSpPr>
          <p:nvPr>
            <p:ph type="title"/>
          </p:nvPr>
        </p:nvSpPr>
        <p:spPr/>
        <p:txBody>
          <a:bodyPr/>
          <a:lstStyle/>
          <a:p>
            <a:r>
              <a:rPr lang="en-US" dirty="0"/>
              <a:t>Relative Motion Notation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76D3295-BFE8-47DA-B4B9-7F0B15F27486}"/>
                  </a:ext>
                </a:extLst>
              </p:cNvPr>
              <p:cNvSpPr>
                <a:spLocks noGrp="1"/>
              </p:cNvSpPr>
              <p:nvPr>
                <p:ph idx="1"/>
              </p:nvPr>
            </p:nvSpPr>
            <p:spPr>
              <a:xfrm>
                <a:off x="457200" y="1600200"/>
                <a:ext cx="8229600" cy="4495800"/>
              </a:xfrm>
            </p:spPr>
            <p:txBody>
              <a:bodyPr>
                <a:normAutofit fontScale="70000" lnSpcReduction="20000"/>
              </a:bodyPr>
              <a:lstStyle/>
              <a:p>
                <a:r>
                  <a:rPr lang="en-US" sz="3400" dirty="0"/>
                  <a:t>Generally, when we are observing something from the ground point (O), that is called an absolute position, velocity, or acceleration.</a:t>
                </a:r>
              </a:p>
              <a:p>
                <a:pPr marL="0" indent="0">
                  <a:buNone/>
                </a:pPr>
                <a:endParaRPr lang="en-US" dirty="0"/>
              </a:p>
              <a:p>
                <a:pPr marL="0" indent="0">
                  <a:buNone/>
                </a:pPr>
                <a:r>
                  <a:rPr lang="en-US" dirty="0"/>
                  <a:t>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m:rPr>
                            <m:sty m:val="p"/>
                          </m:rPr>
                          <a:rPr lang="en-US" b="0" i="0" smtClean="0">
                            <a:latin typeface="Cambria Math" panose="02040503050406030204" pitchFamily="18" charset="0"/>
                          </a:rPr>
                          <m:t>A</m:t>
                        </m:r>
                        <m:r>
                          <a:rPr lang="en-US">
                            <a:latin typeface="Cambria Math"/>
                          </a:rPr>
                          <m:t>/</m:t>
                        </m:r>
                        <m:r>
                          <m:rPr>
                            <m:sty m:val="p"/>
                          </m:rPr>
                          <a:rPr lang="en-US">
                            <a:latin typeface="Cambria Math"/>
                          </a:rPr>
                          <m:t>O</m:t>
                        </m:r>
                      </m:sub>
                    </m:sSub>
                  </m:oMath>
                </a14:m>
                <a:r>
                  <a:rPr lang="en-US" dirty="0"/>
                  <a:t>  -   The position of point A with respect to the ground</a:t>
                </a:r>
              </a:p>
              <a:p>
                <a:pPr marL="0" indent="0">
                  <a:buNone/>
                </a:pPr>
                <a:r>
                  <a:rPr lang="en-US" dirty="0"/>
                  <a:t>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m:rPr>
                            <m:sty m:val="p"/>
                          </m:rPr>
                          <a:rPr lang="en-US" b="0" i="0" smtClean="0">
                            <a:latin typeface="Cambria Math" panose="02040503050406030204" pitchFamily="18" charset="0"/>
                          </a:rPr>
                          <m:t>B</m:t>
                        </m:r>
                        <m:r>
                          <a:rPr lang="en-US">
                            <a:latin typeface="Cambria Math"/>
                          </a:rPr>
                          <m:t>/</m:t>
                        </m:r>
                        <m:r>
                          <m:rPr>
                            <m:sty m:val="p"/>
                          </m:rPr>
                          <a:rPr lang="en-US">
                            <a:latin typeface="Cambria Math"/>
                          </a:rPr>
                          <m:t>O</m:t>
                        </m:r>
                      </m:sub>
                    </m:sSub>
                  </m:oMath>
                </a14:m>
                <a:r>
                  <a:rPr lang="en-US" dirty="0"/>
                  <a:t>  -   The position of point B with respect to the ground</a:t>
                </a:r>
              </a:p>
              <a:p>
                <a:pPr marL="0" indent="0">
                  <a:buNone/>
                </a:pPr>
                <a:endParaRPr lang="en-US" dirty="0"/>
              </a:p>
              <a:p>
                <a:r>
                  <a:rPr lang="en-US" sz="3400" dirty="0"/>
                  <a:t>When we are observing something from a point other than O, that is called a relative position, velocity, or acceleration.</a:t>
                </a:r>
              </a:p>
              <a:p>
                <a:pPr marL="0" indent="0">
                  <a:buNone/>
                </a:pPr>
                <a:endParaRPr lang="en-US" dirty="0"/>
              </a:p>
              <a:p>
                <a:pPr marL="0" indent="0">
                  <a:buNone/>
                </a:pPr>
                <a:r>
                  <a:rPr lang="en-US" dirty="0"/>
                  <a:t>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m:rPr>
                            <m:sty m:val="p"/>
                          </m:rPr>
                          <a:rPr lang="en-US" b="0" i="0" smtClean="0">
                            <a:latin typeface="Cambria Math" panose="02040503050406030204" pitchFamily="18" charset="0"/>
                          </a:rPr>
                          <m:t>B</m:t>
                        </m:r>
                        <m:r>
                          <a:rPr lang="en-US">
                            <a:latin typeface="Cambria Math"/>
                          </a:rPr>
                          <m:t>/</m:t>
                        </m:r>
                        <m:r>
                          <m:rPr>
                            <m:sty m:val="p"/>
                          </m:rPr>
                          <a:rPr lang="en-US" b="0" i="0" smtClean="0">
                            <a:latin typeface="Cambria Math" panose="02040503050406030204" pitchFamily="18" charset="0"/>
                          </a:rPr>
                          <m:t>A</m:t>
                        </m:r>
                      </m:sub>
                    </m:sSub>
                  </m:oMath>
                </a14:m>
                <a:r>
                  <a:rPr lang="en-US" dirty="0"/>
                  <a:t>  -   The position of point B with respect to point A</a:t>
                </a:r>
              </a:p>
              <a:p>
                <a:endParaRPr lang="en-US" dirty="0"/>
              </a:p>
            </p:txBody>
          </p:sp>
        </mc:Choice>
        <mc:Fallback>
          <p:sp>
            <p:nvSpPr>
              <p:cNvPr id="3" name="Content Placeholder 2">
                <a:extLst>
                  <a:ext uri="{FF2B5EF4-FFF2-40B4-BE49-F238E27FC236}">
                    <a16:creationId xmlns:a16="http://schemas.microsoft.com/office/drawing/2014/main" id="{A76D3295-BFE8-47DA-B4B9-7F0B15F27486}"/>
                  </a:ext>
                </a:extLst>
              </p:cNvPr>
              <p:cNvSpPr>
                <a:spLocks noGrp="1" noRot="1" noChangeAspect="1" noMove="1" noResize="1" noEditPoints="1" noAdjustHandles="1" noChangeArrowheads="1" noChangeShapeType="1" noTextEdit="1"/>
              </p:cNvSpPr>
              <p:nvPr>
                <p:ph idx="1"/>
              </p:nvPr>
            </p:nvSpPr>
            <p:spPr>
              <a:xfrm>
                <a:off x="457200" y="1600200"/>
                <a:ext cx="8229600" cy="4495800"/>
              </a:xfrm>
              <a:blipFill>
                <a:blip r:embed="rId2"/>
                <a:stretch>
                  <a:fillRect l="-963" t="-2578" r="-1333"/>
                </a:stretch>
              </a:blipFill>
            </p:spPr>
            <p:txBody>
              <a:bodyPr/>
              <a:lstStyle/>
              <a:p>
                <a:r>
                  <a:rPr lang="en-US">
                    <a:noFill/>
                  </a:rPr>
                  <a:t> </a:t>
                </a:r>
              </a:p>
            </p:txBody>
          </p:sp>
        </mc:Fallback>
      </mc:AlternateContent>
    </p:spTree>
    <p:extLst>
      <p:ext uri="{BB962C8B-B14F-4D97-AF65-F5344CB8AC3E}">
        <p14:creationId xmlns:p14="http://schemas.microsoft.com/office/powerpoint/2010/main" val="556777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Motion in One Dimension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1"/>
                <a:ext cx="8229600" cy="2590800"/>
              </a:xfrm>
            </p:spPr>
            <p:txBody>
              <a:bodyPr>
                <a:normAutofit lnSpcReduction="10000"/>
              </a:bodyPr>
              <a:lstStyle/>
              <a:p>
                <a:r>
                  <a:rPr lang="en-US" dirty="0"/>
                  <a:t>Moving beyond position, we can use more or less the same equation to relate the velocities and the accelerations of the two cars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b="0" i="0" smtClean="0">
                              <a:latin typeface="Cambria Math" panose="02040503050406030204" pitchFamily="18" charset="0"/>
                            </a:rPr>
                            <m:t>v</m:t>
                          </m:r>
                        </m:e>
                        <m:sub>
                          <m:r>
                            <m:rPr>
                              <m:sty m:val="p"/>
                            </m:rPr>
                            <a:rPr lang="en-US">
                              <a:latin typeface="Cambria Math"/>
                            </a:rPr>
                            <m:t>B</m:t>
                          </m:r>
                          <m:r>
                            <a:rPr lang="en-US">
                              <a:latin typeface="Cambria Math"/>
                            </a:rPr>
                            <m:t>/</m:t>
                          </m:r>
                          <m:r>
                            <m:rPr>
                              <m:sty m:val="p"/>
                            </m:rPr>
                            <a:rPr lang="en-US">
                              <a:latin typeface="Cambria Math"/>
                            </a:rPr>
                            <m:t>O</m:t>
                          </m:r>
                        </m:sub>
                      </m:sSub>
                      <m:r>
                        <a:rPr lang="en-US">
                          <a:latin typeface="Cambria Math"/>
                        </a:rPr>
                        <m:t>=</m:t>
                      </m:r>
                      <m:sSub>
                        <m:sSubPr>
                          <m:ctrlPr>
                            <a:rPr lang="en-US" i="1">
                              <a:latin typeface="Cambria Math" panose="02040503050406030204" pitchFamily="18" charset="0"/>
                            </a:rPr>
                          </m:ctrlPr>
                        </m:sSubPr>
                        <m:e>
                          <m:r>
                            <m:rPr>
                              <m:sty m:val="p"/>
                            </m:rPr>
                            <a:rPr lang="en-US" b="0" i="0" smtClean="0">
                              <a:latin typeface="Cambria Math" panose="02040503050406030204" pitchFamily="18" charset="0"/>
                            </a:rPr>
                            <m:t>v</m:t>
                          </m:r>
                        </m:e>
                        <m:sub>
                          <m:r>
                            <m:rPr>
                              <m:sty m:val="p"/>
                            </m:rPr>
                            <a:rPr lang="en-US">
                              <a:latin typeface="Cambria Math"/>
                            </a:rPr>
                            <m:t>A</m:t>
                          </m:r>
                          <m:r>
                            <a:rPr lang="en-US">
                              <a:latin typeface="Cambria Math"/>
                            </a:rPr>
                            <m:t>/</m:t>
                          </m:r>
                          <m:r>
                            <m:rPr>
                              <m:sty m:val="p"/>
                            </m:rPr>
                            <a:rPr lang="en-US">
                              <a:latin typeface="Cambria Math"/>
                            </a:rPr>
                            <m:t>O</m:t>
                          </m:r>
                        </m:sub>
                      </m:sSub>
                      <m:r>
                        <a:rPr lang="en-US">
                          <a:latin typeface="Cambria Math"/>
                        </a:rPr>
                        <m:t>+</m:t>
                      </m:r>
                      <m:sSub>
                        <m:sSubPr>
                          <m:ctrlPr>
                            <a:rPr lang="en-US" i="1">
                              <a:latin typeface="Cambria Math" panose="02040503050406030204" pitchFamily="18" charset="0"/>
                            </a:rPr>
                          </m:ctrlPr>
                        </m:sSubPr>
                        <m:e>
                          <m:r>
                            <m:rPr>
                              <m:sty m:val="p"/>
                            </m:rPr>
                            <a:rPr lang="en-US" b="0" i="0" smtClean="0">
                              <a:latin typeface="Cambria Math" panose="02040503050406030204" pitchFamily="18" charset="0"/>
                            </a:rPr>
                            <m:t>v</m:t>
                          </m:r>
                        </m:e>
                        <m:sub>
                          <m:r>
                            <m:rPr>
                              <m:sty m:val="p"/>
                            </m:rPr>
                            <a:rPr lang="en-US">
                              <a:latin typeface="Cambria Math"/>
                            </a:rPr>
                            <m:t>B</m:t>
                          </m:r>
                          <m:r>
                            <a:rPr lang="en-US">
                              <a:latin typeface="Cambria Math"/>
                            </a:rPr>
                            <m:t>/</m:t>
                          </m:r>
                          <m:r>
                            <m:rPr>
                              <m:sty m:val="p"/>
                            </m:rPr>
                            <a:rPr lang="en-US">
                              <a:latin typeface="Cambria Math"/>
                            </a:rPr>
                            <m:t>A</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b="0" i="0" smtClean="0">
                              <a:latin typeface="Cambria Math" panose="02040503050406030204" pitchFamily="18" charset="0"/>
                            </a:rPr>
                            <m:t>a</m:t>
                          </m:r>
                        </m:e>
                        <m:sub>
                          <m:r>
                            <m:rPr>
                              <m:sty m:val="p"/>
                            </m:rPr>
                            <a:rPr lang="en-US">
                              <a:latin typeface="Cambria Math"/>
                            </a:rPr>
                            <m:t>B</m:t>
                          </m:r>
                          <m:r>
                            <a:rPr lang="en-US">
                              <a:latin typeface="Cambria Math"/>
                            </a:rPr>
                            <m:t>/</m:t>
                          </m:r>
                          <m:r>
                            <m:rPr>
                              <m:sty m:val="p"/>
                            </m:rPr>
                            <a:rPr lang="en-US">
                              <a:latin typeface="Cambria Math"/>
                            </a:rPr>
                            <m:t>O</m:t>
                          </m:r>
                        </m:sub>
                      </m:sSub>
                      <m:r>
                        <a:rPr lang="en-US">
                          <a:latin typeface="Cambria Math"/>
                        </a:rPr>
                        <m:t>=</m:t>
                      </m:r>
                      <m:sSub>
                        <m:sSubPr>
                          <m:ctrlPr>
                            <a:rPr lang="en-US" i="1">
                              <a:latin typeface="Cambria Math" panose="02040503050406030204" pitchFamily="18" charset="0"/>
                            </a:rPr>
                          </m:ctrlPr>
                        </m:sSubPr>
                        <m:e>
                          <m:r>
                            <m:rPr>
                              <m:sty m:val="p"/>
                            </m:rPr>
                            <a:rPr lang="en-US" b="0" i="0" smtClean="0">
                              <a:latin typeface="Cambria Math" panose="02040503050406030204" pitchFamily="18" charset="0"/>
                            </a:rPr>
                            <m:t>a</m:t>
                          </m:r>
                        </m:e>
                        <m:sub>
                          <m:r>
                            <m:rPr>
                              <m:sty m:val="p"/>
                            </m:rPr>
                            <a:rPr lang="en-US">
                              <a:latin typeface="Cambria Math"/>
                            </a:rPr>
                            <m:t>A</m:t>
                          </m:r>
                          <m:r>
                            <a:rPr lang="en-US">
                              <a:latin typeface="Cambria Math"/>
                            </a:rPr>
                            <m:t>/</m:t>
                          </m:r>
                          <m:r>
                            <m:rPr>
                              <m:sty m:val="p"/>
                            </m:rPr>
                            <a:rPr lang="en-US">
                              <a:latin typeface="Cambria Math"/>
                            </a:rPr>
                            <m:t>O</m:t>
                          </m:r>
                        </m:sub>
                      </m:sSub>
                      <m:r>
                        <a:rPr lang="en-US">
                          <a:latin typeface="Cambria Math"/>
                        </a:rPr>
                        <m:t>+</m:t>
                      </m:r>
                      <m:sSub>
                        <m:sSubPr>
                          <m:ctrlPr>
                            <a:rPr lang="en-US" i="1">
                              <a:latin typeface="Cambria Math" panose="02040503050406030204" pitchFamily="18" charset="0"/>
                            </a:rPr>
                          </m:ctrlPr>
                        </m:sSubPr>
                        <m:e>
                          <m:r>
                            <m:rPr>
                              <m:sty m:val="p"/>
                            </m:rPr>
                            <a:rPr lang="en-US" b="0" i="0" smtClean="0">
                              <a:latin typeface="Cambria Math" panose="02040503050406030204" pitchFamily="18" charset="0"/>
                            </a:rPr>
                            <m:t>a</m:t>
                          </m:r>
                        </m:e>
                        <m:sub>
                          <m:r>
                            <m:rPr>
                              <m:sty m:val="p"/>
                            </m:rPr>
                            <a:rPr lang="en-US">
                              <a:latin typeface="Cambria Math"/>
                            </a:rPr>
                            <m:t>B</m:t>
                          </m:r>
                          <m:r>
                            <a:rPr lang="en-US">
                              <a:latin typeface="Cambria Math"/>
                            </a:rPr>
                            <m:t>/</m:t>
                          </m:r>
                          <m:r>
                            <m:rPr>
                              <m:sty m:val="p"/>
                            </m:rPr>
                            <a:rPr lang="en-US">
                              <a:latin typeface="Cambria Math"/>
                            </a:rPr>
                            <m:t>A</m:t>
                          </m:r>
                        </m:sub>
                      </m:sSub>
                    </m:oMath>
                  </m:oMathPara>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1"/>
                <a:ext cx="8229600" cy="2590800"/>
              </a:xfrm>
              <a:blipFill>
                <a:blip r:embed="rId2"/>
                <a:stretch>
                  <a:fillRect l="-1704" t="-4941" r="-1333"/>
                </a:stretch>
              </a:blipFill>
            </p:spPr>
            <p:txBody>
              <a:bodyPr/>
              <a:lstStyle/>
              <a:p>
                <a:r>
                  <a:rPr lang="en-US">
                    <a:noFill/>
                  </a:rPr>
                  <a:t> </a:t>
                </a:r>
              </a:p>
            </p:txBody>
          </p:sp>
        </mc:Fallback>
      </mc:AlternateContent>
      <p:sp>
        <p:nvSpPr>
          <p:cNvPr id="16" name="Rectangle 15">
            <a:extLst>
              <a:ext uri="{FF2B5EF4-FFF2-40B4-BE49-F238E27FC236}">
                <a16:creationId xmlns:a16="http://schemas.microsoft.com/office/drawing/2014/main" id="{D199D71B-ECB1-4E4C-B896-F3B578EFD936}"/>
              </a:ext>
            </a:extLst>
          </p:cNvPr>
          <p:cNvSpPr/>
          <p:nvPr/>
        </p:nvSpPr>
        <p:spPr>
          <a:xfrm>
            <a:off x="0" y="5944168"/>
            <a:ext cx="9144000" cy="9138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E0EEE062-E0DB-425D-8FDF-64048BE055DF}"/>
              </a:ext>
            </a:extLst>
          </p:cNvPr>
          <p:cNvCxnSpPr>
            <a:cxnSpLocks/>
          </p:cNvCxnSpPr>
          <p:nvPr/>
        </p:nvCxnSpPr>
        <p:spPr>
          <a:xfrm>
            <a:off x="3978047" y="5169319"/>
            <a:ext cx="88310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66E9F5FD-D8E8-48EC-AC95-E6DEE71C0B83}"/>
              </a:ext>
            </a:extLst>
          </p:cNvPr>
          <p:cNvCxnSpPr>
            <a:cxnSpLocks/>
          </p:cNvCxnSpPr>
          <p:nvPr/>
        </p:nvCxnSpPr>
        <p:spPr>
          <a:xfrm>
            <a:off x="6324600" y="5169319"/>
            <a:ext cx="1524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8DD06BDA-8B48-43A1-A7FF-D6A14F5B0D75}"/>
              </a:ext>
            </a:extLst>
          </p:cNvPr>
          <p:cNvSpPr txBox="1"/>
          <p:nvPr/>
        </p:nvSpPr>
        <p:spPr>
          <a:xfrm>
            <a:off x="4168245" y="4693629"/>
            <a:ext cx="540533" cy="369332"/>
          </a:xfrm>
          <a:prstGeom prst="rect">
            <a:avLst/>
          </a:prstGeom>
          <a:solidFill>
            <a:schemeClr val="bg1"/>
          </a:solidFill>
          <a:ln>
            <a:noFill/>
          </a:ln>
        </p:spPr>
        <p:txBody>
          <a:bodyPr wrap="none" rtlCol="0">
            <a:spAutoFit/>
          </a:bodyPr>
          <a:lstStyle/>
          <a:p>
            <a:pPr algn="ctr"/>
            <a:r>
              <a:rPr lang="en-US" dirty="0">
                <a:solidFill>
                  <a:srgbClr val="0070C0"/>
                </a:solidFill>
              </a:rPr>
              <a:t>v</a:t>
            </a:r>
            <a:r>
              <a:rPr lang="en-US" baseline="-25000" dirty="0">
                <a:solidFill>
                  <a:srgbClr val="0070C0"/>
                </a:solidFill>
              </a:rPr>
              <a:t>A/O</a:t>
            </a:r>
            <a:endParaRPr lang="en-US" dirty="0">
              <a:solidFill>
                <a:srgbClr val="0070C0"/>
              </a:solidFill>
            </a:endParaRPr>
          </a:p>
        </p:txBody>
      </p:sp>
      <p:sp>
        <p:nvSpPr>
          <p:cNvPr id="25" name="TextBox 24">
            <a:extLst>
              <a:ext uri="{FF2B5EF4-FFF2-40B4-BE49-F238E27FC236}">
                <a16:creationId xmlns:a16="http://schemas.microsoft.com/office/drawing/2014/main" id="{4022B49B-51DC-4C2E-AE1D-EC852C95FC25}"/>
              </a:ext>
            </a:extLst>
          </p:cNvPr>
          <p:cNvSpPr txBox="1"/>
          <p:nvPr/>
        </p:nvSpPr>
        <p:spPr>
          <a:xfrm>
            <a:off x="6761480" y="4674490"/>
            <a:ext cx="534121" cy="369332"/>
          </a:xfrm>
          <a:prstGeom prst="rect">
            <a:avLst/>
          </a:prstGeom>
          <a:solidFill>
            <a:schemeClr val="bg1"/>
          </a:solidFill>
          <a:ln>
            <a:noFill/>
          </a:ln>
        </p:spPr>
        <p:txBody>
          <a:bodyPr wrap="none" rtlCol="0">
            <a:spAutoFit/>
          </a:bodyPr>
          <a:lstStyle/>
          <a:p>
            <a:pPr algn="ctr"/>
            <a:r>
              <a:rPr lang="en-US" dirty="0">
                <a:solidFill>
                  <a:srgbClr val="0070C0"/>
                </a:solidFill>
              </a:rPr>
              <a:t>v</a:t>
            </a:r>
            <a:r>
              <a:rPr lang="en-US" baseline="-25000" dirty="0">
                <a:solidFill>
                  <a:srgbClr val="0070C0"/>
                </a:solidFill>
              </a:rPr>
              <a:t>B/O</a:t>
            </a:r>
            <a:endParaRPr lang="en-US" dirty="0">
              <a:solidFill>
                <a:srgbClr val="0070C0"/>
              </a:solidFill>
            </a:endParaRPr>
          </a:p>
        </p:txBody>
      </p:sp>
      <p:cxnSp>
        <p:nvCxnSpPr>
          <p:cNvPr id="28" name="Straight Connector 27">
            <a:extLst>
              <a:ext uri="{FF2B5EF4-FFF2-40B4-BE49-F238E27FC236}">
                <a16:creationId xmlns:a16="http://schemas.microsoft.com/office/drawing/2014/main" id="{635C0877-C3DB-4675-9A89-7011FE9D5947}"/>
              </a:ext>
            </a:extLst>
          </p:cNvPr>
          <p:cNvCxnSpPr/>
          <p:nvPr/>
        </p:nvCxnSpPr>
        <p:spPr>
          <a:xfrm flipV="1">
            <a:off x="762000" y="4495800"/>
            <a:ext cx="0" cy="1752600"/>
          </a:xfrm>
          <a:prstGeom prst="line">
            <a:avLst/>
          </a:prstGeom>
        </p:spPr>
        <p:style>
          <a:lnRef idx="2">
            <a:schemeClr val="dk1"/>
          </a:lnRef>
          <a:fillRef idx="0">
            <a:schemeClr val="dk1"/>
          </a:fillRef>
          <a:effectRef idx="1">
            <a:schemeClr val="dk1"/>
          </a:effectRef>
          <a:fontRef idx="minor">
            <a:schemeClr val="tx1"/>
          </a:fontRef>
        </p:style>
      </p:cxnSp>
      <p:sp>
        <p:nvSpPr>
          <p:cNvPr id="29" name="TextBox 28">
            <a:extLst>
              <a:ext uri="{FF2B5EF4-FFF2-40B4-BE49-F238E27FC236}">
                <a16:creationId xmlns:a16="http://schemas.microsoft.com/office/drawing/2014/main" id="{1D04E946-6029-40D0-BBBA-47FE6FECE152}"/>
              </a:ext>
            </a:extLst>
          </p:cNvPr>
          <p:cNvSpPr txBox="1"/>
          <p:nvPr/>
        </p:nvSpPr>
        <p:spPr>
          <a:xfrm>
            <a:off x="609600" y="4050268"/>
            <a:ext cx="304800" cy="369332"/>
          </a:xfrm>
          <a:prstGeom prst="rect">
            <a:avLst/>
          </a:prstGeom>
          <a:noFill/>
        </p:spPr>
        <p:txBody>
          <a:bodyPr wrap="square" rtlCol="0">
            <a:spAutoFit/>
          </a:bodyPr>
          <a:lstStyle/>
          <a:p>
            <a:r>
              <a:rPr lang="en-US" dirty="0"/>
              <a:t>O</a:t>
            </a:r>
          </a:p>
        </p:txBody>
      </p:sp>
      <p:pic>
        <p:nvPicPr>
          <p:cNvPr id="30" name="Picture 2" descr="Car Side View by GDJ">
            <a:extLst>
              <a:ext uri="{FF2B5EF4-FFF2-40B4-BE49-F238E27FC236}">
                <a16:creationId xmlns:a16="http://schemas.microsoft.com/office/drawing/2014/main" id="{3B0F53BC-DB61-4B95-9EE6-02774841145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477000" y="5441540"/>
            <a:ext cx="1280465" cy="51107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Police">
            <a:extLst>
              <a:ext uri="{FF2B5EF4-FFF2-40B4-BE49-F238E27FC236}">
                <a16:creationId xmlns:a16="http://schemas.microsoft.com/office/drawing/2014/main" id="{7A91B25A-CD6E-4863-A81D-161B384EB7B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622300" y="5271017"/>
            <a:ext cx="1730748" cy="735568"/>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25CBEBE2-17B5-45E0-88D4-4BB462E48862}"/>
              </a:ext>
            </a:extLst>
          </p:cNvPr>
          <p:cNvSpPr txBox="1"/>
          <p:nvPr/>
        </p:nvSpPr>
        <p:spPr>
          <a:xfrm>
            <a:off x="4267200" y="4355068"/>
            <a:ext cx="304800" cy="369332"/>
          </a:xfrm>
          <a:prstGeom prst="rect">
            <a:avLst/>
          </a:prstGeom>
          <a:noFill/>
        </p:spPr>
        <p:txBody>
          <a:bodyPr wrap="square" rtlCol="0">
            <a:spAutoFit/>
          </a:bodyPr>
          <a:lstStyle/>
          <a:p>
            <a:r>
              <a:rPr lang="en-US" dirty="0"/>
              <a:t>A</a:t>
            </a:r>
          </a:p>
        </p:txBody>
      </p:sp>
      <p:sp>
        <p:nvSpPr>
          <p:cNvPr id="33" name="TextBox 32">
            <a:extLst>
              <a:ext uri="{FF2B5EF4-FFF2-40B4-BE49-F238E27FC236}">
                <a16:creationId xmlns:a16="http://schemas.microsoft.com/office/drawing/2014/main" id="{9D4C221C-E2BF-4AEE-9EF9-F4365313F499}"/>
              </a:ext>
            </a:extLst>
          </p:cNvPr>
          <p:cNvSpPr txBox="1"/>
          <p:nvPr/>
        </p:nvSpPr>
        <p:spPr>
          <a:xfrm>
            <a:off x="6781800" y="4343400"/>
            <a:ext cx="304800" cy="369332"/>
          </a:xfrm>
          <a:prstGeom prst="rect">
            <a:avLst/>
          </a:prstGeom>
          <a:noFill/>
        </p:spPr>
        <p:txBody>
          <a:bodyPr wrap="square" rtlCol="0">
            <a:spAutoFit/>
          </a:bodyPr>
          <a:lstStyle/>
          <a:p>
            <a:r>
              <a:rPr lang="en-US" dirty="0"/>
              <a:t>B</a:t>
            </a:r>
          </a:p>
        </p:txBody>
      </p:sp>
      <p:pic>
        <p:nvPicPr>
          <p:cNvPr id="2050" name="Picture 2" descr="File:Silhouette of man standing and facing forward.svg">
            <a:extLst>
              <a:ext uri="{FF2B5EF4-FFF2-40B4-BE49-F238E27FC236}">
                <a16:creationId xmlns:a16="http://schemas.microsoft.com/office/drawing/2014/main" id="{5D7081E2-B662-4835-AB34-925DF4F45E3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629920" y="5240537"/>
            <a:ext cx="250591" cy="745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890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0BF8C-A213-4CA0-B317-EAA294D01465}"/>
              </a:ext>
            </a:extLst>
          </p:cNvPr>
          <p:cNvSpPr>
            <a:spLocks noGrp="1"/>
          </p:cNvSpPr>
          <p:nvPr>
            <p:ph type="title"/>
          </p:nvPr>
        </p:nvSpPr>
        <p:spPr/>
        <p:txBody>
          <a:bodyPr/>
          <a:lstStyle/>
          <a:p>
            <a:r>
              <a:rPr lang="en-US" dirty="0"/>
              <a:t>Checking the Equations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11A6C4-A31A-4C61-A6F0-977B04F08BC4}"/>
                  </a:ext>
                </a:extLst>
              </p:cNvPr>
              <p:cNvSpPr>
                <a:spLocks noGrp="1"/>
              </p:cNvSpPr>
              <p:nvPr>
                <p:ph idx="1"/>
              </p:nvPr>
            </p:nvSpPr>
            <p:spPr/>
            <p:txBody>
              <a:bodyPr>
                <a:normAutofit fontScale="92500" lnSpcReduction="20000"/>
              </a:bodyPr>
              <a:lstStyle/>
              <a:p>
                <a:r>
                  <a:rPr lang="en-US" dirty="0"/>
                  <a:t>We do not have to label our points A and B, and we can also have more than two relative velocities in our equation, but we should check to make sure our equation is valid by looking at the subscripts.</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v</m:t>
                          </m:r>
                        </m:e>
                        <m:sub>
                          <m:r>
                            <m:rPr>
                              <m:sty m:val="p"/>
                            </m:rPr>
                            <a:rPr lang="en-US">
                              <a:latin typeface="Cambria Math" panose="02040503050406030204" pitchFamily="18" charset="0"/>
                            </a:rPr>
                            <m:t>C</m:t>
                          </m:r>
                          <m:r>
                            <a:rPr lang="en-US">
                              <a:latin typeface="Cambria Math"/>
                            </a:rPr>
                            <m:t>/</m:t>
                          </m:r>
                          <m:r>
                            <m:rPr>
                              <m:sty m:val="p"/>
                            </m:rPr>
                            <a:rPr lang="en-US">
                              <a:latin typeface="Cambria Math"/>
                            </a:rPr>
                            <m:t>O</m:t>
                          </m:r>
                        </m:sub>
                      </m:sSub>
                      <m:r>
                        <a:rPr lang="en-US">
                          <a:latin typeface="Cambria Math"/>
                        </a:rPr>
                        <m:t>=</m:t>
                      </m:r>
                      <m:sSub>
                        <m:sSubPr>
                          <m:ctrlPr>
                            <a:rPr lang="en-US" i="1">
                              <a:latin typeface="Cambria Math" panose="02040503050406030204" pitchFamily="18" charset="0"/>
                            </a:rPr>
                          </m:ctrlPr>
                        </m:sSubPr>
                        <m:e>
                          <m:r>
                            <m:rPr>
                              <m:sty m:val="p"/>
                            </m:rPr>
                            <a:rPr lang="en-US">
                              <a:latin typeface="Cambria Math" panose="02040503050406030204" pitchFamily="18" charset="0"/>
                            </a:rPr>
                            <m:t>v</m:t>
                          </m:r>
                        </m:e>
                        <m:sub>
                          <m:r>
                            <m:rPr>
                              <m:sty m:val="p"/>
                            </m:rPr>
                            <a:rPr lang="en-US">
                              <a:latin typeface="Cambria Math"/>
                            </a:rPr>
                            <m:t>A</m:t>
                          </m:r>
                          <m:r>
                            <a:rPr lang="en-US">
                              <a:latin typeface="Cambria Math"/>
                            </a:rPr>
                            <m:t>/</m:t>
                          </m:r>
                          <m:r>
                            <m:rPr>
                              <m:sty m:val="p"/>
                            </m:rPr>
                            <a:rPr lang="en-US">
                              <a:latin typeface="Cambria Math"/>
                            </a:rPr>
                            <m:t>O</m:t>
                          </m:r>
                        </m:sub>
                      </m:sSub>
                      <m:r>
                        <a:rPr lang="en-US">
                          <a:latin typeface="Cambria Math"/>
                        </a:rPr>
                        <m:t>+</m:t>
                      </m:r>
                      <m:sSub>
                        <m:sSubPr>
                          <m:ctrlPr>
                            <a:rPr lang="en-US" i="1">
                              <a:latin typeface="Cambria Math" panose="02040503050406030204" pitchFamily="18" charset="0"/>
                            </a:rPr>
                          </m:ctrlPr>
                        </m:sSubPr>
                        <m:e>
                          <m:r>
                            <m:rPr>
                              <m:sty m:val="p"/>
                            </m:rPr>
                            <a:rPr lang="en-US">
                              <a:latin typeface="Cambria Math" panose="02040503050406030204" pitchFamily="18" charset="0"/>
                            </a:rPr>
                            <m:t>v</m:t>
                          </m:r>
                        </m:e>
                        <m:sub>
                          <m:r>
                            <m:rPr>
                              <m:sty m:val="p"/>
                            </m:rPr>
                            <a:rPr lang="en-US">
                              <a:latin typeface="Cambria Math"/>
                            </a:rPr>
                            <m:t>B</m:t>
                          </m:r>
                          <m:r>
                            <a:rPr lang="en-US">
                              <a:latin typeface="Cambria Math"/>
                            </a:rPr>
                            <m:t>/</m:t>
                          </m:r>
                          <m:r>
                            <m:rPr>
                              <m:sty m:val="p"/>
                            </m:rPr>
                            <a:rPr lang="en-US">
                              <a:latin typeface="Cambria Math"/>
                            </a:rPr>
                            <m:t>A</m:t>
                          </m:r>
                        </m:sub>
                      </m:sSub>
                      <m:r>
                        <a:rPr lang="en-US">
                          <a:latin typeface="Cambria Math"/>
                        </a:rPr>
                        <m:t>+</m:t>
                      </m:r>
                      <m:sSub>
                        <m:sSubPr>
                          <m:ctrlPr>
                            <a:rPr lang="en-US" i="1">
                              <a:latin typeface="Cambria Math" panose="02040503050406030204" pitchFamily="18" charset="0"/>
                            </a:rPr>
                          </m:ctrlPr>
                        </m:sSubPr>
                        <m:e>
                          <m:r>
                            <m:rPr>
                              <m:sty m:val="p"/>
                            </m:rPr>
                            <a:rPr lang="en-US">
                              <a:latin typeface="Cambria Math" panose="02040503050406030204" pitchFamily="18" charset="0"/>
                            </a:rPr>
                            <m:t>v</m:t>
                          </m:r>
                        </m:e>
                        <m:sub>
                          <m:r>
                            <m:rPr>
                              <m:sty m:val="p"/>
                            </m:rPr>
                            <a:rPr lang="en-US">
                              <a:latin typeface="Cambria Math" panose="02040503050406030204" pitchFamily="18" charset="0"/>
                            </a:rPr>
                            <m:t>C</m:t>
                          </m:r>
                          <m:r>
                            <a:rPr lang="en-US">
                              <a:latin typeface="Cambria Math"/>
                            </a:rPr>
                            <m:t>/</m:t>
                          </m:r>
                          <m:r>
                            <m:rPr>
                              <m:sty m:val="p"/>
                            </m:rPr>
                            <a:rPr lang="en-US">
                              <a:latin typeface="Cambria Math" panose="02040503050406030204" pitchFamily="18" charset="0"/>
                            </a:rPr>
                            <m:t>B</m:t>
                          </m:r>
                        </m:sub>
                      </m:sSub>
                    </m:oMath>
                  </m:oMathPara>
                </a14:m>
                <a:endParaRPr lang="en-US" dirty="0"/>
              </a:p>
              <a:p>
                <a:endParaRPr lang="en-US" dirty="0"/>
              </a:p>
              <a:p>
                <a:r>
                  <a:rPr lang="en-US" dirty="0"/>
                  <a:t>We can check the validity of the equation by multiplying together the subscripts and ensuring the two sides reduce down to the same subscript.</a:t>
                </a:r>
              </a:p>
              <a:p>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711A6C4-A31A-4C61-A6F0-977B04F08BC4}"/>
                  </a:ext>
                </a:extLst>
              </p:cNvPr>
              <p:cNvSpPr>
                <a:spLocks noGrp="1" noRot="1" noChangeAspect="1" noMove="1" noResize="1" noEditPoints="1" noAdjustHandles="1" noChangeArrowheads="1" noChangeShapeType="1" noTextEdit="1"/>
              </p:cNvSpPr>
              <p:nvPr>
                <p:ph idx="1"/>
              </p:nvPr>
            </p:nvSpPr>
            <p:spPr>
              <a:blipFill>
                <a:blip r:embed="rId2"/>
                <a:stretch>
                  <a:fillRect l="-1481" t="-3504" r="-2222" b="-4313"/>
                </a:stretch>
              </a:blipFill>
            </p:spPr>
            <p:txBody>
              <a:bodyPr/>
              <a:lstStyle/>
              <a:p>
                <a:r>
                  <a:rPr lang="en-US">
                    <a:noFill/>
                  </a:rPr>
                  <a:t> </a:t>
                </a:r>
              </a:p>
            </p:txBody>
          </p:sp>
        </mc:Fallback>
      </mc:AlternateContent>
    </p:spTree>
    <p:extLst>
      <p:ext uri="{BB962C8B-B14F-4D97-AF65-F5344CB8AC3E}">
        <p14:creationId xmlns:p14="http://schemas.microsoft.com/office/powerpoint/2010/main" val="3526864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Motion 2D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1"/>
                <a:ext cx="8229600" cy="2304164"/>
              </a:xfrm>
            </p:spPr>
            <p:txBody>
              <a:bodyPr>
                <a:normAutofit fontScale="92500"/>
              </a:bodyPr>
              <a:lstStyle/>
              <a:p>
                <a:r>
                  <a:rPr lang="en-US" dirty="0"/>
                  <a:t>The same equations we used for a single dimension hold up in 2D or 3D if we simply treat position, velocity, and acceleration as vectors.</a:t>
                </a:r>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e>
                        <m:sub>
                          <m:r>
                            <m:rPr>
                              <m:sty m:val="p"/>
                            </m:rPr>
                            <a:rPr lang="en-US" b="0" i="0" smtClean="0">
                              <a:latin typeface="Cambria Math"/>
                            </a:rPr>
                            <m:t>B</m:t>
                          </m:r>
                          <m:r>
                            <a:rPr lang="en-US" b="0" i="0" smtClean="0">
                              <a:latin typeface="Cambria Math"/>
                            </a:rPr>
                            <m:t>/</m:t>
                          </m:r>
                          <m:r>
                            <m:rPr>
                              <m:sty m:val="p"/>
                            </m:rPr>
                            <a:rPr lang="en-US" b="0" i="0" smtClean="0">
                              <a:latin typeface="Cambria Math"/>
                            </a:rPr>
                            <m:t>O</m:t>
                          </m:r>
                        </m:sub>
                      </m:sSub>
                      <m:r>
                        <a:rPr lang="en-US" b="0" i="0" smtClean="0">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𝑟</m:t>
                              </m:r>
                            </m:e>
                          </m:acc>
                        </m:e>
                        <m:sub>
                          <m:r>
                            <m:rPr>
                              <m:sty m:val="p"/>
                            </m:rPr>
                            <a:rPr lang="en-US" b="0" i="0" smtClean="0">
                              <a:latin typeface="Cambria Math" panose="02040503050406030204" pitchFamily="18" charset="0"/>
                            </a:rPr>
                            <m:t>A</m:t>
                          </m:r>
                          <m:r>
                            <a:rPr lang="en-US">
                              <a:latin typeface="Cambria Math"/>
                            </a:rPr>
                            <m:t>/</m:t>
                          </m:r>
                          <m:r>
                            <m:rPr>
                              <m:sty m:val="p"/>
                            </m:rPr>
                            <a:rPr lang="en-US">
                              <a:latin typeface="Cambria Math"/>
                            </a:rPr>
                            <m:t>O</m:t>
                          </m:r>
                        </m:sub>
                      </m:sSub>
                      <m:r>
                        <a:rPr lang="en-US" b="0" i="0" smtClean="0">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𝑟</m:t>
                              </m:r>
                            </m:e>
                          </m:acc>
                        </m:e>
                        <m:sub>
                          <m:r>
                            <m:rPr>
                              <m:sty m:val="p"/>
                            </m:rPr>
                            <a:rPr lang="en-US">
                              <a:latin typeface="Cambria Math"/>
                            </a:rPr>
                            <m:t>B</m:t>
                          </m:r>
                          <m:r>
                            <a:rPr lang="en-US">
                              <a:latin typeface="Cambria Math"/>
                            </a:rPr>
                            <m:t>/</m:t>
                          </m:r>
                          <m:r>
                            <a:rPr lang="en-US" b="0" i="1" smtClean="0">
                              <a:latin typeface="Cambria Math" panose="02040503050406030204" pitchFamily="18" charset="0"/>
                            </a:rPr>
                            <m:t>𝐴</m:t>
                          </m:r>
                        </m:sub>
                      </m:sSub>
                    </m:oMath>
                  </m:oMathPara>
                </a14:m>
                <a:endParaRPr lang="en-US" dirty="0"/>
              </a:p>
              <a:p>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1"/>
                <a:ext cx="8229600" cy="2304164"/>
              </a:xfrm>
              <a:blipFill>
                <a:blip r:embed="rId2"/>
                <a:stretch>
                  <a:fillRect l="-1481" t="-318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9</a:t>
            </a:fld>
            <a:endParaRPr lang="en-US"/>
          </a:p>
        </p:txBody>
      </p:sp>
      <p:pic>
        <p:nvPicPr>
          <p:cNvPr id="18" name="Picture 2" descr="plane by voyeg3r">
            <a:extLst>
              <a:ext uri="{FF2B5EF4-FFF2-40B4-BE49-F238E27FC236}">
                <a16:creationId xmlns:a16="http://schemas.microsoft.com/office/drawing/2014/main" id="{05CEA854-E073-48E5-8511-0CD27024FF3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925" y="5345181"/>
            <a:ext cx="472185" cy="54118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plane by voyeg3r">
            <a:extLst>
              <a:ext uri="{FF2B5EF4-FFF2-40B4-BE49-F238E27FC236}">
                <a16:creationId xmlns:a16="http://schemas.microsoft.com/office/drawing/2014/main" id="{BC7F8443-5F2F-4A0E-AFCD-6C14357F5E0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6037796" y="3693329"/>
            <a:ext cx="472185" cy="541186"/>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Connector 22">
            <a:extLst>
              <a:ext uri="{FF2B5EF4-FFF2-40B4-BE49-F238E27FC236}">
                <a16:creationId xmlns:a16="http://schemas.microsoft.com/office/drawing/2014/main" id="{8498EAD1-6C61-49C3-9C2D-54AC10DBA22F}"/>
              </a:ext>
            </a:extLst>
          </p:cNvPr>
          <p:cNvCxnSpPr/>
          <p:nvPr/>
        </p:nvCxnSpPr>
        <p:spPr>
          <a:xfrm flipV="1">
            <a:off x="914400" y="4366316"/>
            <a:ext cx="0" cy="1752600"/>
          </a:xfrm>
          <a:prstGeom prst="line">
            <a:avLst/>
          </a:prstGeom>
        </p:spPr>
        <p:style>
          <a:lnRef idx="2">
            <a:schemeClr val="dk1"/>
          </a:lnRef>
          <a:fillRef idx="0">
            <a:schemeClr val="dk1"/>
          </a:fillRef>
          <a:effectRef idx="1">
            <a:schemeClr val="dk1"/>
          </a:effectRef>
          <a:fontRef idx="minor">
            <a:schemeClr val="tx1"/>
          </a:fontRef>
        </p:style>
      </p:cxnSp>
      <p:sp>
        <p:nvSpPr>
          <p:cNvPr id="25" name="TextBox 24">
            <a:extLst>
              <a:ext uri="{FF2B5EF4-FFF2-40B4-BE49-F238E27FC236}">
                <a16:creationId xmlns:a16="http://schemas.microsoft.com/office/drawing/2014/main" id="{C0C38B56-D836-46F9-882A-7E25F4C24015}"/>
              </a:ext>
            </a:extLst>
          </p:cNvPr>
          <p:cNvSpPr txBox="1"/>
          <p:nvPr/>
        </p:nvSpPr>
        <p:spPr>
          <a:xfrm>
            <a:off x="551872" y="5613605"/>
            <a:ext cx="304800" cy="369332"/>
          </a:xfrm>
          <a:prstGeom prst="rect">
            <a:avLst/>
          </a:prstGeom>
          <a:noFill/>
        </p:spPr>
        <p:txBody>
          <a:bodyPr wrap="square" rtlCol="0">
            <a:spAutoFit/>
          </a:bodyPr>
          <a:lstStyle/>
          <a:p>
            <a:r>
              <a:rPr lang="en-US" dirty="0"/>
              <a:t>O</a:t>
            </a:r>
          </a:p>
        </p:txBody>
      </p:sp>
      <p:cxnSp>
        <p:nvCxnSpPr>
          <p:cNvPr id="26" name="Straight Arrow Connector 25">
            <a:extLst>
              <a:ext uri="{FF2B5EF4-FFF2-40B4-BE49-F238E27FC236}">
                <a16:creationId xmlns:a16="http://schemas.microsoft.com/office/drawing/2014/main" id="{FA91034B-2272-4AB5-B38F-B4DF4519DD1E}"/>
              </a:ext>
            </a:extLst>
          </p:cNvPr>
          <p:cNvCxnSpPr/>
          <p:nvPr/>
        </p:nvCxnSpPr>
        <p:spPr>
          <a:xfrm flipV="1">
            <a:off x="914400" y="5551684"/>
            <a:ext cx="4463426" cy="4148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6F1E1B3A-B953-4FE8-AD41-1900A921C217}"/>
              </a:ext>
            </a:extLst>
          </p:cNvPr>
          <p:cNvCxnSpPr/>
          <p:nvPr/>
        </p:nvCxnSpPr>
        <p:spPr>
          <a:xfrm flipV="1">
            <a:off x="914400" y="3920784"/>
            <a:ext cx="5334000" cy="20457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218184B2-A452-442A-8272-729EF4389179}"/>
              </a:ext>
            </a:extLst>
          </p:cNvPr>
          <p:cNvSpPr txBox="1"/>
          <p:nvPr/>
        </p:nvSpPr>
        <p:spPr>
          <a:xfrm>
            <a:off x="3603171" y="5551684"/>
            <a:ext cx="516488" cy="369332"/>
          </a:xfrm>
          <a:prstGeom prst="rect">
            <a:avLst/>
          </a:prstGeom>
          <a:solidFill>
            <a:schemeClr val="bg1"/>
          </a:solidFill>
          <a:ln>
            <a:noFill/>
          </a:ln>
        </p:spPr>
        <p:txBody>
          <a:bodyPr wrap="none" rtlCol="0">
            <a:spAutoFit/>
          </a:bodyPr>
          <a:lstStyle/>
          <a:p>
            <a:pPr algn="ctr"/>
            <a:r>
              <a:rPr lang="en-US" dirty="0">
                <a:solidFill>
                  <a:srgbClr val="0070C0"/>
                </a:solidFill>
              </a:rPr>
              <a:t>r</a:t>
            </a:r>
            <a:r>
              <a:rPr lang="en-US" baseline="-25000" dirty="0">
                <a:solidFill>
                  <a:srgbClr val="0070C0"/>
                </a:solidFill>
              </a:rPr>
              <a:t>A/O</a:t>
            </a:r>
            <a:endParaRPr lang="en-US" dirty="0">
              <a:solidFill>
                <a:srgbClr val="0070C0"/>
              </a:solidFill>
            </a:endParaRPr>
          </a:p>
        </p:txBody>
      </p:sp>
      <p:sp>
        <p:nvSpPr>
          <p:cNvPr id="29" name="TextBox 28">
            <a:extLst>
              <a:ext uri="{FF2B5EF4-FFF2-40B4-BE49-F238E27FC236}">
                <a16:creationId xmlns:a16="http://schemas.microsoft.com/office/drawing/2014/main" id="{2D8FD2A6-AB9C-40FC-8D99-5D73DCAE567E}"/>
              </a:ext>
            </a:extLst>
          </p:cNvPr>
          <p:cNvSpPr txBox="1"/>
          <p:nvPr/>
        </p:nvSpPr>
        <p:spPr>
          <a:xfrm>
            <a:off x="3753918" y="4606584"/>
            <a:ext cx="510076" cy="369332"/>
          </a:xfrm>
          <a:prstGeom prst="rect">
            <a:avLst/>
          </a:prstGeom>
          <a:solidFill>
            <a:schemeClr val="bg1"/>
          </a:solidFill>
          <a:ln>
            <a:noFill/>
          </a:ln>
        </p:spPr>
        <p:txBody>
          <a:bodyPr wrap="none" rtlCol="0">
            <a:spAutoFit/>
          </a:bodyPr>
          <a:lstStyle/>
          <a:p>
            <a:pPr algn="ctr"/>
            <a:r>
              <a:rPr lang="en-US" dirty="0">
                <a:solidFill>
                  <a:srgbClr val="0070C0"/>
                </a:solidFill>
              </a:rPr>
              <a:t>r</a:t>
            </a:r>
            <a:r>
              <a:rPr lang="en-US" baseline="-25000" dirty="0">
                <a:solidFill>
                  <a:srgbClr val="0070C0"/>
                </a:solidFill>
              </a:rPr>
              <a:t>B/O</a:t>
            </a:r>
            <a:endParaRPr lang="en-US" dirty="0">
              <a:solidFill>
                <a:srgbClr val="0070C0"/>
              </a:solidFill>
            </a:endParaRPr>
          </a:p>
        </p:txBody>
      </p:sp>
      <p:cxnSp>
        <p:nvCxnSpPr>
          <p:cNvPr id="30" name="Straight Arrow Connector 29">
            <a:extLst>
              <a:ext uri="{FF2B5EF4-FFF2-40B4-BE49-F238E27FC236}">
                <a16:creationId xmlns:a16="http://schemas.microsoft.com/office/drawing/2014/main" id="{C52B94D6-C689-463E-8B41-1E0C1136C0A0}"/>
              </a:ext>
            </a:extLst>
          </p:cNvPr>
          <p:cNvCxnSpPr/>
          <p:nvPr/>
        </p:nvCxnSpPr>
        <p:spPr>
          <a:xfrm flipV="1">
            <a:off x="5377826" y="3920784"/>
            <a:ext cx="870574" cy="1630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29CF0E75-D0D0-4A41-9759-4E8D801084CA}"/>
              </a:ext>
            </a:extLst>
          </p:cNvPr>
          <p:cNvSpPr txBox="1"/>
          <p:nvPr/>
        </p:nvSpPr>
        <p:spPr>
          <a:xfrm>
            <a:off x="5536778" y="4552546"/>
            <a:ext cx="491931" cy="369332"/>
          </a:xfrm>
          <a:prstGeom prst="rect">
            <a:avLst/>
          </a:prstGeom>
          <a:solidFill>
            <a:schemeClr val="bg1"/>
          </a:solidFill>
          <a:ln>
            <a:noFill/>
          </a:ln>
        </p:spPr>
        <p:txBody>
          <a:bodyPr wrap="none" rtlCol="0">
            <a:spAutoFit/>
          </a:bodyPr>
          <a:lstStyle/>
          <a:p>
            <a:pPr algn="ctr"/>
            <a:r>
              <a:rPr lang="en-US" dirty="0">
                <a:solidFill>
                  <a:srgbClr val="0070C0"/>
                </a:solidFill>
              </a:rPr>
              <a:t>r</a:t>
            </a:r>
            <a:r>
              <a:rPr lang="en-US" baseline="-25000" dirty="0">
                <a:solidFill>
                  <a:srgbClr val="0070C0"/>
                </a:solidFill>
              </a:rPr>
              <a:t>B/A</a:t>
            </a:r>
            <a:endParaRPr lang="en-US" dirty="0">
              <a:solidFill>
                <a:srgbClr val="0070C0"/>
              </a:solidFill>
            </a:endParaRPr>
          </a:p>
        </p:txBody>
      </p:sp>
      <p:cxnSp>
        <p:nvCxnSpPr>
          <p:cNvPr id="32" name="Straight Connector 31">
            <a:extLst>
              <a:ext uri="{FF2B5EF4-FFF2-40B4-BE49-F238E27FC236}">
                <a16:creationId xmlns:a16="http://schemas.microsoft.com/office/drawing/2014/main" id="{2EB52C45-415D-4EC2-9D91-124011787618}"/>
              </a:ext>
            </a:extLst>
          </p:cNvPr>
          <p:cNvCxnSpPr/>
          <p:nvPr/>
        </p:nvCxnSpPr>
        <p:spPr>
          <a:xfrm>
            <a:off x="533400" y="5966516"/>
            <a:ext cx="8153400" cy="0"/>
          </a:xfrm>
          <a:prstGeom prst="line">
            <a:avLst/>
          </a:prstGeom>
        </p:spPr>
        <p:style>
          <a:lnRef idx="2">
            <a:schemeClr val="dk1"/>
          </a:lnRef>
          <a:fillRef idx="0">
            <a:schemeClr val="dk1"/>
          </a:fillRef>
          <a:effectRef idx="1">
            <a:schemeClr val="dk1"/>
          </a:effectRef>
          <a:fontRef idx="minor">
            <a:schemeClr val="tx1"/>
          </a:fontRef>
        </p:style>
      </p:cxnSp>
      <p:sp>
        <p:nvSpPr>
          <p:cNvPr id="33" name="TextBox 32">
            <a:extLst>
              <a:ext uri="{FF2B5EF4-FFF2-40B4-BE49-F238E27FC236}">
                <a16:creationId xmlns:a16="http://schemas.microsoft.com/office/drawing/2014/main" id="{833014E5-3D1E-4E71-B030-009441240D7B}"/>
              </a:ext>
            </a:extLst>
          </p:cNvPr>
          <p:cNvSpPr txBox="1"/>
          <p:nvPr/>
        </p:nvSpPr>
        <p:spPr>
          <a:xfrm>
            <a:off x="5627727" y="5420729"/>
            <a:ext cx="304800" cy="369332"/>
          </a:xfrm>
          <a:prstGeom prst="rect">
            <a:avLst/>
          </a:prstGeom>
          <a:noFill/>
        </p:spPr>
        <p:txBody>
          <a:bodyPr wrap="square" rtlCol="0">
            <a:spAutoFit/>
          </a:bodyPr>
          <a:lstStyle/>
          <a:p>
            <a:r>
              <a:rPr lang="en-US" dirty="0"/>
              <a:t>A</a:t>
            </a:r>
          </a:p>
        </p:txBody>
      </p:sp>
      <p:sp>
        <p:nvSpPr>
          <p:cNvPr id="34" name="TextBox 33">
            <a:extLst>
              <a:ext uri="{FF2B5EF4-FFF2-40B4-BE49-F238E27FC236}">
                <a16:creationId xmlns:a16="http://schemas.microsoft.com/office/drawing/2014/main" id="{13826206-FB4D-4BDA-912B-C4799292D0F4}"/>
              </a:ext>
            </a:extLst>
          </p:cNvPr>
          <p:cNvSpPr txBox="1"/>
          <p:nvPr/>
        </p:nvSpPr>
        <p:spPr>
          <a:xfrm>
            <a:off x="6392082" y="3444240"/>
            <a:ext cx="304800" cy="369332"/>
          </a:xfrm>
          <a:prstGeom prst="rect">
            <a:avLst/>
          </a:prstGeom>
          <a:noFill/>
        </p:spPr>
        <p:txBody>
          <a:bodyPr wrap="square" rtlCol="0">
            <a:spAutoFit/>
          </a:bodyPr>
          <a:lstStyle/>
          <a:p>
            <a:r>
              <a:rPr lang="en-US" dirty="0"/>
              <a:t>B</a:t>
            </a:r>
          </a:p>
        </p:txBody>
      </p:sp>
    </p:spTree>
    <p:extLst>
      <p:ext uri="{BB962C8B-B14F-4D97-AF65-F5344CB8AC3E}">
        <p14:creationId xmlns:p14="http://schemas.microsoft.com/office/powerpoint/2010/main" val="112260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EB1464-66D1-425A-BBB5-7A9312BBE9C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CF5F32-56DC-4068-8B04-457CF34A96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1502</TotalTime>
  <Words>1008</Words>
  <Application>Microsoft Office PowerPoint</Application>
  <PresentationFormat>On-screen Show (4:3)</PresentationFormat>
  <Paragraphs>120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Cambria Math</vt:lpstr>
      <vt:lpstr>MA_Template</vt:lpstr>
      <vt:lpstr>Relative Motion Systems</vt:lpstr>
      <vt:lpstr>Relative Motion Analysis</vt:lpstr>
      <vt:lpstr>Relative Motion in One Dimension</vt:lpstr>
      <vt:lpstr>Relative Motion in One Dimension</vt:lpstr>
      <vt:lpstr>Relative Motion Notation</vt:lpstr>
      <vt:lpstr>Relative Motion Notation</vt:lpstr>
      <vt:lpstr>Relative Motion in One Dimension</vt:lpstr>
      <vt:lpstr>Checking the Equations</vt:lpstr>
      <vt:lpstr>Relative Motion 2D</vt:lpstr>
      <vt:lpstr>Relative Motion 2D (Rectangular Coordinates)</vt:lpstr>
      <vt:lpstr>Relative Motion 2D (Rectangular Coordinates)</vt:lpstr>
      <vt:lpstr>Relative Motion in Normal-Tangential and Polar Coordinates</vt:lpstr>
      <vt:lpstr>Thanks for Watching</vt:lpstr>
      <vt:lpstr>Worked Example</vt:lpstr>
      <vt:lpstr>Worked Example</vt:lpstr>
      <vt:lpstr>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12</cp:revision>
  <dcterms:created xsi:type="dcterms:W3CDTF">2020-08-21T15:23:22Z</dcterms:created>
  <dcterms:modified xsi:type="dcterms:W3CDTF">2025-02-11T15:55:57Z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