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6" r:id="rId5"/>
    <p:sldId id="322" r:id="rId6"/>
    <p:sldId id="323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24" r:id="rId15"/>
    <p:sldId id="325" r:id="rId16"/>
    <p:sldId id="314" r:id="rId17"/>
    <p:sldId id="287" r:id="rId18"/>
    <p:sldId id="265" r:id="rId19"/>
    <p:sldId id="268" r:id="rId20"/>
    <p:sldId id="26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B8192-D31B-4684-856D-6C4D0E37D1E7}" v="1" dt="2020-10-13T20:38:46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48EB8192-D31B-4684-856D-6C4D0E37D1E7}"/>
    <pc:docChg chg="modSld">
      <pc:chgData name="Moore, Jacob Preston" userId="fdd3fd0f-c483-48c9-988d-7deb216763fd" providerId="ADAL" clId="{48EB8192-D31B-4684-856D-6C4D0E37D1E7}" dt="2020-10-13T20:38:46.526" v="0" actId="20577"/>
      <pc:docMkLst>
        <pc:docMk/>
      </pc:docMkLst>
      <pc:sldChg chg="modSp">
        <pc:chgData name="Moore, Jacob Preston" userId="fdd3fd0f-c483-48c9-988d-7deb216763fd" providerId="ADAL" clId="{48EB8192-D31B-4684-856D-6C4D0E37D1E7}" dt="2020-10-13T20:38:46.526" v="0" actId="20577"/>
        <pc:sldMkLst>
          <pc:docMk/>
          <pc:sldMk cId="690539534" sldId="308"/>
        </pc:sldMkLst>
        <pc:spChg chg="mod">
          <ac:chgData name="Moore, Jacob Preston" userId="fdd3fd0f-c483-48c9-988d-7deb216763fd" providerId="ADAL" clId="{48EB8192-D31B-4684-856D-6C4D0E37D1E7}" dt="2020-10-13T20:38:46.526" v="0" actId="20577"/>
          <ac:spMkLst>
            <pc:docMk/>
            <pc:sldMk cId="690539534" sldId="308"/>
            <ac:spMk id="3" creationId="{00000000-0000-0000-0000-000000000000}"/>
          </ac:spMkLst>
        </pc:spChg>
      </pc:sldChg>
    </pc:docChg>
  </pc:docChgLst>
  <pc:docChgLst>
    <pc:chgData name="Moore, Jacob Preston" userId="fdd3fd0f-c483-48c9-988d-7deb216763fd" providerId="ADAL" clId="{519B1341-81EE-4724-8521-459FA06A8E21}"/>
    <pc:docChg chg="custSel addSld delSld modSld">
      <pc:chgData name="Moore, Jacob Preston" userId="fdd3fd0f-c483-48c9-988d-7deb216763fd" providerId="ADAL" clId="{519B1341-81EE-4724-8521-459FA06A8E21}" dt="2020-06-19T20:21:29.075" v="978"/>
      <pc:docMkLst>
        <pc:docMk/>
      </pc:docMkLst>
      <pc:sldChg chg="modSp">
        <pc:chgData name="Moore, Jacob Preston" userId="fdd3fd0f-c483-48c9-988d-7deb216763fd" providerId="ADAL" clId="{519B1341-81EE-4724-8521-459FA06A8E21}" dt="2020-06-19T19:49:14.480" v="37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519B1341-81EE-4724-8521-459FA06A8E21}" dt="2020-06-19T19:49:14.480" v="37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519B1341-81EE-4724-8521-459FA06A8E21}" dt="2020-06-19T20:20:41.105" v="966" actId="2696"/>
        <pc:sldMkLst>
          <pc:docMk/>
          <pc:sldMk cId="3331765365" sldId="286"/>
        </pc:sldMkLst>
      </pc:sldChg>
      <pc:sldChg chg="del">
        <pc:chgData name="Moore, Jacob Preston" userId="fdd3fd0f-c483-48c9-988d-7deb216763fd" providerId="ADAL" clId="{519B1341-81EE-4724-8521-459FA06A8E21}" dt="2020-06-19T20:20:41.457" v="972" actId="2696"/>
        <pc:sldMkLst>
          <pc:docMk/>
          <pc:sldMk cId="805433833" sldId="292"/>
        </pc:sldMkLst>
      </pc:sldChg>
      <pc:sldChg chg="del">
        <pc:chgData name="Moore, Jacob Preston" userId="fdd3fd0f-c483-48c9-988d-7deb216763fd" providerId="ADAL" clId="{519B1341-81EE-4724-8521-459FA06A8E21}" dt="2020-06-19T20:20:41.605" v="973" actId="2696"/>
        <pc:sldMkLst>
          <pc:docMk/>
          <pc:sldMk cId="3078598549" sldId="293"/>
        </pc:sldMkLst>
      </pc:sldChg>
      <pc:sldChg chg="del">
        <pc:chgData name="Moore, Jacob Preston" userId="fdd3fd0f-c483-48c9-988d-7deb216763fd" providerId="ADAL" clId="{519B1341-81EE-4724-8521-459FA06A8E21}" dt="2020-06-19T20:20:42.035" v="975" actId="2696"/>
        <pc:sldMkLst>
          <pc:docMk/>
          <pc:sldMk cId="4067583084" sldId="296"/>
        </pc:sldMkLst>
      </pc:sldChg>
      <pc:sldChg chg="del">
        <pc:chgData name="Moore, Jacob Preston" userId="fdd3fd0f-c483-48c9-988d-7deb216763fd" providerId="ADAL" clId="{519B1341-81EE-4724-8521-459FA06A8E21}" dt="2020-06-19T20:20:42.376" v="977" actId="2696"/>
        <pc:sldMkLst>
          <pc:docMk/>
          <pc:sldMk cId="3660748482" sldId="299"/>
        </pc:sldMkLst>
      </pc:sldChg>
      <pc:sldChg chg="del">
        <pc:chgData name="Moore, Jacob Preston" userId="fdd3fd0f-c483-48c9-988d-7deb216763fd" providerId="ADAL" clId="{519B1341-81EE-4724-8521-459FA06A8E21}" dt="2020-06-19T20:20:41.837" v="974" actId="2696"/>
        <pc:sldMkLst>
          <pc:docMk/>
          <pc:sldMk cId="1820117626" sldId="301"/>
        </pc:sldMkLst>
      </pc:sldChg>
      <pc:sldChg chg="addSp modSp add">
        <pc:chgData name="Moore, Jacob Preston" userId="fdd3fd0f-c483-48c9-988d-7deb216763fd" providerId="ADAL" clId="{519B1341-81EE-4724-8521-459FA06A8E21}" dt="2020-06-19T20:19:54.248" v="964" actId="1038"/>
        <pc:sldMkLst>
          <pc:docMk/>
          <pc:sldMk cId="1529878365" sldId="306"/>
        </pc:sldMkLst>
        <pc:spChg chg="add mod">
          <ac:chgData name="Moore, Jacob Preston" userId="fdd3fd0f-c483-48c9-988d-7deb216763fd" providerId="ADAL" clId="{519B1341-81EE-4724-8521-459FA06A8E21}" dt="2020-06-19T20:19:33.458" v="949" actId="1076"/>
          <ac:spMkLst>
            <pc:docMk/>
            <pc:sldMk cId="1529878365" sldId="306"/>
            <ac:spMk id="13" creationId="{9D05E151-DFAD-41A9-8B99-8EE445DB6367}"/>
          </ac:spMkLst>
        </pc:spChg>
        <pc:spChg chg="add mod">
          <ac:chgData name="Moore, Jacob Preston" userId="fdd3fd0f-c483-48c9-988d-7deb216763fd" providerId="ADAL" clId="{519B1341-81EE-4724-8521-459FA06A8E21}" dt="2020-06-19T20:19:54.248" v="964" actId="1038"/>
          <ac:spMkLst>
            <pc:docMk/>
            <pc:sldMk cId="1529878365" sldId="306"/>
            <ac:spMk id="14" creationId="{88A3FC38-BBA3-4E12-8003-2F1B9C435BDF}"/>
          </ac:spMkLst>
        </pc:spChg>
        <pc:spChg chg="add mod">
          <ac:chgData name="Moore, Jacob Preston" userId="fdd3fd0f-c483-48c9-988d-7deb216763fd" providerId="ADAL" clId="{519B1341-81EE-4724-8521-459FA06A8E21}" dt="2020-06-19T20:19:43.679" v="956" actId="20577"/>
          <ac:spMkLst>
            <pc:docMk/>
            <pc:sldMk cId="1529878365" sldId="306"/>
            <ac:spMk id="15" creationId="{F676789F-48C7-4CC3-A1D3-D30C712970EB}"/>
          </ac:spMkLst>
        </pc:spChg>
        <pc:cxnChg chg="add mod">
          <ac:chgData name="Moore, Jacob Preston" userId="fdd3fd0f-c483-48c9-988d-7deb216763fd" providerId="ADAL" clId="{519B1341-81EE-4724-8521-459FA06A8E21}" dt="2020-06-19T20:17:57.461" v="930" actId="1035"/>
          <ac:cxnSpMkLst>
            <pc:docMk/>
            <pc:sldMk cId="1529878365" sldId="306"/>
            <ac:cxnSpMk id="7" creationId="{64FD8E2A-7F8A-46A7-A236-97733153EEA9}"/>
          </ac:cxnSpMkLst>
        </pc:cxnChg>
        <pc:cxnChg chg="add mod">
          <ac:chgData name="Moore, Jacob Preston" userId="fdd3fd0f-c483-48c9-988d-7deb216763fd" providerId="ADAL" clId="{519B1341-81EE-4724-8521-459FA06A8E21}" dt="2020-06-19T20:18:20.366" v="942" actId="1035"/>
          <ac:cxnSpMkLst>
            <pc:docMk/>
            <pc:sldMk cId="1529878365" sldId="306"/>
            <ac:cxnSpMk id="8" creationId="{688B15C8-7D43-46A8-8D8F-7F35B4E21701}"/>
          </ac:cxnSpMkLst>
        </pc:cxnChg>
        <pc:cxnChg chg="add mod">
          <ac:chgData name="Moore, Jacob Preston" userId="fdd3fd0f-c483-48c9-988d-7deb216763fd" providerId="ADAL" clId="{519B1341-81EE-4724-8521-459FA06A8E21}" dt="2020-06-19T20:19:14.363" v="945" actId="14100"/>
          <ac:cxnSpMkLst>
            <pc:docMk/>
            <pc:sldMk cId="1529878365" sldId="306"/>
            <ac:cxnSpMk id="11" creationId="{9FBCFF3F-DE25-47DF-A261-8F358042A1E1}"/>
          </ac:cxnSpMkLst>
        </pc:cxnChg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481151983" sldId="307"/>
        </pc:sldMkLst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690539534" sldId="308"/>
        </pc:sldMkLst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3067985277" sldId="309"/>
        </pc:sldMkLst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3372810441" sldId="310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1454070180" sldId="312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65346684" sldId="313"/>
        </pc:sldMkLst>
      </pc:sldChg>
      <pc:sldChg chg="add del">
        <pc:chgData name="Moore, Jacob Preston" userId="fdd3fd0f-c483-48c9-988d-7deb216763fd" providerId="ADAL" clId="{519B1341-81EE-4724-8521-459FA06A8E21}" dt="2020-06-19T20:20:02.398" v="965" actId="2696"/>
        <pc:sldMkLst>
          <pc:docMk/>
          <pc:sldMk cId="1924904102" sldId="313"/>
        </pc:sldMkLst>
      </pc:sldChg>
      <pc:sldChg chg="del">
        <pc:chgData name="Moore, Jacob Preston" userId="fdd3fd0f-c483-48c9-988d-7deb216763fd" providerId="ADAL" clId="{519B1341-81EE-4724-8521-459FA06A8E21}" dt="2020-06-19T20:20:41.261" v="967" actId="2696"/>
        <pc:sldMkLst>
          <pc:docMk/>
          <pc:sldMk cId="2345225535" sldId="314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3262345541" sldId="314"/>
        </pc:sldMkLst>
      </pc:sldChg>
      <pc:sldChg chg="del">
        <pc:chgData name="Moore, Jacob Preston" userId="fdd3fd0f-c483-48c9-988d-7deb216763fd" providerId="ADAL" clId="{519B1341-81EE-4724-8521-459FA06A8E21}" dt="2020-06-19T20:20:41.277" v="968" actId="2696"/>
        <pc:sldMkLst>
          <pc:docMk/>
          <pc:sldMk cId="3744907922" sldId="315"/>
        </pc:sldMkLst>
      </pc:sldChg>
      <pc:sldChg chg="del">
        <pc:chgData name="Moore, Jacob Preston" userId="fdd3fd0f-c483-48c9-988d-7deb216763fd" providerId="ADAL" clId="{519B1341-81EE-4724-8521-459FA06A8E21}" dt="2020-06-19T20:20:41.312" v="969" actId="2696"/>
        <pc:sldMkLst>
          <pc:docMk/>
          <pc:sldMk cId="2645607221" sldId="316"/>
        </pc:sldMkLst>
      </pc:sldChg>
      <pc:sldChg chg="del">
        <pc:chgData name="Moore, Jacob Preston" userId="fdd3fd0f-c483-48c9-988d-7deb216763fd" providerId="ADAL" clId="{519B1341-81EE-4724-8521-459FA06A8E21}" dt="2020-06-19T20:20:41.342" v="970" actId="2696"/>
        <pc:sldMkLst>
          <pc:docMk/>
          <pc:sldMk cId="2597457434" sldId="317"/>
        </pc:sldMkLst>
      </pc:sldChg>
      <pc:sldChg chg="del">
        <pc:chgData name="Moore, Jacob Preston" userId="fdd3fd0f-c483-48c9-988d-7deb216763fd" providerId="ADAL" clId="{519B1341-81EE-4724-8521-459FA06A8E21}" dt="2020-06-19T20:20:41.356" v="971" actId="2696"/>
        <pc:sldMkLst>
          <pc:docMk/>
          <pc:sldMk cId="1818315313" sldId="318"/>
        </pc:sldMkLst>
      </pc:sldChg>
      <pc:sldChg chg="del">
        <pc:chgData name="Moore, Jacob Preston" userId="fdd3fd0f-c483-48c9-988d-7deb216763fd" providerId="ADAL" clId="{519B1341-81EE-4724-8521-459FA06A8E21}" dt="2020-06-19T20:20:42.174" v="976" actId="2696"/>
        <pc:sldMkLst>
          <pc:docMk/>
          <pc:sldMk cId="4271657655" sldId="320"/>
        </pc:sldMkLst>
      </pc:sldChg>
      <pc:sldChg chg="addSp modSp add">
        <pc:chgData name="Moore, Jacob Preston" userId="fdd3fd0f-c483-48c9-988d-7deb216763fd" providerId="ADAL" clId="{519B1341-81EE-4724-8521-459FA06A8E21}" dt="2020-06-19T19:54:16.795" v="371" actId="313"/>
        <pc:sldMkLst>
          <pc:docMk/>
          <pc:sldMk cId="842194440" sldId="322"/>
        </pc:sldMkLst>
        <pc:spChg chg="mod">
          <ac:chgData name="Moore, Jacob Preston" userId="fdd3fd0f-c483-48c9-988d-7deb216763fd" providerId="ADAL" clId="{519B1341-81EE-4724-8521-459FA06A8E21}" dt="2020-06-19T19:54:16.795" v="371" actId="313"/>
          <ac:spMkLst>
            <pc:docMk/>
            <pc:sldMk cId="842194440" sldId="322"/>
            <ac:spMk id="2" creationId="{268D960E-46CA-46EA-8ACD-56C593826194}"/>
          </ac:spMkLst>
        </pc:spChg>
        <pc:spChg chg="mod">
          <ac:chgData name="Moore, Jacob Preston" userId="fdd3fd0f-c483-48c9-988d-7deb216763fd" providerId="ADAL" clId="{519B1341-81EE-4724-8521-459FA06A8E21}" dt="2020-06-19T19:54:13.293" v="370" actId="20577"/>
          <ac:spMkLst>
            <pc:docMk/>
            <pc:sldMk cId="842194440" sldId="322"/>
            <ac:spMk id="3" creationId="{60F67B04-379E-4B16-847A-D598ED4CAFA5}"/>
          </ac:spMkLst>
        </pc:spChg>
        <pc:picChg chg="add mod">
          <ac:chgData name="Moore, Jacob Preston" userId="fdd3fd0f-c483-48c9-988d-7deb216763fd" providerId="ADAL" clId="{519B1341-81EE-4724-8521-459FA06A8E21}" dt="2020-06-19T19:52:13.881" v="190" actId="1076"/>
          <ac:picMkLst>
            <pc:docMk/>
            <pc:sldMk cId="842194440" sldId="322"/>
            <ac:picMk id="1026" creationId="{687EAC4C-DD2C-4B32-B406-B78B4EE6AE5E}"/>
          </ac:picMkLst>
        </pc:picChg>
      </pc:sldChg>
      <pc:sldChg chg="addSp modSp add">
        <pc:chgData name="Moore, Jacob Preston" userId="fdd3fd0f-c483-48c9-988d-7deb216763fd" providerId="ADAL" clId="{519B1341-81EE-4724-8521-459FA06A8E21}" dt="2020-06-19T20:07:24.450" v="921" actId="113"/>
        <pc:sldMkLst>
          <pc:docMk/>
          <pc:sldMk cId="3832600308" sldId="323"/>
        </pc:sldMkLst>
        <pc:spChg chg="mod">
          <ac:chgData name="Moore, Jacob Preston" userId="fdd3fd0f-c483-48c9-988d-7deb216763fd" providerId="ADAL" clId="{519B1341-81EE-4724-8521-459FA06A8E21}" dt="2020-06-19T20:07:24.450" v="921" actId="113"/>
          <ac:spMkLst>
            <pc:docMk/>
            <pc:sldMk cId="3832600308" sldId="323"/>
            <ac:spMk id="3" creationId="{60F67B04-379E-4B16-847A-D598ED4CAFA5}"/>
          </ac:spMkLst>
        </pc:spChg>
        <pc:spChg chg="add mod">
          <ac:chgData name="Moore, Jacob Preston" userId="fdd3fd0f-c483-48c9-988d-7deb216763fd" providerId="ADAL" clId="{519B1341-81EE-4724-8521-459FA06A8E21}" dt="2020-06-19T20:02:40.629" v="639" actId="1035"/>
          <ac:spMkLst>
            <pc:docMk/>
            <pc:sldMk cId="3832600308" sldId="323"/>
            <ac:spMk id="5" creationId="{458643D9-5A65-4707-B724-3A497225DBFA}"/>
          </ac:spMkLst>
        </pc:spChg>
        <pc:picChg chg="mod">
          <ac:chgData name="Moore, Jacob Preston" userId="fdd3fd0f-c483-48c9-988d-7deb216763fd" providerId="ADAL" clId="{519B1341-81EE-4724-8521-459FA06A8E21}" dt="2020-06-19T20:02:34.571" v="634" actId="1076"/>
          <ac:picMkLst>
            <pc:docMk/>
            <pc:sldMk cId="3832600308" sldId="323"/>
            <ac:picMk id="1026" creationId="{687EAC4C-DD2C-4B32-B406-B78B4EE6AE5E}"/>
          </ac:picMkLst>
        </pc:picChg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199014190" sldId="324"/>
        </pc:sldMkLst>
      </pc:sldChg>
      <pc:sldChg chg="add del">
        <pc:chgData name="Moore, Jacob Preston" userId="fdd3fd0f-c483-48c9-988d-7deb216763fd" providerId="ADAL" clId="{519B1341-81EE-4724-8521-459FA06A8E21}" dt="2020-06-19T20:08:39.084" v="924" actId="2696"/>
        <pc:sldMkLst>
          <pc:docMk/>
          <pc:sldMk cId="3683396239" sldId="324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2338595448" sldId="325"/>
        </pc:sldMkLst>
      </pc:sldChg>
    </pc:docChg>
  </pc:docChgLst>
  <pc:docChgLst>
    <pc:chgData name="Moore, Jacob Preston" userId="fdd3fd0f-c483-48c9-988d-7deb216763fd" providerId="ADAL" clId="{CC962662-F079-4162-8E29-DEFFCB9A4670}"/>
    <pc:docChg chg="undo custSel addSld delSld modSld">
      <pc:chgData name="Moore, Jacob Preston" userId="fdd3fd0f-c483-48c9-988d-7deb216763fd" providerId="ADAL" clId="{CC962662-F079-4162-8E29-DEFFCB9A4670}" dt="2020-06-24T14:40:18.871" v="40"/>
      <pc:docMkLst>
        <pc:docMk/>
      </pc:docMkLst>
      <pc:sldChg chg="modSp add">
        <pc:chgData name="Moore, Jacob Preston" userId="fdd3fd0f-c483-48c9-988d-7deb216763fd" providerId="ADAL" clId="{CC962662-F079-4162-8E29-DEFFCB9A4670}" dt="2020-06-24T14:37:39.615" v="38" actId="1076"/>
        <pc:sldMkLst>
          <pc:docMk/>
          <pc:sldMk cId="436388632" sldId="265"/>
        </pc:sldMkLst>
        <pc:spChg chg="mod">
          <ac:chgData name="Moore, Jacob Preston" userId="fdd3fd0f-c483-48c9-988d-7deb216763fd" providerId="ADAL" clId="{CC962662-F079-4162-8E29-DEFFCB9A4670}" dt="2020-06-24T14:37:33.557" v="37" actId="20577"/>
          <ac:spMkLst>
            <pc:docMk/>
            <pc:sldMk cId="436388632" sldId="265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CC962662-F079-4162-8E29-DEFFCB9A4670}" dt="2020-06-24T14:37:39.615" v="38" actId="1076"/>
          <ac:picMkLst>
            <pc:docMk/>
            <pc:sldMk cId="436388632" sldId="265"/>
            <ac:picMk id="1026" creationId="{F20133BE-B2AA-4E57-B8E7-7247A229A309}"/>
          </ac:picMkLst>
        </pc:picChg>
      </pc:sldChg>
      <pc:sldChg chg="modSp add">
        <pc:chgData name="Moore, Jacob Preston" userId="fdd3fd0f-c483-48c9-988d-7deb216763fd" providerId="ADAL" clId="{CC962662-F079-4162-8E29-DEFFCB9A4670}" dt="2020-06-24T14:36:27.224" v="18" actId="20577"/>
        <pc:sldMkLst>
          <pc:docMk/>
          <pc:sldMk cId="4245639764" sldId="266"/>
        </pc:sldMkLst>
        <pc:spChg chg="mod">
          <ac:chgData name="Moore, Jacob Preston" userId="fdd3fd0f-c483-48c9-988d-7deb216763fd" providerId="ADAL" clId="{CC962662-F079-4162-8E29-DEFFCB9A4670}" dt="2020-06-24T14:36:27.224" v="18" actId="20577"/>
          <ac:spMkLst>
            <pc:docMk/>
            <pc:sldMk cId="4245639764" sldId="266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CC962662-F079-4162-8E29-DEFFCB9A4670}" dt="2020-06-24T14:33:03.116" v="14"/>
        <pc:sldMkLst>
          <pc:docMk/>
          <pc:sldMk cId="2922969274" sldId="268"/>
        </pc:sldMkLst>
      </pc:sldChg>
      <pc:sldChg chg="add">
        <pc:chgData name="Moore, Jacob Preston" userId="fdd3fd0f-c483-48c9-988d-7deb216763fd" providerId="ADAL" clId="{CC962662-F079-4162-8E29-DEFFCB9A4670}" dt="2020-06-24T14:36:08.995" v="16"/>
        <pc:sldMkLst>
          <pc:docMk/>
          <pc:sldMk cId="2607163968" sldId="271"/>
        </pc:sldMkLst>
      </pc:sldChg>
      <pc:sldChg chg="del">
        <pc:chgData name="Moore, Jacob Preston" userId="fdd3fd0f-c483-48c9-988d-7deb216763fd" providerId="ADAL" clId="{CC962662-F079-4162-8E29-DEFFCB9A4670}" dt="2020-06-24T14:30:11.929" v="9" actId="2696"/>
        <pc:sldMkLst>
          <pc:docMk/>
          <pc:sldMk cId="714259310" sldId="295"/>
        </pc:sldMkLst>
      </pc:sldChg>
      <pc:sldChg chg="del">
        <pc:chgData name="Moore, Jacob Preston" userId="fdd3fd0f-c483-48c9-988d-7deb216763fd" providerId="ADAL" clId="{CC962662-F079-4162-8E29-DEFFCB9A4670}" dt="2020-06-24T14:30:11.946" v="11" actId="2696"/>
        <pc:sldMkLst>
          <pc:docMk/>
          <pc:sldMk cId="2957801084" sldId="298"/>
        </pc:sldMkLst>
      </pc:sldChg>
      <pc:sldChg chg="del">
        <pc:chgData name="Moore, Jacob Preston" userId="fdd3fd0f-c483-48c9-988d-7deb216763fd" providerId="ADAL" clId="{CC962662-F079-4162-8E29-DEFFCB9A4670}" dt="2020-06-24T14:30:11.954" v="12" actId="2696"/>
        <pc:sldMkLst>
          <pc:docMk/>
          <pc:sldMk cId="1486813351" sldId="300"/>
        </pc:sldMkLst>
      </pc:sldChg>
      <pc:sldChg chg="modAnim">
        <pc:chgData name="Moore, Jacob Preston" userId="fdd3fd0f-c483-48c9-988d-7deb216763fd" providerId="ADAL" clId="{CC962662-F079-4162-8E29-DEFFCB9A4670}" dt="2020-06-24T14:40:18.871" v="40"/>
        <pc:sldMkLst>
          <pc:docMk/>
          <pc:sldMk cId="1529878365" sldId="306"/>
        </pc:sldMkLst>
      </pc:sldChg>
      <pc:sldChg chg="modAnim">
        <pc:chgData name="Moore, Jacob Preston" userId="fdd3fd0f-c483-48c9-988d-7deb216763fd" providerId="ADAL" clId="{CC962662-F079-4162-8E29-DEFFCB9A4670}" dt="2020-06-24T14:27:15.774" v="4"/>
        <pc:sldMkLst>
          <pc:docMk/>
          <pc:sldMk cId="1454070180" sldId="312"/>
        </pc:sldMkLst>
      </pc:sldChg>
      <pc:sldChg chg="modAnim">
        <pc:chgData name="Moore, Jacob Preston" userId="fdd3fd0f-c483-48c9-988d-7deb216763fd" providerId="ADAL" clId="{CC962662-F079-4162-8E29-DEFFCB9A4670}" dt="2020-06-24T14:28:05.314" v="7"/>
        <pc:sldMkLst>
          <pc:docMk/>
          <pc:sldMk cId="65346684" sldId="313"/>
        </pc:sldMkLst>
      </pc:sldChg>
      <pc:sldChg chg="del">
        <pc:chgData name="Moore, Jacob Preston" userId="fdd3fd0f-c483-48c9-988d-7deb216763fd" providerId="ADAL" clId="{CC962662-F079-4162-8E29-DEFFCB9A4670}" dt="2020-06-24T14:30:11.921" v="8" actId="2696"/>
        <pc:sldMkLst>
          <pc:docMk/>
          <pc:sldMk cId="4054802990" sldId="319"/>
        </pc:sldMkLst>
      </pc:sldChg>
      <pc:sldChg chg="del">
        <pc:chgData name="Moore, Jacob Preston" userId="fdd3fd0f-c483-48c9-988d-7deb216763fd" providerId="ADAL" clId="{CC962662-F079-4162-8E29-DEFFCB9A4670}" dt="2020-06-24T14:30:11.937" v="10" actId="2696"/>
        <pc:sldMkLst>
          <pc:docMk/>
          <pc:sldMk cId="1311655685" sldId="321"/>
        </pc:sldMkLst>
      </pc:sldChg>
      <pc:sldChg chg="modAnim">
        <pc:chgData name="Moore, Jacob Preston" userId="fdd3fd0f-c483-48c9-988d-7deb216763fd" providerId="ADAL" clId="{CC962662-F079-4162-8E29-DEFFCB9A4670}" dt="2020-06-24T14:18:38.568" v="1"/>
        <pc:sldMkLst>
          <pc:docMk/>
          <pc:sldMk cId="842194440" sldId="322"/>
        </pc:sldMkLst>
      </pc:sldChg>
      <pc:sldChg chg="modAnim">
        <pc:chgData name="Moore, Jacob Preston" userId="fdd3fd0f-c483-48c9-988d-7deb216763fd" providerId="ADAL" clId="{CC962662-F079-4162-8E29-DEFFCB9A4670}" dt="2020-06-24T14:19:22.580" v="3"/>
        <pc:sldMkLst>
          <pc:docMk/>
          <pc:sldMk cId="3832600308" sldId="323"/>
        </pc:sldMkLst>
      </pc:sldChg>
      <pc:sldChg chg="add del">
        <pc:chgData name="Moore, Jacob Preston" userId="fdd3fd0f-c483-48c9-988d-7deb216763fd" providerId="ADAL" clId="{CC962662-F079-4162-8E29-DEFFCB9A4670}" dt="2020-06-24T14:33:05.293" v="15" actId="2696"/>
        <pc:sldMkLst>
          <pc:docMk/>
          <pc:sldMk cId="264939745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Moments of Inertia via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Area Moments of Inertia and Torsion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11637"/>
            <a:ext cx="82296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diagram above shows a torque applied to a shaft and the resulting internal stresses.</a:t>
            </a:r>
          </a:p>
          <a:p>
            <a:r>
              <a:rPr lang="en-US" dirty="0"/>
              <a:t>The </a:t>
            </a:r>
            <a:r>
              <a:rPr lang="en-US" b="1" dirty="0"/>
              <a:t>second</a:t>
            </a:r>
            <a:r>
              <a:rPr lang="en-US" dirty="0"/>
              <a:t> moment integral is a measure of a shape’s resistance to torsion because we will need to use the sum of the internal stresses to counteract the torque applied to the beam and...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axis, the larger the moment arm of the counteracting stress.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 the larger the stress itself.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6" name="Can 1">
            <a:extLst>
              <a:ext uri="{FF2B5EF4-FFF2-40B4-BE49-F238E27FC236}">
                <a16:creationId xmlns:a16="http://schemas.microsoft.com/office/drawing/2014/main" id="{DBCA85EF-2133-425E-97AC-6F6510C910B3}"/>
              </a:ext>
            </a:extLst>
          </p:cNvPr>
          <p:cNvSpPr/>
          <p:nvPr/>
        </p:nvSpPr>
        <p:spPr>
          <a:xfrm rot="5400000">
            <a:off x="3771900" y="1019173"/>
            <a:ext cx="1828800" cy="3733800"/>
          </a:xfrm>
          <a:prstGeom prst="can">
            <a:avLst>
              <a:gd name="adj" fmla="val 454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D71D34B-4B5A-4C32-A4F5-62C9BB4921F4}"/>
              </a:ext>
            </a:extLst>
          </p:cNvPr>
          <p:cNvSpPr/>
          <p:nvPr/>
        </p:nvSpPr>
        <p:spPr>
          <a:xfrm>
            <a:off x="2667000" y="1576623"/>
            <a:ext cx="1125578" cy="2487376"/>
          </a:xfrm>
          <a:prstGeom prst="arc">
            <a:avLst>
              <a:gd name="adj1" fmla="val 4511132"/>
              <a:gd name="adj2" fmla="val 17416533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1436DC-4706-4726-A111-6A17A7D738F2}"/>
              </a:ext>
            </a:extLst>
          </p:cNvPr>
          <p:cNvCxnSpPr/>
          <p:nvPr/>
        </p:nvCxnSpPr>
        <p:spPr>
          <a:xfrm>
            <a:off x="6151418" y="1971672"/>
            <a:ext cx="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420004-22F6-47E5-B66A-730ABC7EE646}"/>
              </a:ext>
            </a:extLst>
          </p:cNvPr>
          <p:cNvCxnSpPr/>
          <p:nvPr/>
        </p:nvCxnSpPr>
        <p:spPr>
          <a:xfrm flipV="1">
            <a:off x="6141891" y="3505199"/>
            <a:ext cx="787545" cy="30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BFD53-4230-40FD-A7F7-20C96AF03511}"/>
              </a:ext>
            </a:extLst>
          </p:cNvPr>
          <p:cNvCxnSpPr/>
          <p:nvPr/>
        </p:nvCxnSpPr>
        <p:spPr>
          <a:xfrm rot="10800000" flipV="1">
            <a:off x="5367341" y="1957382"/>
            <a:ext cx="787545" cy="30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F57C1A-DCD1-46D1-B097-E58ED33F68DF}"/>
              </a:ext>
            </a:extLst>
          </p:cNvPr>
          <p:cNvCxnSpPr/>
          <p:nvPr/>
        </p:nvCxnSpPr>
        <p:spPr>
          <a:xfrm flipV="1">
            <a:off x="6172200" y="3324221"/>
            <a:ext cx="519111" cy="200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7438D5-1E68-457E-A73F-55798FAA9D9C}"/>
              </a:ext>
            </a:extLst>
          </p:cNvPr>
          <p:cNvCxnSpPr/>
          <p:nvPr/>
        </p:nvCxnSpPr>
        <p:spPr>
          <a:xfrm flipV="1">
            <a:off x="6168080" y="3105147"/>
            <a:ext cx="266053" cy="90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9834B-B1F9-4DDE-B86E-117F354CEA5B}"/>
              </a:ext>
            </a:extLst>
          </p:cNvPr>
          <p:cNvCxnSpPr/>
          <p:nvPr/>
        </p:nvCxnSpPr>
        <p:spPr>
          <a:xfrm rot="10800000" flipV="1">
            <a:off x="5891858" y="2581273"/>
            <a:ext cx="266053" cy="90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95DE11-3050-423F-A055-931C2AE6238B}"/>
              </a:ext>
            </a:extLst>
          </p:cNvPr>
          <p:cNvCxnSpPr/>
          <p:nvPr/>
        </p:nvCxnSpPr>
        <p:spPr>
          <a:xfrm rot="10800000" flipV="1">
            <a:off x="5629274" y="2257428"/>
            <a:ext cx="519111" cy="200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682605-21A1-430C-8609-AF10A9967A25}"/>
              </a:ext>
            </a:extLst>
          </p:cNvPr>
          <p:cNvSpPr txBox="1"/>
          <p:nvPr/>
        </p:nvSpPr>
        <p:spPr>
          <a:xfrm>
            <a:off x="4054781" y="2519358"/>
            <a:ext cx="12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 axis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8F6C5D6-D5D2-408C-BEEF-7857C6094DA5}"/>
              </a:ext>
            </a:extLst>
          </p:cNvPr>
          <p:cNvSpPr/>
          <p:nvPr/>
        </p:nvSpPr>
        <p:spPr>
          <a:xfrm>
            <a:off x="2824596" y="1971672"/>
            <a:ext cx="843395" cy="1824042"/>
          </a:xfrm>
          <a:prstGeom prst="arc">
            <a:avLst>
              <a:gd name="adj1" fmla="val 16200000"/>
              <a:gd name="adj2" fmla="val 5412826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2B314E-B095-4B12-998E-A4E0E7E8A495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3246293" y="2883691"/>
            <a:ext cx="2884951" cy="999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31A5EA-BC77-49F3-85E9-5ABA79E3C85E}"/>
              </a:ext>
            </a:extLst>
          </p:cNvPr>
          <p:cNvCxnSpPr>
            <a:stCxn id="22" idx="0"/>
            <a:endCxn id="20" idx="0"/>
          </p:cNvCxnSpPr>
          <p:nvPr/>
        </p:nvCxnSpPr>
        <p:spPr>
          <a:xfrm flipV="1">
            <a:off x="6154104" y="2581273"/>
            <a:ext cx="1275" cy="26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42D44E-A6FE-4BBD-BC53-6C588DDFA6B6}"/>
              </a:ext>
            </a:extLst>
          </p:cNvPr>
          <p:cNvSpPr txBox="1"/>
          <p:nvPr/>
        </p:nvSpPr>
        <p:spPr>
          <a:xfrm>
            <a:off x="6135984" y="21240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43444-819B-4871-8FAC-FA39501F7DDC}"/>
              </a:ext>
            </a:extLst>
          </p:cNvPr>
          <p:cNvSpPr/>
          <p:nvPr/>
        </p:nvSpPr>
        <p:spPr>
          <a:xfrm>
            <a:off x="6005210" y="2581273"/>
            <a:ext cx="300338" cy="614362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5A8C9D-CDAB-4427-B4E3-23AD635DCFE8}"/>
              </a:ext>
            </a:extLst>
          </p:cNvPr>
          <p:cNvCxnSpPr/>
          <p:nvPr/>
        </p:nvCxnSpPr>
        <p:spPr>
          <a:xfrm>
            <a:off x="5367341" y="2262184"/>
            <a:ext cx="1562095" cy="1243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2663602-8A35-4425-BF58-7FF3B6D4346F}"/>
              </a:ext>
            </a:extLst>
          </p:cNvPr>
          <p:cNvSpPr/>
          <p:nvPr/>
        </p:nvSpPr>
        <p:spPr>
          <a:xfrm>
            <a:off x="6131244" y="2847969"/>
            <a:ext cx="45719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14F14-1E70-4DBE-97A2-938C6E13036F}"/>
              </a:ext>
            </a:extLst>
          </p:cNvPr>
          <p:cNvSpPr txBox="1"/>
          <p:nvPr/>
        </p:nvSpPr>
        <p:spPr>
          <a:xfrm>
            <a:off x="2330724" y="27643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53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Polar Area Moment of Inertia via Integration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Starting from the basics, the equation for the second area moment integral will be...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equation, we will be moving out from some axis (really a point at the center of the shaft in torsion) and the distance d represents the distance from that point.</a:t>
                </a:r>
              </a:p>
              <a:p>
                <a:r>
                  <a:rPr lang="en-US" dirty="0"/>
                  <a:t>Generally, we set up mechanics problems so that the neutral axis is the centroid of the shaft in torsion.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Polar Area Moment of Inertia via Integration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Because the neutral axis is the z axis, we will abbreviate this moment of inertia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zz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the distances, we will be moving out from this central point in circular pattern.</a:t>
                </a:r>
              </a:p>
              <a:p>
                <a:r>
                  <a:rPr lang="en-US" dirty="0"/>
                  <a:t>The distances then will be a radius as measured from the origin point</a:t>
                </a:r>
              </a:p>
              <a:p>
                <a:pPr lvl="1"/>
                <a:r>
                  <a:rPr lang="en-US" dirty="0"/>
                  <a:t>This leads to the following specific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zz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Polar Area Moment of Inertia via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A15CED-0DFC-439F-9B3D-10D6AF48F7DF}"/>
              </a:ext>
            </a:extLst>
          </p:cNvPr>
          <p:cNvSpPr/>
          <p:nvPr/>
        </p:nvSpPr>
        <p:spPr>
          <a:xfrm>
            <a:off x="259773" y="3013690"/>
            <a:ext cx="3200400" cy="3200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26D32-C2F9-4E26-BCCB-B34098D9A743}"/>
              </a:ext>
            </a:extLst>
          </p:cNvPr>
          <p:cNvSpPr txBox="1"/>
          <p:nvPr/>
        </p:nvSpPr>
        <p:spPr>
          <a:xfrm>
            <a:off x="3830748" y="44177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4B1C7-0AB9-4205-9091-A6314D49B7FC}"/>
              </a:ext>
            </a:extLst>
          </p:cNvPr>
          <p:cNvSpPr txBox="1"/>
          <p:nvPr/>
        </p:nvSpPr>
        <p:spPr>
          <a:xfrm>
            <a:off x="1705151" y="21881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ED182F-BA2B-4D04-94BC-3965ACDCD683}"/>
              </a:ext>
            </a:extLst>
          </p:cNvPr>
          <p:cNvCxnSpPr/>
          <p:nvPr/>
        </p:nvCxnSpPr>
        <p:spPr>
          <a:xfrm flipV="1">
            <a:off x="1849582" y="4605543"/>
            <a:ext cx="1873844" cy="3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45CC2-0AEA-4078-BD6D-671C5CA68712}"/>
              </a:ext>
            </a:extLst>
          </p:cNvPr>
          <p:cNvCxnSpPr/>
          <p:nvPr/>
        </p:nvCxnSpPr>
        <p:spPr>
          <a:xfrm flipV="1">
            <a:off x="1859973" y="2709922"/>
            <a:ext cx="0" cy="1904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0CB584-8667-4DF2-9666-6F3AA0752DCF}"/>
                  </a:ext>
                </a:extLst>
              </p:cNvPr>
              <p:cNvSpPr/>
              <p:nvPr/>
            </p:nvSpPr>
            <p:spPr>
              <a:xfrm>
                <a:off x="2655722" y="4033352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0CB584-8667-4DF2-9666-6F3AA0752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22" y="4033352"/>
                <a:ext cx="5100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E7488-00E0-432E-918C-0D3B24ECD48E}"/>
              </a:ext>
            </a:extLst>
          </p:cNvPr>
          <p:cNvCxnSpPr/>
          <p:nvPr/>
        </p:nvCxnSpPr>
        <p:spPr>
          <a:xfrm flipH="1">
            <a:off x="7391400" y="3332825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A7AABA-0A3F-49EF-B793-81D85ECFA4CB}"/>
                  </a:ext>
                </a:extLst>
              </p:cNvPr>
              <p:cNvSpPr/>
              <p:nvPr/>
            </p:nvSpPr>
            <p:spPr>
              <a:xfrm>
                <a:off x="4719673" y="3699348"/>
                <a:ext cx="3766480" cy="11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𝑧𝑧</m:t>
                          </m:r>
                        </m:sub>
                      </m:sSub>
                      <m:r>
                        <a:rPr lang="en-US" sz="3200" i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min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max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dA</m:t>
                          </m:r>
                          <m:r>
                            <a:rPr lang="en-US" sz="3200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A7AABA-0A3F-49EF-B793-81D85ECFA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3699348"/>
                <a:ext cx="3766480" cy="1156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24E7EF-9066-4CD4-B74D-74CEB80EC330}"/>
              </a:ext>
            </a:extLst>
          </p:cNvPr>
          <p:cNvCxnSpPr>
            <a:stCxn id="16" idx="0"/>
          </p:cNvCxnSpPr>
          <p:nvPr/>
        </p:nvCxnSpPr>
        <p:spPr>
          <a:xfrm flipV="1">
            <a:off x="4764864" y="4763417"/>
            <a:ext cx="264336" cy="64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308DDA-9E3A-4BF2-81FB-0B1251150646}"/>
              </a:ext>
            </a:extLst>
          </p:cNvPr>
          <p:cNvCxnSpPr/>
          <p:nvPr/>
        </p:nvCxnSpPr>
        <p:spPr>
          <a:xfrm flipV="1">
            <a:off x="6324600" y="5003887"/>
            <a:ext cx="0" cy="56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8401F4-F7B3-4A23-A640-EE219F7C9B8E}"/>
              </a:ext>
            </a:extLst>
          </p:cNvPr>
          <p:cNvCxnSpPr/>
          <p:nvPr/>
        </p:nvCxnSpPr>
        <p:spPr>
          <a:xfrm>
            <a:off x="6040033" y="3220768"/>
            <a:ext cx="436967" cy="43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7B007-659F-4E92-A3EA-0C5B1D46D045}"/>
              </a:ext>
            </a:extLst>
          </p:cNvPr>
          <p:cNvSpPr txBox="1"/>
          <p:nvPr/>
        </p:nvSpPr>
        <p:spPr>
          <a:xfrm>
            <a:off x="3962400" y="5405543"/>
            <a:ext cx="160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Moment of Inertia about neutral axis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9120A-930A-4273-B239-434C86FB76D6}"/>
              </a:ext>
            </a:extLst>
          </p:cNvPr>
          <p:cNvSpPr txBox="1"/>
          <p:nvPr/>
        </p:nvSpPr>
        <p:spPr>
          <a:xfrm>
            <a:off x="5522136" y="5645601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 position of the point closest to the neutral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34C075-BB30-4309-A480-ACD03147D4E5}"/>
              </a:ext>
            </a:extLst>
          </p:cNvPr>
          <p:cNvSpPr txBox="1"/>
          <p:nvPr/>
        </p:nvSpPr>
        <p:spPr>
          <a:xfrm>
            <a:off x="4648200" y="2319992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 position of the furthest point from the neutral axis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394503-96B8-49B7-AADA-608114A0DEAC}"/>
              </a:ext>
            </a:extLst>
          </p:cNvPr>
          <p:cNvSpPr txBox="1"/>
          <p:nvPr/>
        </p:nvSpPr>
        <p:spPr>
          <a:xfrm>
            <a:off x="6886146" y="1238102"/>
            <a:ext cx="2097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circumference within the shape at radius r times the rate at which the radius is changing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1E49A1-1AD7-486C-BB98-1228B172913C}"/>
              </a:ext>
            </a:extLst>
          </p:cNvPr>
          <p:cNvSpPr txBox="1"/>
          <p:nvPr/>
        </p:nvSpPr>
        <p:spPr>
          <a:xfrm>
            <a:off x="2719024" y="2841540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max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B3A472-73EC-4D31-9E36-ED224BDD261F}"/>
              </a:ext>
            </a:extLst>
          </p:cNvPr>
          <p:cNvCxnSpPr>
            <a:stCxn id="22" idx="0"/>
          </p:cNvCxnSpPr>
          <p:nvPr/>
        </p:nvCxnSpPr>
        <p:spPr>
          <a:xfrm flipV="1">
            <a:off x="8077200" y="4526864"/>
            <a:ext cx="0" cy="79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E7F6F1-DCB9-4FD0-B643-E31E693C89E5}"/>
              </a:ext>
            </a:extLst>
          </p:cNvPr>
          <p:cNvSpPr txBox="1"/>
          <p:nvPr/>
        </p:nvSpPr>
        <p:spPr>
          <a:xfrm>
            <a:off x="7274736" y="5324950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from neutral axis at any one point (r)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60387-F8C3-4814-9C2F-937D6EA0B0AF}"/>
              </a:ext>
            </a:extLst>
          </p:cNvPr>
          <p:cNvSpPr txBox="1"/>
          <p:nvPr/>
        </p:nvSpPr>
        <p:spPr>
          <a:xfrm>
            <a:off x="1447800" y="4559315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min</a:t>
            </a:r>
          </a:p>
        </p:txBody>
      </p:sp>
      <p:sp>
        <p:nvSpPr>
          <p:cNvPr id="24" name="Donut 29">
            <a:extLst>
              <a:ext uri="{FF2B5EF4-FFF2-40B4-BE49-F238E27FC236}">
                <a16:creationId xmlns:a16="http://schemas.microsoft.com/office/drawing/2014/main" id="{9733549A-7349-490A-8181-37340F154E5A}"/>
              </a:ext>
            </a:extLst>
          </p:cNvPr>
          <p:cNvSpPr/>
          <p:nvPr/>
        </p:nvSpPr>
        <p:spPr>
          <a:xfrm>
            <a:off x="945573" y="3690131"/>
            <a:ext cx="1828800" cy="1828800"/>
          </a:xfrm>
          <a:prstGeom prst="donut">
            <a:avLst>
              <a:gd name="adj" fmla="val 2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151AE8-E8CB-47AA-AECC-3825DD2373CF}"/>
              </a:ext>
            </a:extLst>
          </p:cNvPr>
          <p:cNvCxnSpPr>
            <a:endCxn id="5" idx="7"/>
          </p:cNvCxnSpPr>
          <p:nvPr/>
        </p:nvCxnSpPr>
        <p:spPr>
          <a:xfrm flipV="1">
            <a:off x="1859973" y="3482378"/>
            <a:ext cx="1131512" cy="112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D9B7F2-AAF2-45C3-8363-65F94B891F54}"/>
              </a:ext>
            </a:extLst>
          </p:cNvPr>
          <p:cNvCxnSpPr>
            <a:stCxn id="23" idx="0"/>
            <a:endCxn id="24" idx="7"/>
          </p:cNvCxnSpPr>
          <p:nvPr/>
        </p:nvCxnSpPr>
        <p:spPr>
          <a:xfrm flipV="1">
            <a:off x="1894575" y="3957953"/>
            <a:ext cx="611976" cy="601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D59542-56A6-44A1-8D3D-AAD32E1B3F39}"/>
              </a:ext>
            </a:extLst>
          </p:cNvPr>
          <p:cNvSpPr txBox="1"/>
          <p:nvPr/>
        </p:nvSpPr>
        <p:spPr>
          <a:xfrm>
            <a:off x="1697251" y="3929122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6234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Area Moment of Inertia by Integration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599" cy="4724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area moments of inertia for this shape about both the x and y axes though the centroid. Leave the answer in terms of the generic width (b) and height (h) of the rectangle.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9EF64-D763-48B8-869A-9AFF95867D0A}"/>
              </a:ext>
            </a:extLst>
          </p:cNvPr>
          <p:cNvSpPr/>
          <p:nvPr/>
        </p:nvSpPr>
        <p:spPr>
          <a:xfrm>
            <a:off x="5867400" y="2653068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1834A-113B-458C-86B5-5A2C17AD732B}"/>
              </a:ext>
            </a:extLst>
          </p:cNvPr>
          <p:cNvSpPr txBox="1"/>
          <p:nvPr/>
        </p:nvSpPr>
        <p:spPr>
          <a:xfrm>
            <a:off x="8666018" y="39892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367E6-2E69-487E-881C-5753B39ADD20}"/>
              </a:ext>
            </a:extLst>
          </p:cNvPr>
          <p:cNvSpPr txBox="1"/>
          <p:nvPr/>
        </p:nvSpPr>
        <p:spPr>
          <a:xfrm>
            <a:off x="6789769" y="14271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07F28-7917-43F0-AE46-6BBC57DC5885}"/>
              </a:ext>
            </a:extLst>
          </p:cNvPr>
          <p:cNvCxnSpPr/>
          <p:nvPr/>
        </p:nvCxnSpPr>
        <p:spPr>
          <a:xfrm flipV="1">
            <a:off x="6934200" y="4173956"/>
            <a:ext cx="17139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7B7C0-E7FD-411E-B6EB-25730CC7DDBC}"/>
              </a:ext>
            </a:extLst>
          </p:cNvPr>
          <p:cNvCxnSpPr/>
          <p:nvPr/>
        </p:nvCxnSpPr>
        <p:spPr>
          <a:xfrm flipV="1">
            <a:off x="6944591" y="1823813"/>
            <a:ext cx="0" cy="2361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EA48AA-65A0-4114-93CA-8581D35D37A3}"/>
              </a:ext>
            </a:extLst>
          </p:cNvPr>
          <p:cNvCxnSpPr/>
          <p:nvPr/>
        </p:nvCxnSpPr>
        <p:spPr>
          <a:xfrm flipH="1">
            <a:off x="5864451" y="6218595"/>
            <a:ext cx="2144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688E8-6D30-4570-A42A-D2B86EE4C56B}"/>
              </a:ext>
            </a:extLst>
          </p:cNvPr>
          <p:cNvSpPr txBox="1"/>
          <p:nvPr/>
        </p:nvSpPr>
        <p:spPr>
          <a:xfrm>
            <a:off x="6789769" y="603392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CD48C4-9776-49A8-8DE0-C672CEBAF771}"/>
              </a:ext>
            </a:extLst>
          </p:cNvPr>
          <p:cNvCxnSpPr/>
          <p:nvPr/>
        </p:nvCxnSpPr>
        <p:spPr>
          <a:xfrm>
            <a:off x="5854587" y="583759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F7691-59D1-4AE0-93C7-7DFB7EDEE752}"/>
              </a:ext>
            </a:extLst>
          </p:cNvPr>
          <p:cNvCxnSpPr/>
          <p:nvPr/>
        </p:nvCxnSpPr>
        <p:spPr>
          <a:xfrm>
            <a:off x="8008969" y="583759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0F5ED2-03DD-4C6C-9F6A-4EB53421ECA5}"/>
              </a:ext>
            </a:extLst>
          </p:cNvPr>
          <p:cNvCxnSpPr/>
          <p:nvPr/>
        </p:nvCxnSpPr>
        <p:spPr>
          <a:xfrm flipH="1">
            <a:off x="4732369" y="569212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097EFD-CA69-46C2-ACC7-FE716F073118}"/>
              </a:ext>
            </a:extLst>
          </p:cNvPr>
          <p:cNvCxnSpPr/>
          <p:nvPr/>
        </p:nvCxnSpPr>
        <p:spPr>
          <a:xfrm flipH="1">
            <a:off x="4732369" y="264758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C15C46-BF91-4A9D-A01A-6AF4F54A6824}"/>
              </a:ext>
            </a:extLst>
          </p:cNvPr>
          <p:cNvCxnSpPr/>
          <p:nvPr/>
        </p:nvCxnSpPr>
        <p:spPr>
          <a:xfrm flipV="1">
            <a:off x="5227669" y="2653068"/>
            <a:ext cx="0" cy="3039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97502-3AA5-4343-8D0C-00CD25E1C714}"/>
              </a:ext>
            </a:extLst>
          </p:cNvPr>
          <p:cNvSpPr txBox="1"/>
          <p:nvPr/>
        </p:nvSpPr>
        <p:spPr>
          <a:xfrm>
            <a:off x="5078733" y="400879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3638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B716-1C1D-4A52-BDF3-5BE96AED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Area Moment of Inertia by Integration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5AFA-1445-4250-B3FC-5C568DFE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one inch square piece of steel is turned 45</a:t>
            </a:r>
            <a:r>
              <a:rPr lang="en-US" baseline="30000" dirty="0"/>
              <a:t>o</a:t>
            </a:r>
            <a:r>
              <a:rPr lang="en-US" dirty="0"/>
              <a:t> so that it resembles a diamond pattern as shown.</a:t>
            </a:r>
          </a:p>
          <a:p>
            <a:pPr lvl="1"/>
            <a:r>
              <a:rPr lang="en-US" dirty="0"/>
              <a:t>What is the moment of inertia about the x axis?</a:t>
            </a:r>
          </a:p>
          <a:p>
            <a:pPr lvl="1"/>
            <a:r>
              <a:rPr lang="en-US" dirty="0"/>
              <a:t>Is this shape more or less resistant to bending that the original, non-turned shape?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FADB-C69F-46BE-8BEE-260C1093D674}"/>
              </a:ext>
            </a:extLst>
          </p:cNvPr>
          <p:cNvSpPr/>
          <p:nvPr/>
        </p:nvSpPr>
        <p:spPr>
          <a:xfrm rot="2700000">
            <a:off x="3657600" y="4498043"/>
            <a:ext cx="18288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093C69-5CA8-4DC2-8ECB-A3A9536F47D7}"/>
              </a:ext>
            </a:extLst>
          </p:cNvPr>
          <p:cNvCxnSpPr/>
          <p:nvPr/>
        </p:nvCxnSpPr>
        <p:spPr>
          <a:xfrm>
            <a:off x="4548810" y="5401091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B37AB9-215D-4242-86EA-2B67443BD472}"/>
              </a:ext>
            </a:extLst>
          </p:cNvPr>
          <p:cNvCxnSpPr>
            <a:cxnSpLocks/>
          </p:cNvCxnSpPr>
          <p:nvPr/>
        </p:nvCxnSpPr>
        <p:spPr>
          <a:xfrm flipV="1">
            <a:off x="4572000" y="3814486"/>
            <a:ext cx="0" cy="1586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3A7738-6962-4ADA-B864-8BC30FD17AC1}"/>
              </a:ext>
            </a:extLst>
          </p:cNvPr>
          <p:cNvSpPr txBox="1"/>
          <p:nvPr/>
        </p:nvSpPr>
        <p:spPr>
          <a:xfrm>
            <a:off x="6705600" y="52164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4F288-452A-4BFE-AA17-AE128CDAADC8}"/>
              </a:ext>
            </a:extLst>
          </p:cNvPr>
          <p:cNvSpPr txBox="1"/>
          <p:nvPr/>
        </p:nvSpPr>
        <p:spPr>
          <a:xfrm>
            <a:off x="4429974" y="3429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2296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Polar Moment of Inertia by Integration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polar moment of inertia for this circular area about its centroid. Leave the answer in terms of the generic radius 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574BA4-DDA9-47A8-B4A9-88C6D5683E7A}"/>
              </a:ext>
            </a:extLst>
          </p:cNvPr>
          <p:cNvSpPr/>
          <p:nvPr/>
        </p:nvSpPr>
        <p:spPr>
          <a:xfrm>
            <a:off x="5348511" y="2895600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CE5E3-430D-4D16-A55B-7318C8DEE83D}"/>
              </a:ext>
            </a:extLst>
          </p:cNvPr>
          <p:cNvSpPr txBox="1"/>
          <p:nvPr/>
        </p:nvSpPr>
        <p:spPr>
          <a:xfrm>
            <a:off x="8383698" y="40825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A4D52-E3FD-46BE-9CFF-870554DB4A63}"/>
              </a:ext>
            </a:extLst>
          </p:cNvPr>
          <p:cNvSpPr txBox="1"/>
          <p:nvPr/>
        </p:nvSpPr>
        <p:spPr>
          <a:xfrm>
            <a:off x="6554898" y="22087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C7128-6E1F-454A-B942-19A7F6CF51E3}"/>
              </a:ext>
            </a:extLst>
          </p:cNvPr>
          <p:cNvCxnSpPr/>
          <p:nvPr/>
        </p:nvCxnSpPr>
        <p:spPr>
          <a:xfrm>
            <a:off x="6699329" y="4267200"/>
            <a:ext cx="1684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776363-D2BD-42D6-88FE-DB294A81851C}"/>
              </a:ext>
            </a:extLst>
          </p:cNvPr>
          <p:cNvCxnSpPr/>
          <p:nvPr/>
        </p:nvCxnSpPr>
        <p:spPr>
          <a:xfrm flipV="1">
            <a:off x="6709720" y="2578039"/>
            <a:ext cx="10391" cy="1700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1DC570-4458-4480-91A7-EE7DD8917965}"/>
              </a:ext>
            </a:extLst>
          </p:cNvPr>
          <p:cNvCxnSpPr>
            <a:endCxn id="5" idx="7"/>
          </p:cNvCxnSpPr>
          <p:nvPr/>
        </p:nvCxnSpPr>
        <p:spPr>
          <a:xfrm flipV="1">
            <a:off x="6709720" y="3297332"/>
            <a:ext cx="980259" cy="98113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74283-2A17-4ED6-A660-16B7A85E404A}"/>
              </a:ext>
            </a:extLst>
          </p:cNvPr>
          <p:cNvSpPr txBox="1"/>
          <p:nvPr/>
        </p:nvSpPr>
        <p:spPr>
          <a:xfrm>
            <a:off x="6804349" y="3307773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45639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Polar Moment of Inertia by Integration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polar moment of inertia of this hollow circular shape about its centroid.</a:t>
            </a:r>
          </a:p>
        </p:txBody>
      </p:sp>
      <p:sp>
        <p:nvSpPr>
          <p:cNvPr id="5" name="Donut 5">
            <a:extLst>
              <a:ext uri="{FF2B5EF4-FFF2-40B4-BE49-F238E27FC236}">
                <a16:creationId xmlns:a16="http://schemas.microsoft.com/office/drawing/2014/main" id="{69020C21-0BDB-407C-B1EC-0160BB04C37E}"/>
              </a:ext>
            </a:extLst>
          </p:cNvPr>
          <p:cNvSpPr/>
          <p:nvPr/>
        </p:nvSpPr>
        <p:spPr>
          <a:xfrm>
            <a:off x="5486400" y="2438400"/>
            <a:ext cx="2743200" cy="2743200"/>
          </a:xfrm>
          <a:prstGeom prst="donut">
            <a:avLst>
              <a:gd name="adj" fmla="val 1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042681-3B06-4572-A339-AB9B3A04EAD8}"/>
              </a:ext>
            </a:extLst>
          </p:cNvPr>
          <p:cNvCxnSpPr/>
          <p:nvPr/>
        </p:nvCxnSpPr>
        <p:spPr>
          <a:xfrm flipH="1">
            <a:off x="5484863" y="5437910"/>
            <a:ext cx="277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036DAE-4F22-409A-AA83-9AA36BB6A87D}"/>
              </a:ext>
            </a:extLst>
          </p:cNvPr>
          <p:cNvSpPr txBox="1"/>
          <p:nvPr/>
        </p:nvSpPr>
        <p:spPr>
          <a:xfrm>
            <a:off x="6605155" y="527639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53218B-A51E-45A6-A337-0636277CCD0F}"/>
              </a:ext>
            </a:extLst>
          </p:cNvPr>
          <p:cNvCxnSpPr/>
          <p:nvPr/>
        </p:nvCxnSpPr>
        <p:spPr>
          <a:xfrm>
            <a:off x="5474999" y="4177146"/>
            <a:ext cx="0" cy="146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D46D76-C913-43FA-AB53-253F838E968D}"/>
              </a:ext>
            </a:extLst>
          </p:cNvPr>
          <p:cNvCxnSpPr/>
          <p:nvPr/>
        </p:nvCxnSpPr>
        <p:spPr>
          <a:xfrm>
            <a:off x="8260773" y="4177146"/>
            <a:ext cx="0" cy="146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05EF1-52BC-4D1D-8C34-71C7FA5499B2}"/>
              </a:ext>
            </a:extLst>
          </p:cNvPr>
          <p:cNvCxnSpPr/>
          <p:nvPr/>
        </p:nvCxnSpPr>
        <p:spPr>
          <a:xfrm flipH="1">
            <a:off x="5843156" y="3799610"/>
            <a:ext cx="20573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9787A1-14C4-449C-86A3-7195CAC3F75A}"/>
              </a:ext>
            </a:extLst>
          </p:cNvPr>
          <p:cNvSpPr txBox="1"/>
          <p:nvPr/>
        </p:nvSpPr>
        <p:spPr>
          <a:xfrm>
            <a:off x="6605155" y="364374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in</a:t>
            </a:r>
          </a:p>
        </p:txBody>
      </p:sp>
    </p:spTree>
    <p:extLst>
      <p:ext uri="{BB962C8B-B14F-4D97-AF65-F5344CB8AC3E}">
        <p14:creationId xmlns:p14="http://schemas.microsoft.com/office/powerpoint/2010/main" val="26071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960E-46CA-46EA-8ACD-56C59382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Area Moment of Inertia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7B04-379E-4B16-847A-D598ED4C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Area moments of inertia are used in engineering mechanics courses to determine a bodies </a:t>
            </a:r>
            <a:r>
              <a:rPr lang="en-US" b="1" dirty="0"/>
              <a:t>resistance to bending</a:t>
            </a:r>
            <a:r>
              <a:rPr lang="en-US" dirty="0"/>
              <a:t> loads or </a:t>
            </a:r>
            <a:r>
              <a:rPr lang="en-US" b="1" dirty="0"/>
              <a:t>resistance to torsional</a:t>
            </a:r>
            <a:r>
              <a:rPr lang="en-US" dirty="0"/>
              <a:t> loads.</a:t>
            </a:r>
          </a:p>
          <a:p>
            <a:r>
              <a:rPr lang="en-US" dirty="0"/>
              <a:t>These moments of inertia are the </a:t>
            </a:r>
            <a:r>
              <a:rPr lang="en-US" b="1" dirty="0"/>
              <a:t>second area</a:t>
            </a:r>
            <a:r>
              <a:rPr lang="en-US" dirty="0"/>
              <a:t> moment integrals.</a:t>
            </a:r>
          </a:p>
          <a:p>
            <a:r>
              <a:rPr lang="en-US" dirty="0"/>
              <a:t>The moment integral about a specific axis represents the shape’s resistance to a moment about that axis.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5AE1-21A7-46F7-A13E-EE2B1B0E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The moment of intertia represents a shapes resistance to moments about that axis">
            <a:extLst>
              <a:ext uri="{FF2B5EF4-FFF2-40B4-BE49-F238E27FC236}">
                <a16:creationId xmlns:a16="http://schemas.microsoft.com/office/drawing/2014/main" id="{687EAC4C-DD2C-4B32-B406-B78B4EE6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667000"/>
            <a:ext cx="3462428" cy="26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960E-46CA-46EA-8ACD-56C59382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Area Moment of Inertia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67B04-379E-4B16-847A-D598ED4CA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dirty="0"/>
                  <a:t> are used for the </a:t>
                </a:r>
                <a:r>
                  <a:rPr lang="en-US" b="1" dirty="0"/>
                  <a:t>rectangular</a:t>
                </a:r>
                <a:r>
                  <a:rPr lang="en-US" dirty="0"/>
                  <a:t> area moment integral about the x and y axes respectively.</a:t>
                </a:r>
              </a:p>
              <a:p>
                <a:pPr lvl="1"/>
                <a:r>
                  <a:rPr lang="en-US" dirty="0"/>
                  <a:t>A moment about either one of these axes would cause bending. </a:t>
                </a:r>
              </a:p>
              <a:p>
                <a:r>
                  <a:rPr lang="en-US" dirty="0"/>
                  <a:t>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en-US" dirty="0"/>
                  <a:t> is used for the </a:t>
                </a:r>
                <a:r>
                  <a:rPr lang="en-US" b="1" dirty="0"/>
                  <a:t>polar</a:t>
                </a:r>
                <a:r>
                  <a:rPr lang="en-US" dirty="0"/>
                  <a:t> area moment about the z axis.</a:t>
                </a:r>
              </a:p>
              <a:p>
                <a:pPr lvl="1"/>
                <a:r>
                  <a:rPr lang="en-US" dirty="0"/>
                  <a:t>A moment about this axis would cause a twist under torsional loading.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67B04-379E-4B16-847A-D598ED4CA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  <a:blipFill>
                <a:blip r:embed="rId2"/>
                <a:stretch>
                  <a:fillRect l="-2091" t="-2561" r="-2337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5AE1-21A7-46F7-A13E-EE2B1B0E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he moment of intertia represents a shapes resistance to moments about that axis">
            <a:extLst>
              <a:ext uri="{FF2B5EF4-FFF2-40B4-BE49-F238E27FC236}">
                <a16:creationId xmlns:a16="http://schemas.microsoft.com/office/drawing/2014/main" id="{687EAC4C-DD2C-4B32-B406-B78B4EE6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667000"/>
            <a:ext cx="3462428" cy="26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58643D9-5A65-4707-B724-3A497225DBFA}"/>
              </a:ext>
            </a:extLst>
          </p:cNvPr>
          <p:cNvSpPr/>
          <p:nvPr/>
        </p:nvSpPr>
        <p:spPr>
          <a:xfrm rot="20279873">
            <a:off x="6600390" y="3609468"/>
            <a:ext cx="534221" cy="1010664"/>
          </a:xfrm>
          <a:prstGeom prst="ellipse">
            <a:avLst/>
          </a:prstGeom>
          <a:solidFill>
            <a:srgbClr val="FF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DDBAD76-7AF3-4932-9F09-BCE68B62A408}"/>
              </a:ext>
            </a:extLst>
          </p:cNvPr>
          <p:cNvSpPr/>
          <p:nvPr/>
        </p:nvSpPr>
        <p:spPr>
          <a:xfrm>
            <a:off x="6811886" y="1743075"/>
            <a:ext cx="10287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Rectangular Area Moments of Inertia and Bending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diagram above shows a moment applied to a beam and the resulting internal stresses.</a:t>
            </a:r>
          </a:p>
          <a:p>
            <a:r>
              <a:rPr lang="en-US" dirty="0"/>
              <a:t>The </a:t>
            </a:r>
            <a:r>
              <a:rPr lang="en-US" b="1" dirty="0"/>
              <a:t>second</a:t>
            </a:r>
            <a:r>
              <a:rPr lang="en-US" dirty="0"/>
              <a:t> moment integral is a measure of a shape’s resistance to bending because we will need to use the sum of the internal stresses to counteract the moment applied to the beam and...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axis, the larger the moment arm of the counteracting stress.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 the larger the stress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FD8E2A-7F8A-46A7-A236-97733153EEA9}"/>
              </a:ext>
            </a:extLst>
          </p:cNvPr>
          <p:cNvCxnSpPr/>
          <p:nvPr/>
        </p:nvCxnSpPr>
        <p:spPr>
          <a:xfrm>
            <a:off x="7518008" y="264795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8B15C8-7D43-46A8-8D8F-7F35B4E21701}"/>
              </a:ext>
            </a:extLst>
          </p:cNvPr>
          <p:cNvCxnSpPr>
            <a:cxnSpLocks/>
          </p:cNvCxnSpPr>
          <p:nvPr/>
        </p:nvCxnSpPr>
        <p:spPr>
          <a:xfrm flipV="1">
            <a:off x="7318222" y="1391722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BCFF3F-DE25-47DF-A261-8F358042A1E1}"/>
              </a:ext>
            </a:extLst>
          </p:cNvPr>
          <p:cNvCxnSpPr>
            <a:cxnSpLocks/>
          </p:cNvCxnSpPr>
          <p:nvPr/>
        </p:nvCxnSpPr>
        <p:spPr>
          <a:xfrm>
            <a:off x="5334000" y="263842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05E151-DFAD-41A9-8B99-8EE445DB6367}"/>
              </a:ext>
            </a:extLst>
          </p:cNvPr>
          <p:cNvSpPr txBox="1"/>
          <p:nvPr/>
        </p:nvSpPr>
        <p:spPr>
          <a:xfrm>
            <a:off x="5657850" y="245375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3FC38-BBA3-4E12-8003-2F1B9C435BDF}"/>
              </a:ext>
            </a:extLst>
          </p:cNvPr>
          <p:cNvSpPr txBox="1"/>
          <p:nvPr/>
        </p:nvSpPr>
        <p:spPr>
          <a:xfrm>
            <a:off x="7169075" y="10335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6789F-48C7-4CC3-A1D3-D30C712970EB}"/>
              </a:ext>
            </a:extLst>
          </p:cNvPr>
          <p:cNvSpPr txBox="1"/>
          <p:nvPr/>
        </p:nvSpPr>
        <p:spPr>
          <a:xfrm>
            <a:off x="8524875" y="23473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69D2F-BCB6-4A46-8725-CBD82C45C05C}"/>
              </a:ext>
            </a:extLst>
          </p:cNvPr>
          <p:cNvSpPr/>
          <p:nvPr/>
        </p:nvSpPr>
        <p:spPr>
          <a:xfrm>
            <a:off x="1304925" y="1722437"/>
            <a:ext cx="40386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C73381F-961B-426C-A64C-03B9CB2070CC}"/>
              </a:ext>
            </a:extLst>
          </p:cNvPr>
          <p:cNvSpPr/>
          <p:nvPr/>
        </p:nvSpPr>
        <p:spPr>
          <a:xfrm>
            <a:off x="581025" y="1951037"/>
            <a:ext cx="1371600" cy="1371600"/>
          </a:xfrm>
          <a:prstGeom prst="arc">
            <a:avLst>
              <a:gd name="adj1" fmla="val 6793363"/>
              <a:gd name="adj2" fmla="val 15141623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88034F-4D05-4D17-915C-38381B794B8B}"/>
              </a:ext>
            </a:extLst>
          </p:cNvPr>
          <p:cNvCxnSpPr/>
          <p:nvPr/>
        </p:nvCxnSpPr>
        <p:spPr>
          <a:xfrm>
            <a:off x="4505325" y="1722437"/>
            <a:ext cx="167640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5917A6-E011-4B0E-A5CD-B2544C27391E}"/>
              </a:ext>
            </a:extLst>
          </p:cNvPr>
          <p:cNvCxnSpPr/>
          <p:nvPr/>
        </p:nvCxnSpPr>
        <p:spPr>
          <a:xfrm flipH="1">
            <a:off x="4505325" y="1722437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995F61-8E7F-47D7-BB16-FA448DBC2B56}"/>
              </a:ext>
            </a:extLst>
          </p:cNvPr>
          <p:cNvCxnSpPr/>
          <p:nvPr/>
        </p:nvCxnSpPr>
        <p:spPr>
          <a:xfrm>
            <a:off x="5343525" y="3551237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A5566D-86FD-4F2A-AD11-DDDA9F70BAB9}"/>
              </a:ext>
            </a:extLst>
          </p:cNvPr>
          <p:cNvCxnSpPr/>
          <p:nvPr/>
        </p:nvCxnSpPr>
        <p:spPr>
          <a:xfrm>
            <a:off x="5333134" y="3185477"/>
            <a:ext cx="54379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D43AE-B02C-4468-BCC6-D40AFD31925C}"/>
              </a:ext>
            </a:extLst>
          </p:cNvPr>
          <p:cNvCxnSpPr/>
          <p:nvPr/>
        </p:nvCxnSpPr>
        <p:spPr>
          <a:xfrm>
            <a:off x="5353916" y="2819717"/>
            <a:ext cx="1420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0E52EC-19F6-487C-8753-B394AB291986}"/>
              </a:ext>
            </a:extLst>
          </p:cNvPr>
          <p:cNvCxnSpPr/>
          <p:nvPr/>
        </p:nvCxnSpPr>
        <p:spPr>
          <a:xfrm flipH="1">
            <a:off x="5191125" y="2453957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B3A506-588A-47F7-886B-89E771F014C5}"/>
              </a:ext>
            </a:extLst>
          </p:cNvPr>
          <p:cNvCxnSpPr/>
          <p:nvPr/>
        </p:nvCxnSpPr>
        <p:spPr>
          <a:xfrm flipH="1">
            <a:off x="4810125" y="2088197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F6AA88-3BB2-42E8-A366-FF4E5AE5F7CE}"/>
              </a:ext>
            </a:extLst>
          </p:cNvPr>
          <p:cNvCxnSpPr>
            <a:stCxn id="12" idx="3"/>
            <a:endCxn id="12" idx="1"/>
          </p:cNvCxnSpPr>
          <p:nvPr/>
        </p:nvCxnSpPr>
        <p:spPr>
          <a:xfrm flipH="1">
            <a:off x="1304925" y="2636837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702116-8A64-4388-B052-E97CAB7C5A10}"/>
              </a:ext>
            </a:extLst>
          </p:cNvPr>
          <p:cNvSpPr txBox="1"/>
          <p:nvPr/>
        </p:nvSpPr>
        <p:spPr>
          <a:xfrm>
            <a:off x="1647825" y="2309069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 surface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DAB51A-10D0-44F5-A66E-831232CAD3B7}"/>
              </a:ext>
            </a:extLst>
          </p:cNvPr>
          <p:cNvCxnSpPr/>
          <p:nvPr/>
        </p:nvCxnSpPr>
        <p:spPr>
          <a:xfrm flipV="1">
            <a:off x="3857625" y="225583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882C-5846-4C53-8C7E-62FD3E104046}"/>
              </a:ext>
            </a:extLst>
          </p:cNvPr>
          <p:cNvCxnSpPr/>
          <p:nvPr/>
        </p:nvCxnSpPr>
        <p:spPr>
          <a:xfrm>
            <a:off x="3757180" y="2255837"/>
            <a:ext cx="230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616722-8E36-4DAA-8304-6FCE67549A7C}"/>
              </a:ext>
            </a:extLst>
          </p:cNvPr>
          <p:cNvSpPr txBox="1"/>
          <p:nvPr/>
        </p:nvSpPr>
        <p:spPr>
          <a:xfrm>
            <a:off x="3705225" y="18865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E50E26-2B47-4A15-AC51-679C35B5A203}"/>
              </a:ext>
            </a:extLst>
          </p:cNvPr>
          <p:cNvCxnSpPr>
            <a:cxnSpLocks/>
          </p:cNvCxnSpPr>
          <p:nvPr/>
        </p:nvCxnSpPr>
        <p:spPr>
          <a:xfrm flipH="1">
            <a:off x="6811886" y="2655887"/>
            <a:ext cx="1028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86B7E0-1B64-4F73-8A18-FDB4A9F6DE36}"/>
              </a:ext>
            </a:extLst>
          </p:cNvPr>
          <p:cNvCxnSpPr/>
          <p:nvPr/>
        </p:nvCxnSpPr>
        <p:spPr>
          <a:xfrm flipV="1">
            <a:off x="7083781" y="22764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E5150E-00A3-4F88-94DA-49C522D3A95B}"/>
              </a:ext>
            </a:extLst>
          </p:cNvPr>
          <p:cNvSpPr txBox="1"/>
          <p:nvPr/>
        </p:nvSpPr>
        <p:spPr>
          <a:xfrm>
            <a:off x="7313506" y="22690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923565-92FA-44BD-9479-4F0CEC15742D}"/>
              </a:ext>
            </a:extLst>
          </p:cNvPr>
          <p:cNvSpPr/>
          <p:nvPr/>
        </p:nvSpPr>
        <p:spPr>
          <a:xfrm>
            <a:off x="7044517" y="2177653"/>
            <a:ext cx="91440" cy="914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36747E-05F9-48FD-8122-81A9A23E132F}"/>
              </a:ext>
            </a:extLst>
          </p:cNvPr>
          <p:cNvSpPr txBox="1"/>
          <p:nvPr/>
        </p:nvSpPr>
        <p:spPr>
          <a:xfrm>
            <a:off x="2302971" y="3618323"/>
            <a:ext cx="19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 of Beam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2859B4-938A-47EB-93E7-033F95CC1646}"/>
              </a:ext>
            </a:extLst>
          </p:cNvPr>
          <p:cNvSpPr txBox="1"/>
          <p:nvPr/>
        </p:nvSpPr>
        <p:spPr>
          <a:xfrm>
            <a:off x="6231872" y="3560762"/>
            <a:ext cx="22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Section of Beam</a:t>
            </a:r>
          </a:p>
        </p:txBody>
      </p:sp>
    </p:spTree>
    <p:extLst>
      <p:ext uri="{BB962C8B-B14F-4D97-AF65-F5344CB8AC3E}">
        <p14:creationId xmlns:p14="http://schemas.microsoft.com/office/powerpoint/2010/main" val="15298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Starting from the basics, the equation for the second area moment integral will be...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equation, we will be moving out from some axis (the neutral axis in bending problems) and the distance d represents the distance from that axis.</a:t>
                </a:r>
              </a:p>
              <a:p>
                <a:r>
                  <a:rPr lang="en-US" dirty="0"/>
                  <a:t>Generally we set up mechanics problems so that the neutral axis is either horizontal or vertical, and the origin point is the centroid of the shape.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If the neutral axis is the x axis (horizontal) we will call that moment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dirty="0"/>
                  <a:t> and if the neutral axis is the y axis (vertical) we will call that moment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yy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Note that these will not necessarily be the same number.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dirty="0"/>
                  <a:t>, the distance from the x axis for any point will then just be the y coordinate of that point.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yy</m:t>
                        </m:r>
                      </m:sub>
                    </m:sSub>
                  </m:oMath>
                </a14:m>
                <a:r>
                  <a:rPr lang="en-US" dirty="0"/>
                  <a:t>, the distance from the y axis for any point will then just be the x coordinate of that point.</a:t>
                </a:r>
              </a:p>
              <a:p>
                <a:pPr lvl="1"/>
                <a:r>
                  <a:rPr lang="en-US" dirty="0"/>
                  <a:t>This leads to the following specific equations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𝑑𝐴</m:t>
                        </m:r>
                        <m:r>
                          <a:rPr lang="en-US" b="0" i="1" smtClean="0">
                            <a:latin typeface="Cambria Math"/>
                          </a:rPr>
                          <m:t> 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yy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𝑑𝐴</m:t>
                        </m:r>
                        <m:r>
                          <a:rPr lang="en-US" i="1">
                            <a:latin typeface="Cambria Math"/>
                          </a:rPr>
                          <m:t> ∗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1AE5B1-DD50-426F-9EF8-C1340C6DD7DC}"/>
              </a:ext>
            </a:extLst>
          </p:cNvPr>
          <p:cNvSpPr/>
          <p:nvPr/>
        </p:nvSpPr>
        <p:spPr>
          <a:xfrm>
            <a:off x="512618" y="2731777"/>
            <a:ext cx="2693794" cy="3211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7877E-9263-43CB-8A2C-A47816E95526}"/>
              </a:ext>
            </a:extLst>
          </p:cNvPr>
          <p:cNvSpPr txBox="1"/>
          <p:nvPr/>
        </p:nvSpPr>
        <p:spPr>
          <a:xfrm>
            <a:off x="3581400" y="4146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0C672-FF96-44B8-81A8-692F4CFA4630}"/>
              </a:ext>
            </a:extLst>
          </p:cNvPr>
          <p:cNvSpPr txBox="1"/>
          <p:nvPr/>
        </p:nvSpPr>
        <p:spPr>
          <a:xfrm>
            <a:off x="1705151" y="15841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35587-E904-4F0F-91B1-960717182211}"/>
              </a:ext>
            </a:extLst>
          </p:cNvPr>
          <p:cNvCxnSpPr/>
          <p:nvPr/>
        </p:nvCxnSpPr>
        <p:spPr>
          <a:xfrm flipV="1">
            <a:off x="1849582" y="4330909"/>
            <a:ext cx="1713973" cy="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51C435-8B71-4724-B557-87BF9F937F60}"/>
              </a:ext>
            </a:extLst>
          </p:cNvPr>
          <p:cNvCxnSpPr/>
          <p:nvPr/>
        </p:nvCxnSpPr>
        <p:spPr>
          <a:xfrm flipV="1">
            <a:off x="1859973" y="1980766"/>
            <a:ext cx="0" cy="2361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996E79-2AC7-4C57-B342-97D295C7F991}"/>
              </a:ext>
            </a:extLst>
          </p:cNvPr>
          <p:cNvSpPr/>
          <p:nvPr/>
        </p:nvSpPr>
        <p:spPr>
          <a:xfrm>
            <a:off x="640773" y="3630225"/>
            <a:ext cx="2438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4A2404-F7F8-4CC5-B9A3-31108D0DB91A}"/>
                  </a:ext>
                </a:extLst>
              </p:cNvPr>
              <p:cNvSpPr/>
              <p:nvPr/>
            </p:nvSpPr>
            <p:spPr>
              <a:xfrm>
                <a:off x="3468388" y="3371741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4A2404-F7F8-4CC5-B9A3-31108D0DB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388" y="3371741"/>
                <a:ext cx="5100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6F881-E54B-43C0-82DF-25C333E764BD}"/>
              </a:ext>
            </a:extLst>
          </p:cNvPr>
          <p:cNvCxnSpPr/>
          <p:nvPr/>
        </p:nvCxnSpPr>
        <p:spPr>
          <a:xfrm flipH="1">
            <a:off x="7391400" y="3061303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66FE2E-4776-4C58-8271-52DD19F583CE}"/>
                  </a:ext>
                </a:extLst>
              </p:cNvPr>
              <p:cNvSpPr/>
              <p:nvPr/>
            </p:nvSpPr>
            <p:spPr>
              <a:xfrm>
                <a:off x="4719673" y="3427826"/>
                <a:ext cx="3867213" cy="1220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en-US" sz="3200" i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y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min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y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max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dA</m:t>
                          </m:r>
                          <m:r>
                            <a:rPr lang="en-US" sz="3200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66FE2E-4776-4C58-8271-52DD19F58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3427826"/>
                <a:ext cx="3867213" cy="1220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6D5F8-55A1-4850-BC53-180E08D99FF7}"/>
              </a:ext>
            </a:extLst>
          </p:cNvPr>
          <p:cNvCxnSpPr>
            <a:stCxn id="17" idx="0"/>
          </p:cNvCxnSpPr>
          <p:nvPr/>
        </p:nvCxnSpPr>
        <p:spPr>
          <a:xfrm flipV="1">
            <a:off x="4764864" y="4491895"/>
            <a:ext cx="264336" cy="64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EC968B-5C58-48AE-9A74-E7FBDBE211A9}"/>
              </a:ext>
            </a:extLst>
          </p:cNvPr>
          <p:cNvCxnSpPr/>
          <p:nvPr/>
        </p:nvCxnSpPr>
        <p:spPr>
          <a:xfrm flipV="1">
            <a:off x="6324600" y="4732365"/>
            <a:ext cx="0" cy="56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896700-F5C2-4E4F-8842-C125B0E13F77}"/>
              </a:ext>
            </a:extLst>
          </p:cNvPr>
          <p:cNvCxnSpPr/>
          <p:nvPr/>
        </p:nvCxnSpPr>
        <p:spPr>
          <a:xfrm>
            <a:off x="6040033" y="2949246"/>
            <a:ext cx="436967" cy="43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CA7F54-06AC-41F5-A0D5-61391A47F5C1}"/>
              </a:ext>
            </a:extLst>
          </p:cNvPr>
          <p:cNvSpPr txBox="1"/>
          <p:nvPr/>
        </p:nvSpPr>
        <p:spPr>
          <a:xfrm>
            <a:off x="3962400" y="5134021"/>
            <a:ext cx="160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Moment of Inertia about X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D69BC-98E6-4933-ABAA-1096FC0EB7E5}"/>
              </a:ext>
            </a:extLst>
          </p:cNvPr>
          <p:cNvSpPr txBox="1"/>
          <p:nvPr/>
        </p:nvSpPr>
        <p:spPr>
          <a:xfrm>
            <a:off x="5522136" y="5374079"/>
            <a:ext cx="1604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bottommost point on your shape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0FA3B-9758-4829-8D1B-A94AA7A36F5E}"/>
              </a:ext>
            </a:extLst>
          </p:cNvPr>
          <p:cNvSpPr txBox="1"/>
          <p:nvPr/>
        </p:nvSpPr>
        <p:spPr>
          <a:xfrm>
            <a:off x="4648200" y="2048470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topmost point on your shape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819B6-7B1F-4CFD-9E3D-B1D28643E8D1}"/>
              </a:ext>
            </a:extLst>
          </p:cNvPr>
          <p:cNvSpPr txBox="1"/>
          <p:nvPr/>
        </p:nvSpPr>
        <p:spPr>
          <a:xfrm>
            <a:off x="7162800" y="1066800"/>
            <a:ext cx="171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width of the shape at any given value of y times the rate at which y is changing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54C790-47D2-4093-9BAC-879852D2EF6B}"/>
              </a:ext>
            </a:extLst>
          </p:cNvPr>
          <p:cNvGrpSpPr/>
          <p:nvPr/>
        </p:nvGrpSpPr>
        <p:grpSpPr>
          <a:xfrm rot="16200000">
            <a:off x="1019072" y="3597955"/>
            <a:ext cx="1676400" cy="1082180"/>
            <a:chOff x="1073206" y="3100097"/>
            <a:chExt cx="1676400" cy="108218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6DFAED-D1AF-42A2-8ECB-6BEF59694410}"/>
                </a:ext>
              </a:extLst>
            </p:cNvPr>
            <p:cNvCxnSpPr/>
            <p:nvPr/>
          </p:nvCxnSpPr>
          <p:spPr>
            <a:xfrm>
              <a:off x="1073206" y="3100097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BF15F8-A80B-457E-BC66-EF3202E02B79}"/>
                </a:ext>
              </a:extLst>
            </p:cNvPr>
            <p:cNvCxnSpPr/>
            <p:nvPr/>
          </p:nvCxnSpPr>
          <p:spPr>
            <a:xfrm>
              <a:off x="1073206" y="3641187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83FB28-66FA-42F6-9AA3-0F7582D886B8}"/>
                </a:ext>
              </a:extLst>
            </p:cNvPr>
            <p:cNvCxnSpPr/>
            <p:nvPr/>
          </p:nvCxnSpPr>
          <p:spPr>
            <a:xfrm>
              <a:off x="1073206" y="4182277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FD15010-35B0-4E11-B275-2AEEDC180E92}"/>
              </a:ext>
            </a:extLst>
          </p:cNvPr>
          <p:cNvSpPr txBox="1"/>
          <p:nvPr/>
        </p:nvSpPr>
        <p:spPr>
          <a:xfrm>
            <a:off x="2719024" y="2570018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max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9820DC-7B57-469C-B445-111BEC028CBC}"/>
              </a:ext>
            </a:extLst>
          </p:cNvPr>
          <p:cNvCxnSpPr>
            <a:endCxn id="5" idx="0"/>
          </p:cNvCxnSpPr>
          <p:nvPr/>
        </p:nvCxnSpPr>
        <p:spPr>
          <a:xfrm flipH="1">
            <a:off x="1859515" y="2731777"/>
            <a:ext cx="85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5FFB44-DE3D-44C1-8F08-9EF05340D249}"/>
              </a:ext>
            </a:extLst>
          </p:cNvPr>
          <p:cNvCxnSpPr>
            <a:stCxn id="28" idx="0"/>
          </p:cNvCxnSpPr>
          <p:nvPr/>
        </p:nvCxnSpPr>
        <p:spPr>
          <a:xfrm flipV="1">
            <a:off x="8077200" y="4255342"/>
            <a:ext cx="0" cy="79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EF5094-819C-454C-A311-470ADDD4D387}"/>
              </a:ext>
            </a:extLst>
          </p:cNvPr>
          <p:cNvSpPr txBox="1"/>
          <p:nvPr/>
        </p:nvSpPr>
        <p:spPr>
          <a:xfrm>
            <a:off x="7274736" y="5053428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from x axis at any point (y coordinate)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968F2-ECE5-4826-9125-0FABDFE4554E}"/>
              </a:ext>
            </a:extLst>
          </p:cNvPr>
          <p:cNvSpPr txBox="1"/>
          <p:nvPr/>
        </p:nvSpPr>
        <p:spPr>
          <a:xfrm>
            <a:off x="2743727" y="5778623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min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1A68A2-5EBA-4D5C-9376-390B1E142005}"/>
              </a:ext>
            </a:extLst>
          </p:cNvPr>
          <p:cNvCxnSpPr/>
          <p:nvPr/>
        </p:nvCxnSpPr>
        <p:spPr>
          <a:xfrm flipH="1">
            <a:off x="1884218" y="5940382"/>
            <a:ext cx="85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8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F64B92-F735-4C3F-9846-8CDDF9BED246}"/>
              </a:ext>
            </a:extLst>
          </p:cNvPr>
          <p:cNvSpPr/>
          <p:nvPr/>
        </p:nvSpPr>
        <p:spPr>
          <a:xfrm>
            <a:off x="512618" y="2939169"/>
            <a:ext cx="2693794" cy="3211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851BA-B2EF-4DFA-9807-FE9B61444DBB}"/>
              </a:ext>
            </a:extLst>
          </p:cNvPr>
          <p:cNvSpPr txBox="1"/>
          <p:nvPr/>
        </p:nvSpPr>
        <p:spPr>
          <a:xfrm>
            <a:off x="3581400" y="435363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2960F-2D93-43DC-9241-3AE115B761A5}"/>
              </a:ext>
            </a:extLst>
          </p:cNvPr>
          <p:cNvSpPr txBox="1"/>
          <p:nvPr/>
        </p:nvSpPr>
        <p:spPr>
          <a:xfrm>
            <a:off x="1705151" y="17915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05CA1-1D68-423E-B3ED-830D623FDD16}"/>
              </a:ext>
            </a:extLst>
          </p:cNvPr>
          <p:cNvCxnSpPr/>
          <p:nvPr/>
        </p:nvCxnSpPr>
        <p:spPr>
          <a:xfrm flipV="1">
            <a:off x="1849582" y="4538301"/>
            <a:ext cx="1713973" cy="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B9B7A5-6590-41DD-8746-5569C2557DA9}"/>
              </a:ext>
            </a:extLst>
          </p:cNvPr>
          <p:cNvCxnSpPr/>
          <p:nvPr/>
        </p:nvCxnSpPr>
        <p:spPr>
          <a:xfrm flipV="1">
            <a:off x="1859973" y="2188158"/>
            <a:ext cx="0" cy="2361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0F16309-0751-441C-BED7-1703745321A8}"/>
              </a:ext>
            </a:extLst>
          </p:cNvPr>
          <p:cNvSpPr/>
          <p:nvPr/>
        </p:nvSpPr>
        <p:spPr>
          <a:xfrm>
            <a:off x="2240281" y="3004091"/>
            <a:ext cx="45719" cy="305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5F6BA2-4AD4-4462-9B77-743E2FAC90D3}"/>
                  </a:ext>
                </a:extLst>
              </p:cNvPr>
              <p:cNvSpPr/>
              <p:nvPr/>
            </p:nvSpPr>
            <p:spPr>
              <a:xfrm>
                <a:off x="1981200" y="2623978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5F6BA2-4AD4-4462-9B77-743E2FAC9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623978"/>
                <a:ext cx="5100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8AE3DA-4839-4AFF-9733-D18349CCAEDE}"/>
              </a:ext>
            </a:extLst>
          </p:cNvPr>
          <p:cNvCxnSpPr/>
          <p:nvPr/>
        </p:nvCxnSpPr>
        <p:spPr>
          <a:xfrm>
            <a:off x="1073206" y="345219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F9365-EBFD-4A62-9E5B-935BFCA6985B}"/>
              </a:ext>
            </a:extLst>
          </p:cNvPr>
          <p:cNvCxnSpPr/>
          <p:nvPr/>
        </p:nvCxnSpPr>
        <p:spPr>
          <a:xfrm>
            <a:off x="1073206" y="399328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9FCB1-628D-418E-B0CB-F476030FA034}"/>
              </a:ext>
            </a:extLst>
          </p:cNvPr>
          <p:cNvCxnSpPr/>
          <p:nvPr/>
        </p:nvCxnSpPr>
        <p:spPr>
          <a:xfrm>
            <a:off x="1073206" y="453437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0ED2D3-E393-47F5-B992-B5AF82D873BB}"/>
              </a:ext>
            </a:extLst>
          </p:cNvPr>
          <p:cNvCxnSpPr/>
          <p:nvPr/>
        </p:nvCxnSpPr>
        <p:spPr>
          <a:xfrm flipH="1">
            <a:off x="7391400" y="3268695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8263A6-3804-4CC8-83E9-736C92730D14}"/>
                  </a:ext>
                </a:extLst>
              </p:cNvPr>
              <p:cNvSpPr/>
              <p:nvPr/>
            </p:nvSpPr>
            <p:spPr>
              <a:xfrm>
                <a:off x="4719673" y="3635218"/>
                <a:ext cx="3873753" cy="11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en-US" sz="3200" i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3200">
                              <a:latin typeface="Cambria Math"/>
                            </a:rPr>
                            <m:t>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min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max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dA</m:t>
                          </m:r>
                          <m:r>
                            <a:rPr lang="en-US" sz="3200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8263A6-3804-4CC8-83E9-736C92730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3635218"/>
                <a:ext cx="3873753" cy="1156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EBFD72-3823-455E-981B-8378213585E3}"/>
              </a:ext>
            </a:extLst>
          </p:cNvPr>
          <p:cNvCxnSpPr>
            <a:stCxn id="20" idx="0"/>
          </p:cNvCxnSpPr>
          <p:nvPr/>
        </p:nvCxnSpPr>
        <p:spPr>
          <a:xfrm flipV="1">
            <a:off x="4764864" y="4699287"/>
            <a:ext cx="264336" cy="64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4924AA-1485-4BF8-8450-08B56A1E891B}"/>
              </a:ext>
            </a:extLst>
          </p:cNvPr>
          <p:cNvCxnSpPr/>
          <p:nvPr/>
        </p:nvCxnSpPr>
        <p:spPr>
          <a:xfrm flipV="1">
            <a:off x="6324600" y="4939757"/>
            <a:ext cx="0" cy="56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7BD59E-B193-4AB3-804B-ED5BA1A62BF2}"/>
              </a:ext>
            </a:extLst>
          </p:cNvPr>
          <p:cNvCxnSpPr/>
          <p:nvPr/>
        </p:nvCxnSpPr>
        <p:spPr>
          <a:xfrm>
            <a:off x="6040033" y="3156638"/>
            <a:ext cx="436967" cy="43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E87686-63D4-45AE-A512-AFCF0348D40E}"/>
              </a:ext>
            </a:extLst>
          </p:cNvPr>
          <p:cNvSpPr txBox="1"/>
          <p:nvPr/>
        </p:nvSpPr>
        <p:spPr>
          <a:xfrm>
            <a:off x="3962400" y="5341413"/>
            <a:ext cx="160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Moment of Inertia about Y axis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D99C7-098E-41C4-B92C-825414420873}"/>
              </a:ext>
            </a:extLst>
          </p:cNvPr>
          <p:cNvSpPr txBox="1"/>
          <p:nvPr/>
        </p:nvSpPr>
        <p:spPr>
          <a:xfrm>
            <a:off x="5522136" y="5581471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leftmost point on your 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CA06E-0B99-486D-818B-D327880E5CFD}"/>
              </a:ext>
            </a:extLst>
          </p:cNvPr>
          <p:cNvSpPr txBox="1"/>
          <p:nvPr/>
        </p:nvSpPr>
        <p:spPr>
          <a:xfrm>
            <a:off x="4648200" y="2255862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rightmost point on your 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19679-2575-4E4A-A4C6-69FDED1C00A5}"/>
              </a:ext>
            </a:extLst>
          </p:cNvPr>
          <p:cNvSpPr txBox="1"/>
          <p:nvPr/>
        </p:nvSpPr>
        <p:spPr>
          <a:xfrm>
            <a:off x="17369" y="3184397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min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83CA19-54E8-40E4-AD6E-0723B7513C8C}"/>
              </a:ext>
            </a:extLst>
          </p:cNvPr>
          <p:cNvCxnSpPr/>
          <p:nvPr/>
        </p:nvCxnSpPr>
        <p:spPr>
          <a:xfrm>
            <a:off x="1073206" y="507546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08E1D4-9298-410A-A3C2-E75E00E15695}"/>
              </a:ext>
            </a:extLst>
          </p:cNvPr>
          <p:cNvCxnSpPr/>
          <p:nvPr/>
        </p:nvCxnSpPr>
        <p:spPr>
          <a:xfrm>
            <a:off x="1073206" y="561656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E924A8-F9C4-42A6-9F34-983ECA44BC35}"/>
              </a:ext>
            </a:extLst>
          </p:cNvPr>
          <p:cNvCxnSpPr/>
          <p:nvPr/>
        </p:nvCxnSpPr>
        <p:spPr>
          <a:xfrm>
            <a:off x="512618" y="3678919"/>
            <a:ext cx="0" cy="83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EA01C7-1679-4A99-84ED-9A52B7A242A8}"/>
              </a:ext>
            </a:extLst>
          </p:cNvPr>
          <p:cNvSpPr txBox="1"/>
          <p:nvPr/>
        </p:nvSpPr>
        <p:spPr>
          <a:xfrm>
            <a:off x="2719024" y="3178160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max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ABB0B9-9388-4545-B830-5ADBB8574389}"/>
              </a:ext>
            </a:extLst>
          </p:cNvPr>
          <p:cNvCxnSpPr/>
          <p:nvPr/>
        </p:nvCxnSpPr>
        <p:spPr>
          <a:xfrm>
            <a:off x="3214273" y="3672682"/>
            <a:ext cx="0" cy="83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7C5130-7B90-4AC8-B350-EDF2D71C898A}"/>
              </a:ext>
            </a:extLst>
          </p:cNvPr>
          <p:cNvCxnSpPr>
            <a:stCxn id="30" idx="0"/>
          </p:cNvCxnSpPr>
          <p:nvPr/>
        </p:nvCxnSpPr>
        <p:spPr>
          <a:xfrm flipV="1">
            <a:off x="8077200" y="4462734"/>
            <a:ext cx="0" cy="79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CE1E18-E65F-415B-B919-4F8AC960BB09}"/>
              </a:ext>
            </a:extLst>
          </p:cNvPr>
          <p:cNvSpPr txBox="1"/>
          <p:nvPr/>
        </p:nvSpPr>
        <p:spPr>
          <a:xfrm>
            <a:off x="7274736" y="5260820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from y axis at any point (x coordinate)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2A851-6D60-498A-8AE9-0AF8B09394B7}"/>
              </a:ext>
            </a:extLst>
          </p:cNvPr>
          <p:cNvSpPr txBox="1"/>
          <p:nvPr/>
        </p:nvSpPr>
        <p:spPr>
          <a:xfrm>
            <a:off x="7162800" y="1274192"/>
            <a:ext cx="171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height of the shape at any given value of x times the rate at which x is changing</a:t>
            </a:r>
          </a:p>
        </p:txBody>
      </p:sp>
    </p:spTree>
    <p:extLst>
      <p:ext uri="{BB962C8B-B14F-4D97-AF65-F5344CB8AC3E}">
        <p14:creationId xmlns:p14="http://schemas.microsoft.com/office/powerpoint/2010/main" val="33728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Area Moments of Inertia and Torsion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usually call the ‘polar area moment of inertia’ (abbreviated as J) is the second, polar, area moment integral of a shape.</a:t>
            </a:r>
          </a:p>
          <a:p>
            <a:r>
              <a:rPr lang="en-US" dirty="0"/>
              <a:t>This value is useful in engineering mechanics because it offers a quantitative measure of a shape’s resistance to </a:t>
            </a:r>
            <a:r>
              <a:rPr lang="en-US" b="1" dirty="0"/>
              <a:t>torsion</a:t>
            </a:r>
            <a:r>
              <a:rPr lang="en-US" dirty="0"/>
              <a:t>, helping us relate torsional loads on a shaft to the shearing stresses experienced in that shaft.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2366</TotalTime>
  <Words>1220</Words>
  <Application>Microsoft Office PowerPoint</Application>
  <PresentationFormat>On-screen Show (4:3)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MA_Template</vt:lpstr>
      <vt:lpstr>Area Moments of Inertia via Integration</vt:lpstr>
      <vt:lpstr>What is the Area Moment of Inertia</vt:lpstr>
      <vt:lpstr>What is the Area Moment of Inertia</vt:lpstr>
      <vt:lpstr>Rectangular Area Moments of Inertia and Bending</vt:lpstr>
      <vt:lpstr>Finding the Rectangular Area Moment of Inertia via Integration</vt:lpstr>
      <vt:lpstr>Finding the Rectangular Area Moment of Inertia via Integration</vt:lpstr>
      <vt:lpstr>Finding the Rectangular Area Moment of Inertia via Integration</vt:lpstr>
      <vt:lpstr>Finding the Rectangular Area Moment of Inertia via Integration</vt:lpstr>
      <vt:lpstr>Polar Area Moments of Inertia and Torsion</vt:lpstr>
      <vt:lpstr>Polar Area Moments of Inertia and Torsion</vt:lpstr>
      <vt:lpstr>Finding the Polar Area Moment of Inertia via Integration</vt:lpstr>
      <vt:lpstr>Finding the Polar Area Moment of Inertia via Integration</vt:lpstr>
      <vt:lpstr>Finding the Polar Area Moment of Inertia via Integration</vt:lpstr>
      <vt:lpstr>Thanks for Watching</vt:lpstr>
      <vt:lpstr>The Area Moment of Inertia by Integration Worked Example</vt:lpstr>
      <vt:lpstr>The Area Moment of Inertia by Integration Worked Example</vt:lpstr>
      <vt:lpstr>The Polar Moment of Inertia by Integration Worked Example</vt:lpstr>
      <vt:lpstr>The Polar Moment of Inertia by Integration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134</cp:revision>
  <dcterms:created xsi:type="dcterms:W3CDTF">2014-01-09T21:04:08Z</dcterms:created>
  <dcterms:modified xsi:type="dcterms:W3CDTF">2024-10-20T16:01:44Z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