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58" r:id="rId7"/>
    <p:sldId id="290" r:id="rId8"/>
    <p:sldId id="289" r:id="rId9"/>
    <p:sldId id="288" r:id="rId10"/>
    <p:sldId id="264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77" d="100"/>
          <a:sy n="77" d="100"/>
        </p:scale>
        <p:origin x="1842" y="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Impulse and Momentum in a Particle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and Momentum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far... </a:t>
            </a:r>
          </a:p>
          <a:p>
            <a:pPr lvl="1"/>
            <a:r>
              <a:rPr lang="en-US" dirty="0"/>
              <a:t>We have used </a:t>
            </a:r>
            <a:r>
              <a:rPr lang="en-US" b="1" dirty="0"/>
              <a:t>kinematics</a:t>
            </a:r>
            <a:r>
              <a:rPr lang="en-US" dirty="0"/>
              <a:t> to relate position,  velocity, and acceleration.</a:t>
            </a:r>
          </a:p>
          <a:p>
            <a:pPr lvl="1"/>
            <a:r>
              <a:rPr lang="en-US" dirty="0"/>
              <a:t>And we have used the </a:t>
            </a:r>
            <a:r>
              <a:rPr lang="en-US" b="1" dirty="0"/>
              <a:t>force mass and acceleration branch of kinetics</a:t>
            </a:r>
            <a:r>
              <a:rPr lang="en-US" dirty="0"/>
              <a:t>,  to relate forces to the motion of bodies.</a:t>
            </a:r>
          </a:p>
          <a:p>
            <a:pPr lvl="1"/>
            <a:r>
              <a:rPr lang="en-US" dirty="0"/>
              <a:t>We have used </a:t>
            </a:r>
            <a:r>
              <a:rPr lang="en-US" b="1" dirty="0"/>
              <a:t>work and energy methods </a:t>
            </a:r>
            <a:r>
              <a:rPr lang="en-US" dirty="0"/>
              <a:t>(a second branch of </a:t>
            </a:r>
            <a:r>
              <a:rPr lang="en-US" b="1" dirty="0"/>
              <a:t>kinetics</a:t>
            </a:r>
            <a:r>
              <a:rPr lang="en-US" dirty="0"/>
              <a:t>), as an alternative way to relate forces and motion.</a:t>
            </a:r>
          </a:p>
          <a:p>
            <a:endParaRPr lang="en-US" dirty="0"/>
          </a:p>
          <a:p>
            <a:r>
              <a:rPr lang="en-US" dirty="0"/>
              <a:t>Now we will use the </a:t>
            </a:r>
            <a:r>
              <a:rPr lang="en-US" b="1" dirty="0"/>
              <a:t>impulse momentum method</a:t>
            </a:r>
            <a:r>
              <a:rPr lang="en-US" dirty="0"/>
              <a:t> (a third branch of </a:t>
            </a:r>
            <a:r>
              <a:rPr lang="en-US" b="1" dirty="0"/>
              <a:t>kinetics</a:t>
            </a:r>
            <a:r>
              <a:rPr lang="en-US" dirty="0"/>
              <a:t>), as an alternative to both the force, mass and acceleration method and the work and energy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and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Impulse and momentum are related in that the net impulse exerted on a body over some time will be equal to the change in that body’s momentum.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/>
                                </a:rPr>
                                <m:t>f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86805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9225" y="470731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Momentum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8550" y="49727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 Momentum</a:t>
            </a:r>
          </a:p>
        </p:txBody>
      </p:sp>
      <p:cxnSp>
        <p:nvCxnSpPr>
          <p:cNvPr id="9" name="Straight Arrow Connector 8"/>
          <p:cNvCxnSpPr>
            <a:cxnSpLocks/>
            <a:stCxn id="5" idx="0"/>
          </p:cNvCxnSpPr>
          <p:nvPr/>
        </p:nvCxnSpPr>
        <p:spPr>
          <a:xfrm flipV="1">
            <a:off x="3055030" y="4181475"/>
            <a:ext cx="297770" cy="686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4324350" y="4226757"/>
            <a:ext cx="0" cy="745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0"/>
          </p:cNvCxnSpPr>
          <p:nvPr/>
        </p:nvCxnSpPr>
        <p:spPr>
          <a:xfrm flipH="1" flipV="1">
            <a:off x="5610225" y="4217232"/>
            <a:ext cx="304800" cy="49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8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D34DC90-C11D-5A97-A816-CB328920B9D2}"/>
              </a:ext>
            </a:extLst>
          </p:cNvPr>
          <p:cNvSpPr/>
          <p:nvPr/>
        </p:nvSpPr>
        <p:spPr>
          <a:xfrm>
            <a:off x="6675958" y="3086227"/>
            <a:ext cx="1133834" cy="1485766"/>
          </a:xfrm>
          <a:prstGeom prst="triangle">
            <a:avLst>
              <a:gd name="adj" fmla="val 39919"/>
            </a:avLst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5439843" cy="48768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impulse of a constant magnitude force will be equal to the magnitude of the force times the duration of the time.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For non-constant magnitudes, the impulse of any force is equal to the integral of the force function over the set time period.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are vector quantities, and the direction of the force will be the direction of the impulse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5439843" cy="4876800"/>
              </a:xfrm>
              <a:blipFill>
                <a:blip r:embed="rId2"/>
                <a:stretch>
                  <a:fillRect l="-1570" t="-2375" r="-1794" b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A21461-0C3B-E2AE-7B4E-5ED999A0BC8E}"/>
              </a:ext>
            </a:extLst>
          </p:cNvPr>
          <p:cNvGrpSpPr/>
          <p:nvPr/>
        </p:nvGrpSpPr>
        <p:grpSpPr>
          <a:xfrm>
            <a:off x="6019800" y="2667000"/>
            <a:ext cx="2942877" cy="2590800"/>
            <a:chOff x="6019800" y="2667000"/>
            <a:chExt cx="2942877" cy="25908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C6B602E-6D49-69D9-A2DD-2524E6538079}"/>
                </a:ext>
              </a:extLst>
            </p:cNvPr>
            <p:cNvCxnSpPr>
              <a:cxnSpLocks/>
            </p:cNvCxnSpPr>
            <p:nvPr/>
          </p:nvCxnSpPr>
          <p:spPr>
            <a:xfrm>
              <a:off x="6666792" y="2667000"/>
              <a:ext cx="0" cy="2590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BDB3D0-8349-242B-6183-2B3615314A48}"/>
                </a:ext>
              </a:extLst>
            </p:cNvPr>
            <p:cNvCxnSpPr>
              <a:cxnSpLocks/>
            </p:cNvCxnSpPr>
            <p:nvPr/>
          </p:nvCxnSpPr>
          <p:spPr>
            <a:xfrm>
              <a:off x="6666792" y="4572000"/>
              <a:ext cx="1752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EFF2FD-D7F3-2F1E-252A-24A8ED8A6E1D}"/>
                </a:ext>
              </a:extLst>
            </p:cNvPr>
            <p:cNvSpPr txBox="1"/>
            <p:nvPr/>
          </p:nvSpPr>
          <p:spPr>
            <a:xfrm>
              <a:off x="6019800" y="3708484"/>
              <a:ext cx="57246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sz="1350" dirty="0">
                  <a:solidFill>
                    <a:prstClr val="black"/>
                  </a:solidFill>
                </a:rPr>
                <a:t>Force</a:t>
              </a:r>
            </a:p>
            <a:p>
              <a:pPr algn="ctr" defTabSz="685800"/>
              <a:r>
                <a:rPr lang="en-US" sz="1350" dirty="0">
                  <a:solidFill>
                    <a:prstClr val="black"/>
                  </a:solidFill>
                </a:rPr>
                <a:t>(kN)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A21A50-B078-4E0C-8F9E-B664C904BE83}"/>
                </a:ext>
              </a:extLst>
            </p:cNvPr>
            <p:cNvSpPr txBox="1"/>
            <p:nvPr/>
          </p:nvSpPr>
          <p:spPr>
            <a:xfrm>
              <a:off x="8428556" y="4292172"/>
              <a:ext cx="53412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85800"/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Time</a:t>
              </a:r>
            </a:p>
            <a:p>
              <a:pPr algn="ctr" defTabSz="685800"/>
              <a:r>
                <a:rPr lang="en-US" sz="1350" dirty="0">
                  <a:solidFill>
                    <a:prstClr val="black"/>
                  </a:solidFill>
                  <a:latin typeface="Calibri" panose="020F0502020204030204"/>
                </a:rPr>
                <a:t>(s)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02A3F0-EF01-D4B4-85A3-AA21B936FA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9687" y="3086229"/>
              <a:ext cx="690105" cy="14857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71BE92-5147-6673-5880-AD25144B33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6792" y="3086229"/>
              <a:ext cx="452895" cy="14857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43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A011-644C-16DA-EC51-0402BA3C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Impulsive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AE15-F9BC-0BDB-B74B-8CA68659A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983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will often use the impulse momentum equations in instances where we have </a:t>
            </a:r>
            <a:r>
              <a:rPr lang="en-US" b="1" dirty="0"/>
              <a:t>impulsive forces</a:t>
            </a:r>
            <a:r>
              <a:rPr lang="en-US" dirty="0"/>
              <a:t>.</a:t>
            </a:r>
          </a:p>
          <a:p>
            <a:r>
              <a:rPr lang="en-US" dirty="0"/>
              <a:t>These are forces that have a very </a:t>
            </a:r>
            <a:r>
              <a:rPr lang="en-US" b="1" dirty="0"/>
              <a:t>large magnitude</a:t>
            </a:r>
            <a:r>
              <a:rPr lang="en-US" dirty="0"/>
              <a:t> but are exerted for a very </a:t>
            </a:r>
            <a:r>
              <a:rPr lang="en-US" b="1" dirty="0"/>
              <a:t>short period of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Impact or collision forces are usually impulsive forces.</a:t>
            </a:r>
          </a:p>
          <a:p>
            <a:r>
              <a:rPr lang="en-US" dirty="0"/>
              <a:t>For forces that only last milliseconds, it can be very difficult to directly measure them.</a:t>
            </a:r>
          </a:p>
          <a:p>
            <a:r>
              <a:rPr lang="en-US" dirty="0"/>
              <a:t>The impulse-momentum equations can deal with the uncertainty of these forces, as we will see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E8F4A-FAE1-5D5A-0D6C-047DA030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 descr="A tennis player hitting a ball">
            <a:extLst>
              <a:ext uri="{FF2B5EF4-FFF2-40B4-BE49-F238E27FC236}">
                <a16:creationId xmlns:a16="http://schemas.microsoft.com/office/drawing/2014/main" id="{8FE8B490-5F5A-69E9-E15B-4986A30C7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5950"/>
            <a:ext cx="24638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9A23B-BAEA-C92F-C139-E813BFDE518A}"/>
              </a:ext>
            </a:extLst>
          </p:cNvPr>
          <p:cNvSpPr txBox="1"/>
          <p:nvPr/>
        </p:nvSpPr>
        <p:spPr>
          <a:xfrm>
            <a:off x="6210300" y="55258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Photo by DAVID ILIFF. License: CC BY-SA 3.0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momentum of a body will be the mass of the body times the velocity of that body.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Unlike an impulse which needs to occur over time, the momentum is instantaneous.</a:t>
                </a:r>
              </a:p>
              <a:p>
                <a:pPr lvl="1"/>
                <a:r>
                  <a:rPr lang="en-US" dirty="0"/>
                  <a:t>We will be particularly interested in some initial momentum and some final momentum, with the impulse acting on the body between these two points in time</a:t>
                </a:r>
              </a:p>
              <a:p>
                <a:r>
                  <a:rPr lang="en-US" dirty="0"/>
                  <a:t>The momentum has a direction as well.  The direction of the momentum will be the instantaneous direction of the velocity.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0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Impulse and Momentum in Two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Remember that both Impulse and Momentum are vector quantities...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means that for two dimensional problems we can rewrite the vector equation as two scalar equations.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−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−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9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497</Words>
  <Application>Microsoft Office PowerPoint</Application>
  <PresentationFormat>On-screen Show (4:3)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MA_Template</vt:lpstr>
      <vt:lpstr>Impulse and Momentum in a Particle</vt:lpstr>
      <vt:lpstr>Impulse and Momentum</vt:lpstr>
      <vt:lpstr>Impulse and Momentum</vt:lpstr>
      <vt:lpstr>Impulse</vt:lpstr>
      <vt:lpstr>Impulsive Forces</vt:lpstr>
      <vt:lpstr>Momentum</vt:lpstr>
      <vt:lpstr>Impulse and Momentum in Two Dimensions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23</cp:revision>
  <dcterms:created xsi:type="dcterms:W3CDTF">2020-08-21T15:23:22Z</dcterms:created>
  <dcterms:modified xsi:type="dcterms:W3CDTF">2023-07-25T15:50:14Z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