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8"/>
  </p:notesMasterIdLst>
  <p:sldIdLst>
    <p:sldId id="256" r:id="rId5"/>
    <p:sldId id="258" r:id="rId6"/>
    <p:sldId id="288" r:id="rId7"/>
    <p:sldId id="289" r:id="rId8"/>
    <p:sldId id="290" r:id="rId9"/>
    <p:sldId id="291" r:id="rId10"/>
    <p:sldId id="292" r:id="rId11"/>
    <p:sldId id="287" r:id="rId12"/>
    <p:sldId id="261" r:id="rId13"/>
    <p:sldId id="262" r:id="rId14"/>
    <p:sldId id="263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69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Impulse-Momentum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1000" cy="21240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plane with a mass of 80,000 kg is traveling a velocity of 200 meters per second when the engines cut out. 20 seconds later, it’s noticed that the velocity has dropped to 190 m/s. Assuming the plane is not gaining or losing altitude, what is the average drag force on the plane?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Airplane In The Sky">
            <a:extLst>
              <a:ext uri="{FF2B5EF4-FFF2-40B4-BE49-F238E27FC236}">
                <a16:creationId xmlns:a16="http://schemas.microsoft.com/office/drawing/2014/main" id="{5AA166D0-D038-49BE-865F-36EF38D0A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1" y="3810000"/>
            <a:ext cx="44958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36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plot below shows the thrust generated by the engine on a jet fighter (2500 kg) over ten seconds.  If the plane is starting from rest on a runway and friction and drag are negligible, determine the speed of the plane at the end of these ten seconds.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7E060-92B7-4F60-B056-EA4EDD13C671}"/>
              </a:ext>
            </a:extLst>
          </p:cNvPr>
          <p:cNvSpPr/>
          <p:nvPr/>
        </p:nvSpPr>
        <p:spPr>
          <a:xfrm>
            <a:off x="5255" y="5955141"/>
            <a:ext cx="1743364" cy="10252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7EA0D0-AE54-409B-ABA7-ABD0AE0ABF65}"/>
              </a:ext>
            </a:extLst>
          </p:cNvPr>
          <p:cNvCxnSpPr>
            <a:cxnSpLocks/>
          </p:cNvCxnSpPr>
          <p:nvPr/>
        </p:nvCxnSpPr>
        <p:spPr>
          <a:xfrm>
            <a:off x="2134373" y="4038600"/>
            <a:ext cx="0" cy="2590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A2F726-A3D1-42E4-B758-1A91CFB8BFE6}"/>
              </a:ext>
            </a:extLst>
          </p:cNvPr>
          <p:cNvCxnSpPr/>
          <p:nvPr/>
        </p:nvCxnSpPr>
        <p:spPr>
          <a:xfrm>
            <a:off x="2134373" y="5943600"/>
            <a:ext cx="5465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8E6C51-B16E-4D6C-BEF6-2FD19462EF2A}"/>
              </a:ext>
            </a:extLst>
          </p:cNvPr>
          <p:cNvSpPr txBox="1"/>
          <p:nvPr/>
        </p:nvSpPr>
        <p:spPr>
          <a:xfrm>
            <a:off x="1292434" y="4897350"/>
            <a:ext cx="57246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</a:rPr>
              <a:t>Force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</a:rPr>
              <a:t>(kN)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C69FB-33E6-4803-9C6F-C2E56C0CBD50}"/>
              </a:ext>
            </a:extLst>
          </p:cNvPr>
          <p:cNvSpPr txBox="1"/>
          <p:nvPr/>
        </p:nvSpPr>
        <p:spPr>
          <a:xfrm>
            <a:off x="7576507" y="5701226"/>
            <a:ext cx="5341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Time</a:t>
            </a:r>
          </a:p>
          <a:p>
            <a:pPr algn="ctr" defTabSz="685800"/>
            <a:r>
              <a:rPr lang="en-US" sz="1350" dirty="0">
                <a:solidFill>
                  <a:prstClr val="black"/>
                </a:solidFill>
                <a:latin typeface="Calibri" panose="020F0502020204030204"/>
              </a:rPr>
              <a:t>(s)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6DF247-2985-4F71-AD1A-31CA6384FCFD}"/>
              </a:ext>
            </a:extLst>
          </p:cNvPr>
          <p:cNvCxnSpPr>
            <a:cxnSpLocks/>
          </p:cNvCxnSpPr>
          <p:nvPr/>
        </p:nvCxnSpPr>
        <p:spPr>
          <a:xfrm flipH="1" flipV="1">
            <a:off x="3679825" y="4565092"/>
            <a:ext cx="292383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75842A-058E-4B15-B11A-0399049F6F18}"/>
              </a:ext>
            </a:extLst>
          </p:cNvPr>
          <p:cNvCxnSpPr>
            <a:cxnSpLocks/>
          </p:cNvCxnSpPr>
          <p:nvPr/>
        </p:nvCxnSpPr>
        <p:spPr>
          <a:xfrm>
            <a:off x="3645407" y="3909185"/>
            <a:ext cx="0" cy="284910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94D03D-7A98-4927-97E3-25B2A048D3A4}"/>
              </a:ext>
            </a:extLst>
          </p:cNvPr>
          <p:cNvCxnSpPr>
            <a:cxnSpLocks/>
          </p:cNvCxnSpPr>
          <p:nvPr/>
        </p:nvCxnSpPr>
        <p:spPr>
          <a:xfrm>
            <a:off x="6595242" y="3852261"/>
            <a:ext cx="0" cy="290603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1AD8D6B-1DFB-4892-BAD5-4A542C3BFE87}"/>
              </a:ext>
            </a:extLst>
          </p:cNvPr>
          <p:cNvSpPr txBox="1"/>
          <p:nvPr/>
        </p:nvSpPr>
        <p:spPr>
          <a:xfrm>
            <a:off x="4811902" y="4157747"/>
            <a:ext cx="59022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rgbClr val="FF0000"/>
                </a:solidFill>
              </a:rPr>
              <a:t>12 kN</a:t>
            </a:r>
            <a:endParaRPr lang="en-US" sz="1350" baseline="30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07E9FB-6628-4A57-BFC8-67531EB64637}"/>
              </a:ext>
            </a:extLst>
          </p:cNvPr>
          <p:cNvSpPr txBox="1"/>
          <p:nvPr/>
        </p:nvSpPr>
        <p:spPr>
          <a:xfrm>
            <a:off x="3481497" y="6200905"/>
            <a:ext cx="378630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chemeClr val="accent1"/>
                </a:solidFill>
              </a:rPr>
              <a:t>4 s</a:t>
            </a:r>
            <a:endParaRPr lang="en-US" sz="1350" baseline="30000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605949-210B-4578-A1E3-157C920078E2}"/>
              </a:ext>
            </a:extLst>
          </p:cNvPr>
          <p:cNvSpPr txBox="1"/>
          <p:nvPr/>
        </p:nvSpPr>
        <p:spPr>
          <a:xfrm>
            <a:off x="6387343" y="6185975"/>
            <a:ext cx="466794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685800"/>
            <a:r>
              <a:rPr lang="en-US" sz="1350" dirty="0">
                <a:solidFill>
                  <a:schemeClr val="accent1"/>
                </a:solidFill>
              </a:rPr>
              <a:t>10 s</a:t>
            </a:r>
            <a:endParaRPr lang="en-US" sz="1350" baseline="30000" dirty="0">
              <a:solidFill>
                <a:schemeClr val="accent1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87CDCA3-1FC4-467B-97CE-BDD3FF67C2CE}"/>
              </a:ext>
            </a:extLst>
          </p:cNvPr>
          <p:cNvCxnSpPr>
            <a:cxnSpLocks/>
          </p:cNvCxnSpPr>
          <p:nvPr/>
        </p:nvCxnSpPr>
        <p:spPr>
          <a:xfrm flipH="1">
            <a:off x="2134373" y="4565092"/>
            <a:ext cx="1545452" cy="13785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8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6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satellite with a mass of 12,000 kg and a speed of 600 m/s fires a thruster exerting a force of 600 kN at a 30</a:t>
            </a:r>
            <a:r>
              <a:rPr lang="en-US" baseline="30000" dirty="0"/>
              <a:t>o</a:t>
            </a:r>
            <a:r>
              <a:rPr lang="en-US" dirty="0"/>
              <a:t> angle with the current path as shown below.  The thruster is turned off after completing a 90</a:t>
            </a:r>
            <a:r>
              <a:rPr lang="en-US" baseline="30000" dirty="0"/>
              <a:t>o</a:t>
            </a:r>
            <a:r>
              <a:rPr lang="en-US" dirty="0"/>
              <a:t> turn as shown below.</a:t>
            </a:r>
          </a:p>
          <a:p>
            <a:pPr lvl="1"/>
            <a:r>
              <a:rPr lang="en-US" dirty="0"/>
              <a:t>How long is the thruster on?</a:t>
            </a:r>
          </a:p>
          <a:p>
            <a:pPr lvl="1"/>
            <a:r>
              <a:rPr lang="en-US" dirty="0"/>
              <a:t>What is the final velocity of the satellite?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2514600" y="5257800"/>
            <a:ext cx="3962400" cy="1981200"/>
          </a:xfrm>
          <a:prstGeom prst="arc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77000" y="6248400"/>
            <a:ext cx="0" cy="38100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351686" y="4572000"/>
            <a:ext cx="906114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84343" y="4469368"/>
                <a:ext cx="480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343" y="4469368"/>
                <a:ext cx="4803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/>
          <p:cNvSpPr/>
          <p:nvPr/>
        </p:nvSpPr>
        <p:spPr>
          <a:xfrm>
            <a:off x="3657600" y="4495800"/>
            <a:ext cx="1371600" cy="1371600"/>
          </a:xfrm>
          <a:prstGeom prst="arc">
            <a:avLst>
              <a:gd name="adj1" fmla="val 19785643"/>
              <a:gd name="adj2" fmla="val 28700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269398" y="48387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pic>
        <p:nvPicPr>
          <p:cNvPr id="6" name="Picture 2" descr="Satellite by Cheeseness">
            <a:extLst>
              <a:ext uri="{FF2B5EF4-FFF2-40B4-BE49-F238E27FC236}">
                <a16:creationId xmlns:a16="http://schemas.microsoft.com/office/drawing/2014/main" id="{9125BA88-2261-42D8-A753-52525FF13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54466" y="4954666"/>
            <a:ext cx="1371601" cy="60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5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satellite with a mass of 12,000 kg and a speed of 600 m/s is traveling 30</a:t>
            </a:r>
            <a:r>
              <a:rPr lang="en-US" baseline="30000" dirty="0"/>
              <a:t>o</a:t>
            </a:r>
            <a:r>
              <a:rPr lang="en-US" dirty="0"/>
              <a:t> from horizontal.  If the capsule is to have the same speed but travel horizontally after 10 seconds, what is the magnitude and direction of the required average thruster force?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81863" y="53168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2362200" y="5029200"/>
            <a:ext cx="5181600" cy="2400300"/>
          </a:xfrm>
          <a:prstGeom prst="arc">
            <a:avLst>
              <a:gd name="adj1" fmla="val 12320770"/>
              <a:gd name="adj2" fmla="val 16160031"/>
            </a:avLst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800600" y="5031922"/>
            <a:ext cx="2743200" cy="0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Satellite by Cheeseness">
            <a:extLst>
              <a:ext uri="{FF2B5EF4-FFF2-40B4-BE49-F238E27FC236}">
                <a16:creationId xmlns:a16="http://schemas.microsoft.com/office/drawing/2014/main" id="{B0DA23E5-953F-4AF2-B138-E28AAA2B8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356422">
            <a:off x="2146392" y="5258008"/>
            <a:ext cx="1371601" cy="60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17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and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Impulse-Momentum Theorem states that the net impulse exerted on a body over some time will be equal to the change in that body’s momentum.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/>
                                </a:rPr>
                                <m:t>f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868057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Impulse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9225" y="4707311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Initial Momentum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38550" y="4972734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 Momentum</a:t>
            </a:r>
          </a:p>
        </p:txBody>
      </p:sp>
      <p:cxnSp>
        <p:nvCxnSpPr>
          <p:cNvPr id="9" name="Straight Arrow Connector 8"/>
          <p:cNvCxnSpPr>
            <a:cxnSpLocks/>
            <a:stCxn id="5" idx="0"/>
          </p:cNvCxnSpPr>
          <p:nvPr/>
        </p:nvCxnSpPr>
        <p:spPr>
          <a:xfrm flipV="1">
            <a:off x="3055030" y="4181475"/>
            <a:ext cx="297770" cy="686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4324350" y="4226757"/>
            <a:ext cx="0" cy="7459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6" idx="0"/>
          </p:cNvCxnSpPr>
          <p:nvPr/>
        </p:nvCxnSpPr>
        <p:spPr>
          <a:xfrm flipH="1" flipV="1">
            <a:off x="5610225" y="4217232"/>
            <a:ext cx="304800" cy="490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48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C4A0-148D-B725-F821-2D103598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Impulse Momentum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8122-37DD-8AB3-D050-6788AB38E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use the Impulse Momentum equation to solve problems, it is best to start by creating a diagram showing the initial and final states of the body in question.</a:t>
            </a:r>
          </a:p>
          <a:p>
            <a:r>
              <a:rPr lang="en-US" dirty="0"/>
              <a:t>If possible, show:</a:t>
            </a:r>
          </a:p>
          <a:p>
            <a:pPr lvl="1"/>
            <a:r>
              <a:rPr lang="en-US" dirty="0"/>
              <a:t>Initial and final velocities</a:t>
            </a:r>
          </a:p>
          <a:p>
            <a:pPr lvl="1"/>
            <a:r>
              <a:rPr lang="en-US" dirty="0"/>
              <a:t>The mass or masses of the bodies</a:t>
            </a:r>
          </a:p>
          <a:p>
            <a:pPr lvl="1"/>
            <a:r>
              <a:rPr lang="en-US" dirty="0"/>
              <a:t>Forces (including magnitude and direction)</a:t>
            </a:r>
          </a:p>
          <a:p>
            <a:pPr lvl="1"/>
            <a:r>
              <a:rPr lang="en-US" dirty="0"/>
              <a:t>Times that forces are exerted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7091E-2C88-5E73-E1A0-DE8E5FFCA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DB2634-9E94-E601-A6BC-62BFCAFEB24C}"/>
              </a:ext>
            </a:extLst>
          </p:cNvPr>
          <p:cNvGrpSpPr/>
          <p:nvPr/>
        </p:nvGrpSpPr>
        <p:grpSpPr>
          <a:xfrm>
            <a:off x="2165748" y="4339430"/>
            <a:ext cx="4184451" cy="2441037"/>
            <a:chOff x="2165748" y="4339430"/>
            <a:chExt cx="4184451" cy="24410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A21D955-0B1D-1A2F-3710-E3C677547599}"/>
                </a:ext>
              </a:extLst>
            </p:cNvPr>
            <p:cNvSpPr/>
            <p:nvPr/>
          </p:nvSpPr>
          <p:spPr>
            <a:xfrm>
              <a:off x="2165748" y="4339430"/>
              <a:ext cx="1371600" cy="1371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 = 3kg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A46C585-DF0F-F395-A688-5D2A11458E08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5711030"/>
              <a:ext cx="566738" cy="493939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967B40F-4FFE-B079-96BF-7D7F5062B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4800" y="5545137"/>
              <a:ext cx="0" cy="8033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0F0E75C-4ED6-C2BD-08CD-E31F064D483A}"/>
                    </a:ext>
                  </a:extLst>
                </p:cNvPr>
                <p:cNvSpPr txBox="1"/>
                <p:nvPr/>
              </p:nvSpPr>
              <p:spPr>
                <a:xfrm>
                  <a:off x="3644607" y="6386257"/>
                  <a:ext cx="940386" cy="394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𝐅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𝒊𝒎𝒑𝒂𝒄𝒕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0F0E75C-4ED6-C2BD-08CD-E31F064D4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4607" y="6386257"/>
                  <a:ext cx="940386" cy="394210"/>
                </a:xfrm>
                <a:prstGeom prst="rect">
                  <a:avLst/>
                </a:prstGeom>
                <a:blipFill>
                  <a:blip r:embed="rId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4107A3-9D1C-C703-A470-AB6C6277EA0A}"/>
                </a:ext>
              </a:extLst>
            </p:cNvPr>
            <p:cNvSpPr/>
            <p:nvPr/>
          </p:nvSpPr>
          <p:spPr>
            <a:xfrm>
              <a:off x="4978599" y="4740274"/>
              <a:ext cx="1371600" cy="13716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 = 3kg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731073E-D623-5DCF-1113-4B60A72848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9588" y="5946831"/>
              <a:ext cx="545305" cy="313332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1BDD20-6525-1A1C-B6A2-C879201D6A65}"/>
                    </a:ext>
                  </a:extLst>
                </p:cNvPr>
                <p:cNvSpPr txBox="1"/>
                <p:nvPr/>
              </p:nvSpPr>
              <p:spPr>
                <a:xfrm>
                  <a:off x="2318214" y="5987018"/>
                  <a:ext cx="1288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1BDD20-6525-1A1C-B6A2-C879201D6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214" y="5987018"/>
                  <a:ext cx="128849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0CA24FF-2FC9-FC2C-0152-572519B14101}"/>
                    </a:ext>
                  </a:extLst>
                </p:cNvPr>
                <p:cNvSpPr txBox="1"/>
                <p:nvPr/>
              </p:nvSpPr>
              <p:spPr>
                <a:xfrm>
                  <a:off x="4752870" y="6151231"/>
                  <a:ext cx="796500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=?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0CA24FF-2FC9-FC2C-0152-572519B141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870" y="6151231"/>
                  <a:ext cx="796500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18617FC-008B-763E-4C8C-37E64BF5053E}"/>
                </a:ext>
              </a:extLst>
            </p:cNvPr>
            <p:cNvCxnSpPr>
              <a:cxnSpLocks/>
            </p:cNvCxnSpPr>
            <p:nvPr/>
          </p:nvCxnSpPr>
          <p:spPr>
            <a:xfrm>
              <a:off x="3439717" y="5638800"/>
              <a:ext cx="52268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EFA877D4-1788-26B6-D5BF-38D260338BB2}"/>
                </a:ext>
              </a:extLst>
            </p:cNvPr>
            <p:cNvSpPr/>
            <p:nvPr/>
          </p:nvSpPr>
          <p:spPr>
            <a:xfrm>
              <a:off x="2845595" y="5181600"/>
              <a:ext cx="914400" cy="914400"/>
            </a:xfrm>
            <a:prstGeom prst="arc">
              <a:avLst>
                <a:gd name="adj1" fmla="val 129665"/>
                <a:gd name="adj2" fmla="val 263485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6C93CF-8F87-9CE1-0766-F07DED3AA894}"/>
                </a:ext>
              </a:extLst>
            </p:cNvPr>
            <p:cNvSpPr txBox="1"/>
            <p:nvPr/>
          </p:nvSpPr>
          <p:spPr>
            <a:xfrm>
              <a:off x="3516711" y="5266976"/>
              <a:ext cx="500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40</a:t>
              </a:r>
              <a:r>
                <a:rPr lang="en-US" baseline="30000" dirty="0">
                  <a:solidFill>
                    <a:schemeClr val="accent1"/>
                  </a:solidFill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2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8659-D25E-DB41-1557-BC477FCD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Impulse Momentum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0D874-3600-4C6B-ACA4-B620EB538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After the diagram is set up, the next step is to put values into your equations.</a:t>
                </a:r>
              </a:p>
              <a:p>
                <a:pPr lvl="1"/>
                <a:r>
                  <a:rPr lang="en-US" dirty="0"/>
                  <a:t>Add any known forces, times, masses, and velocities</a:t>
                </a:r>
              </a:p>
              <a:p>
                <a:pPr lvl="1"/>
                <a:r>
                  <a:rPr lang="en-US" dirty="0"/>
                  <a:t>Determine what your unknown values are</a:t>
                </a:r>
              </a:p>
              <a:p>
                <a:r>
                  <a:rPr lang="en-US" dirty="0"/>
                  <a:t>If the problem is in two or more dimensions, you will need to break the vector equation down into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−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>
                          <a:latin typeface="Cambria Math"/>
                        </a:rPr>
                        <m:t>−</m:t>
                      </m:r>
                      <m:r>
                        <a:rPr lang="en-US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80D874-3600-4C6B-ACA4-B620EB538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4253B-4232-CFDE-B758-66C0373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5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2280-7564-2C77-9B6B-826C4FA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Impulse Momentum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82A6-637C-A25C-1794-8CA9E6AF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the last step is to solve your equations for any unknowns.</a:t>
            </a:r>
          </a:p>
          <a:p>
            <a:pPr lvl="1"/>
            <a:r>
              <a:rPr lang="en-US" dirty="0"/>
              <a:t>With a one-dimensional problem you will be able to solve for one unknown</a:t>
            </a:r>
          </a:p>
          <a:p>
            <a:pPr lvl="1"/>
            <a:r>
              <a:rPr lang="en-US" dirty="0"/>
              <a:t>With a two-dimensional problem you will be able to solve for two unknowns</a:t>
            </a:r>
          </a:p>
          <a:p>
            <a:r>
              <a:rPr lang="en-US" dirty="0"/>
              <a:t>The equations should not be too complicated but use equation solvers if necessary.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0D783-080C-11AF-C1FC-0D6297D0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0545-8749-8516-8570-9E921DC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Conservation of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4FCD04-207F-0C05-ACEE-284A7BAA7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We can see that in instances where there is no </a:t>
                </a:r>
                <a:r>
                  <a:rPr lang="en-US" b="1" dirty="0"/>
                  <a:t>external force </a:t>
                </a:r>
                <a:r>
                  <a:rPr lang="en-US" dirty="0"/>
                  <a:t>(and thus no external impulse) on a body then the momentum will remain unchanged.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>
                                  <a:latin typeface="Cambria Math"/>
                                </a:rPr>
                                <m:t>f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known as the conservation of momentum.</a:t>
                </a:r>
              </a:p>
              <a:p>
                <a:r>
                  <a:rPr lang="en-US" dirty="0"/>
                  <a:t>For a particle, this is rather uninteresting (the body just continues along its path)</a:t>
                </a:r>
              </a:p>
              <a:p>
                <a:r>
                  <a:rPr lang="en-US" dirty="0"/>
                  <a:t>But for </a:t>
                </a:r>
                <a:r>
                  <a:rPr lang="en-US" b="1" dirty="0"/>
                  <a:t>systems of bodies</a:t>
                </a:r>
                <a:r>
                  <a:rPr lang="en-US" dirty="0"/>
                  <a:t> this can be a little more useful.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4FCD04-207F-0C05-ACEE-284A7BAA7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1D873-8F93-045E-2F22-12C70150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D5EB-C195-108B-5512-3F616A32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Conservation of Momentum for Systems of Bodies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2AFE-51B9-AE22-EC1A-7077E1EE0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41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 an example, imagine a rocket traveling through space at a given speed.</a:t>
            </a:r>
          </a:p>
          <a:p>
            <a:r>
              <a:rPr lang="en-US" dirty="0"/>
              <a:t>At some point, explosive bolts separate and push apart the command module from the main engine.</a:t>
            </a:r>
          </a:p>
          <a:p>
            <a:r>
              <a:rPr lang="en-US" dirty="0"/>
              <a:t>If we define our system as the whole rocket, this is an </a:t>
            </a:r>
            <a:r>
              <a:rPr lang="en-US" b="1" dirty="0"/>
              <a:t>internal force</a:t>
            </a:r>
            <a:r>
              <a:rPr lang="en-US" dirty="0"/>
              <a:t>, that doesn’t create an impulse.</a:t>
            </a:r>
          </a:p>
          <a:p>
            <a:r>
              <a:rPr lang="en-US" dirty="0"/>
              <a:t>Following through with our impulse momentum relationship, the </a:t>
            </a:r>
            <a:r>
              <a:rPr lang="en-US" b="1" dirty="0"/>
              <a:t>total momentum</a:t>
            </a:r>
            <a:r>
              <a:rPr lang="en-US" dirty="0"/>
              <a:t> of our system will not 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66B61-28E9-B3FE-940A-4604DB6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CBD85-E3F8-BB2E-5822-CF167DA0F798}"/>
                  </a:ext>
                </a:extLst>
              </p:cNvPr>
              <p:cNvSpPr txBox="1"/>
              <p:nvPr/>
            </p:nvSpPr>
            <p:spPr>
              <a:xfrm>
                <a:off x="1447800" y="6124575"/>
                <a:ext cx="5867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fA</m:t>
                              </m:r>
                            </m:sub>
                          </m:sSub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acc>
                        <m:accPr>
                          <m:chr m:val="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CBD85-E3F8-BB2E-5822-CF167DA0F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6124575"/>
                <a:ext cx="58674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389DEAB-F070-1BA8-506A-0518B44FDCD6}"/>
              </a:ext>
            </a:extLst>
          </p:cNvPr>
          <p:cNvGrpSpPr/>
          <p:nvPr/>
        </p:nvGrpSpPr>
        <p:grpSpPr>
          <a:xfrm>
            <a:off x="1600200" y="4611230"/>
            <a:ext cx="1828800" cy="1338163"/>
            <a:chOff x="1600200" y="4611230"/>
            <a:chExt cx="1828800" cy="1338163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31F693E5-6C18-5933-F681-101C79874D2F}"/>
                </a:ext>
              </a:extLst>
            </p:cNvPr>
            <p:cNvSpPr/>
            <p:nvPr/>
          </p:nvSpPr>
          <p:spPr>
            <a:xfrm rot="5400000">
              <a:off x="1358900" y="5160961"/>
              <a:ext cx="939800" cy="45720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2D83C23-2863-EFF2-5F06-91E9F9D3BBA0}"/>
                </a:ext>
              </a:extLst>
            </p:cNvPr>
            <p:cNvSpPr/>
            <p:nvPr/>
          </p:nvSpPr>
          <p:spPr>
            <a:xfrm>
              <a:off x="1600200" y="5199061"/>
              <a:ext cx="1371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B88BD7C8-4766-1308-99B6-928B0FEAC672}"/>
                </a:ext>
              </a:extLst>
            </p:cNvPr>
            <p:cNvSpPr/>
            <p:nvPr/>
          </p:nvSpPr>
          <p:spPr>
            <a:xfrm rot="5400000">
              <a:off x="3009900" y="5160961"/>
              <a:ext cx="381000" cy="4572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0EE9D2-55B9-1B1C-0254-E510BD9B41DA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029200"/>
              <a:ext cx="762000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0C0AF5-EEA8-4806-C1FC-DE07CFD1F185}"/>
                    </a:ext>
                  </a:extLst>
                </p:cNvPr>
                <p:cNvSpPr txBox="1"/>
                <p:nvPr/>
              </p:nvSpPr>
              <p:spPr>
                <a:xfrm>
                  <a:off x="2232008" y="4611230"/>
                  <a:ext cx="4349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30C0AF5-EEA8-4806-C1FC-DE07CFD1F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008" y="4611230"/>
                  <a:ext cx="43499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74986F-4274-B4EE-132B-044BFE310B49}"/>
                </a:ext>
              </a:extLst>
            </p:cNvPr>
            <p:cNvSpPr txBox="1"/>
            <p:nvPr/>
          </p:nvSpPr>
          <p:spPr>
            <a:xfrm>
              <a:off x="2124120" y="5580061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</a:t>
              </a:r>
              <a:r>
                <a:rPr lang="en-US" baseline="-25000" dirty="0" err="1"/>
                <a:t>A+B</a:t>
              </a:r>
              <a:endParaRPr lang="en-US" baseline="-250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0EF9766-1218-BF2B-A9A8-6E4BC76F310A}"/>
              </a:ext>
            </a:extLst>
          </p:cNvPr>
          <p:cNvGrpSpPr/>
          <p:nvPr/>
        </p:nvGrpSpPr>
        <p:grpSpPr>
          <a:xfrm>
            <a:off x="4572000" y="4526670"/>
            <a:ext cx="3124200" cy="1422723"/>
            <a:chOff x="4572000" y="4526670"/>
            <a:chExt cx="3124200" cy="1422723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F7534A29-6F47-6ACD-EDBF-77BE4E11DF8B}"/>
                </a:ext>
              </a:extLst>
            </p:cNvPr>
            <p:cNvSpPr/>
            <p:nvPr/>
          </p:nvSpPr>
          <p:spPr>
            <a:xfrm rot="5400000">
              <a:off x="4330700" y="5153818"/>
              <a:ext cx="939800" cy="457200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ADA957-42DF-A6B2-73F1-44E623353FDC}"/>
                </a:ext>
              </a:extLst>
            </p:cNvPr>
            <p:cNvSpPr/>
            <p:nvPr/>
          </p:nvSpPr>
          <p:spPr>
            <a:xfrm>
              <a:off x="4572000" y="5191918"/>
              <a:ext cx="1371600" cy="3810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3A6863EC-F973-2464-613C-E4889E5B7C11}"/>
                </a:ext>
              </a:extLst>
            </p:cNvPr>
            <p:cNvSpPr/>
            <p:nvPr/>
          </p:nvSpPr>
          <p:spPr>
            <a:xfrm rot="5400000">
              <a:off x="6972300" y="5153818"/>
              <a:ext cx="381000" cy="457200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Star: 7 Points 10">
              <a:extLst>
                <a:ext uri="{FF2B5EF4-FFF2-40B4-BE49-F238E27FC236}">
                  <a16:creationId xmlns:a16="http://schemas.microsoft.com/office/drawing/2014/main" id="{1D7DB350-3B22-58A2-5B42-9D80A0F2726A}"/>
                </a:ext>
              </a:extLst>
            </p:cNvPr>
            <p:cNvSpPr/>
            <p:nvPr/>
          </p:nvSpPr>
          <p:spPr>
            <a:xfrm>
              <a:off x="6248400" y="5153818"/>
              <a:ext cx="457200" cy="457200"/>
            </a:xfrm>
            <a:prstGeom prst="star7">
              <a:avLst/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15370D9-FA9B-D1B1-8CF6-4A024369C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3974" y="4980562"/>
              <a:ext cx="403998" cy="318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2719C1-71D0-9CDF-DEF4-31B38DAB91C7}"/>
                    </a:ext>
                  </a:extLst>
                </p:cNvPr>
                <p:cNvSpPr txBox="1"/>
                <p:nvPr/>
              </p:nvSpPr>
              <p:spPr>
                <a:xfrm>
                  <a:off x="5050542" y="4526670"/>
                  <a:ext cx="570862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𝑓𝐴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2719C1-71D0-9CDF-DEF4-31B38DAB91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0542" y="4526670"/>
                  <a:ext cx="570862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D2C04F-A5D6-C49E-E839-5ACD9781D5F4}"/>
                </a:ext>
              </a:extLst>
            </p:cNvPr>
            <p:cNvSpPr txBox="1"/>
            <p:nvPr/>
          </p:nvSpPr>
          <p:spPr>
            <a:xfrm>
              <a:off x="5133974" y="5580061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A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BCF8B5-1E45-CE87-CC67-00C23A65AEC9}"/>
                </a:ext>
              </a:extLst>
            </p:cNvPr>
            <p:cNvSpPr txBox="1"/>
            <p:nvPr/>
          </p:nvSpPr>
          <p:spPr>
            <a:xfrm>
              <a:off x="6951669" y="5538786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  <a:r>
                <a:rPr lang="en-US" baseline="-25000" dirty="0"/>
                <a:t>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6107F01-3A51-D0B3-101E-006DFBA2D9AD}"/>
                </a:ext>
              </a:extLst>
            </p:cNvPr>
            <p:cNvCxnSpPr>
              <a:cxnSpLocks/>
            </p:cNvCxnSpPr>
            <p:nvPr/>
          </p:nvCxnSpPr>
          <p:spPr>
            <a:xfrm>
              <a:off x="6781800" y="5099278"/>
              <a:ext cx="914400" cy="0"/>
            </a:xfrm>
            <a:prstGeom prst="straightConnector1">
              <a:avLst/>
            </a:prstGeom>
            <a:ln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C7073A8-8C06-ED38-A15E-E32903F2A413}"/>
                    </a:ext>
                  </a:extLst>
                </p:cNvPr>
                <p:cNvSpPr txBox="1"/>
                <p:nvPr/>
              </p:nvSpPr>
              <p:spPr>
                <a:xfrm>
                  <a:off x="6841242" y="4641418"/>
                  <a:ext cx="575286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𝑓𝐵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C7073A8-8C06-ED38-A15E-E32903F2A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1242" y="4641418"/>
                  <a:ext cx="575286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80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6481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tennis ball (.06 kg) is served to tennis player at a speed of 10 m/s.  The player then returns the ball at a speed of 36 m/s.</a:t>
            </a:r>
          </a:p>
          <a:p>
            <a:pPr lvl="1"/>
            <a:r>
              <a:rPr lang="en-US" dirty="0"/>
              <a:t>What is the change in momentum for the ball?</a:t>
            </a:r>
          </a:p>
          <a:p>
            <a:pPr lvl="1"/>
            <a:r>
              <a:rPr lang="en-US" dirty="0"/>
              <a:t>If a high speed camera reveals the impact lasted .02 seconds, what is the average force exerted on the ball?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 descr="Tennis, Player, Game, Racket, Court, Play, Ball, Sport">
            <a:extLst>
              <a:ext uri="{FF2B5EF4-FFF2-40B4-BE49-F238E27FC236}">
                <a16:creationId xmlns:a16="http://schemas.microsoft.com/office/drawing/2014/main" id="{9CE6935C-81CC-403F-9ED0-DACBFCD8C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862613"/>
            <a:ext cx="2654188" cy="404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28208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799</Words>
  <Application>Microsoft Office PowerPoint</Application>
  <PresentationFormat>On-screen Show (4:3)</PresentationFormat>
  <Paragraphs>91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MA_Template</vt:lpstr>
      <vt:lpstr>The Impulse-Momentum Theorem</vt:lpstr>
      <vt:lpstr>Impulse and Momentum</vt:lpstr>
      <vt:lpstr>Solving Impulse Momentum Problems</vt:lpstr>
      <vt:lpstr>Solving Impulse Momentum Problems</vt:lpstr>
      <vt:lpstr>Solving Impulse Momentum Problems</vt:lpstr>
      <vt:lpstr>The Conservation of Momentum</vt:lpstr>
      <vt:lpstr>The Conservation of Momentum for Systems of Bodies</vt:lpstr>
      <vt:lpstr>Thanks for Watching</vt:lpstr>
      <vt:lpstr>Worked Example</vt:lpstr>
      <vt:lpstr>Worked Example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24</cp:revision>
  <dcterms:created xsi:type="dcterms:W3CDTF">2020-08-21T15:23:22Z</dcterms:created>
  <dcterms:modified xsi:type="dcterms:W3CDTF">2023-07-28T15:14:28Z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