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3"/>
  </p:notesMasterIdLst>
  <p:sldIdLst>
    <p:sldId id="256" r:id="rId5"/>
    <p:sldId id="289" r:id="rId6"/>
    <p:sldId id="297" r:id="rId7"/>
    <p:sldId id="259" r:id="rId8"/>
    <p:sldId id="298" r:id="rId9"/>
    <p:sldId id="288" r:id="rId10"/>
    <p:sldId id="299" r:id="rId11"/>
    <p:sldId id="300" r:id="rId12"/>
    <p:sldId id="301" r:id="rId13"/>
    <p:sldId id="303" r:id="rId14"/>
    <p:sldId id="304" r:id="rId15"/>
    <p:sldId id="287" r:id="rId16"/>
    <p:sldId id="263" r:id="rId17"/>
    <p:sldId id="290" r:id="rId18"/>
    <p:sldId id="293" r:id="rId19"/>
    <p:sldId id="294" r:id="rId20"/>
    <p:sldId id="295" r:id="rId21"/>
    <p:sldId id="29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114" d="100"/>
          <a:sy n="114" d="100"/>
        </p:scale>
        <p:origin x="77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7/31/2023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Impulse and Momentum in a Rigid Body System</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B3A7-4D0B-0097-0DBC-034077092F7F}"/>
              </a:ext>
            </a:extLst>
          </p:cNvPr>
          <p:cNvSpPr>
            <a:spLocks noGrp="1"/>
          </p:cNvSpPr>
          <p:nvPr>
            <p:ph type="title"/>
          </p:nvPr>
        </p:nvSpPr>
        <p:spPr/>
        <p:txBody>
          <a:bodyPr>
            <a:normAutofit fontScale="90000"/>
          </a:bodyPr>
          <a:lstStyle/>
          <a:p>
            <a:r>
              <a:rPr lang="en-US" dirty="0"/>
              <a:t>Angular Momentum About Any Other Point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8484C9-6373-3E98-A96A-64C140356140}"/>
                  </a:ext>
                </a:extLst>
              </p:cNvPr>
              <p:cNvSpPr>
                <a:spLocks noGrp="1"/>
              </p:cNvSpPr>
              <p:nvPr>
                <p:ph idx="1"/>
              </p:nvPr>
            </p:nvSpPr>
            <p:spPr/>
            <p:txBody>
              <a:bodyPr>
                <a:normAutofit fontScale="92500" lnSpcReduction="20000"/>
              </a:bodyPr>
              <a:lstStyle/>
              <a:p>
                <a:r>
                  <a:rPr lang="en-US" dirty="0"/>
                  <a:t>Finally, if we want to take the angular momentum about any other point (usually the point of impact in a collision) we will include both </a:t>
                </a:r>
                <a:r>
                  <a:rPr lang="en-US" b="1" dirty="0"/>
                  <a:t>rotational</a:t>
                </a:r>
                <a:r>
                  <a:rPr lang="en-US" dirty="0"/>
                  <a:t> terms and </a:t>
                </a:r>
                <a:r>
                  <a:rPr lang="en-US" b="1" dirty="0"/>
                  <a:t>translational</a:t>
                </a:r>
                <a:r>
                  <a:rPr lang="en-US" dirty="0"/>
                  <a:t> terms.</a:t>
                </a:r>
              </a:p>
              <a:p>
                <a:r>
                  <a:rPr lang="en-US" dirty="0"/>
                  <a:t>Momentum due to </a:t>
                </a:r>
                <a:r>
                  <a:rPr lang="en-US" b="1" dirty="0"/>
                  <a:t>rotation</a:t>
                </a:r>
                <a:r>
                  <a:rPr lang="en-US" dirty="0"/>
                  <a:t> will be…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𝐺</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ω</m:t>
                          </m:r>
                        </m:e>
                      </m:acc>
                    </m:oMath>
                  </m:oMathPara>
                </a14:m>
                <a:endParaRPr lang="en-US" dirty="0"/>
              </a:p>
              <a:p>
                <a:r>
                  <a:rPr lang="en-US" dirty="0"/>
                  <a:t>Angular momentum due to </a:t>
                </a:r>
                <a:r>
                  <a:rPr lang="en-US" b="1" dirty="0"/>
                  <a:t>translation</a:t>
                </a:r>
                <a:r>
                  <a:rPr lang="en-US" dirty="0"/>
                  <a:t> will be…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f>
                                <m:fPr>
                                  <m:type m:val="lin"/>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𝐺</m:t>
                                  </m:r>
                                </m:num>
                                <m:den>
                                  <m:r>
                                    <a:rPr lang="en-US" i="1">
                                      <a:latin typeface="Cambria Math" panose="02040503050406030204" pitchFamily="18" charset="0"/>
                                      <a:ea typeface="Cambria Math" panose="02040503050406030204" pitchFamily="18" charset="0"/>
                                    </a:rPr>
                                    <m:t>𝑃</m:t>
                                  </m:r>
                                </m:den>
                              </m:f>
                            </m:sub>
                          </m:sSub>
                        </m:e>
                      </m:acc>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𝐺</m:t>
                                  </m:r>
                                </m:sub>
                              </m:sSub>
                            </m:e>
                          </m:acc>
                        </m:e>
                      </m:d>
                    </m:oMath>
                  </m:oMathPara>
                </a14:m>
                <a:endParaRPr lang="en-US" dirty="0"/>
              </a:p>
              <a:p>
                <a:r>
                  <a:rPr lang="en-US" dirty="0"/>
                  <a:t>Putting it all together we get…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𝐺</m:t>
                          </m:r>
                        </m:sub>
                      </m:sSub>
                      <m:r>
                        <a:rPr lang="en-US" i="1">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ω</m:t>
                          </m:r>
                        </m:e>
                      </m:acc>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f>
                                <m:fPr>
                                  <m:type m:val="lin"/>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𝐺</m:t>
                                  </m:r>
                                </m:num>
                                <m:den>
                                  <m:r>
                                    <a:rPr lang="en-US" i="1">
                                      <a:latin typeface="Cambria Math" panose="02040503050406030204" pitchFamily="18" charset="0"/>
                                      <a:ea typeface="Cambria Math" panose="02040503050406030204" pitchFamily="18" charset="0"/>
                                    </a:rPr>
                                    <m:t>𝑃</m:t>
                                  </m:r>
                                </m:den>
                              </m:f>
                            </m:sub>
                          </m:sSub>
                        </m:e>
                      </m:acc>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𝐺</m:t>
                                  </m:r>
                                </m:sub>
                              </m:sSub>
                            </m:e>
                          </m:acc>
                        </m:e>
                      </m:d>
                    </m:oMath>
                  </m:oMathPara>
                </a14:m>
                <a:endParaRPr lang="en-US" dirty="0"/>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E58484C9-6373-3E98-A96A-64C140356140}"/>
                  </a:ext>
                </a:extLst>
              </p:cNvPr>
              <p:cNvSpPr>
                <a:spLocks noGrp="1" noRot="1" noChangeAspect="1" noMove="1" noResize="1" noEditPoints="1" noAdjustHandles="1" noChangeArrowheads="1" noChangeShapeType="1" noTextEdit="1"/>
              </p:cNvSpPr>
              <p:nvPr>
                <p:ph idx="1"/>
              </p:nvPr>
            </p:nvSpPr>
            <p:spPr>
              <a:blipFill>
                <a:blip r:embed="rId2"/>
                <a:stretch>
                  <a:fillRect l="-1481" t="-3504" r="-23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1A8D7D8-ABB1-EAFE-285A-BC8C2AF5E0E8}"/>
              </a:ext>
            </a:extLst>
          </p:cNvPr>
          <p:cNvSpPr>
            <a:spLocks noGrp="1"/>
          </p:cNvSpPr>
          <p:nvPr>
            <p:ph type="sldNum" sz="quarter" idx="12"/>
          </p:nvPr>
        </p:nvSpPr>
        <p:spPr/>
        <p:txBody>
          <a:bodyPr/>
          <a:lstStyle/>
          <a:p>
            <a:fld id="{929262FE-7F58-4A1E-8AF3-5A510A86DEBD}" type="slidenum">
              <a:rPr lang="en-US" smtClean="0"/>
              <a:t>10</a:t>
            </a:fld>
            <a:endParaRPr lang="en-US" dirty="0"/>
          </a:p>
        </p:txBody>
      </p:sp>
    </p:spTree>
    <p:extLst>
      <p:ext uri="{BB962C8B-B14F-4D97-AF65-F5344CB8AC3E}">
        <p14:creationId xmlns:p14="http://schemas.microsoft.com/office/powerpoint/2010/main" val="24012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1956-2D2C-387B-3F04-26675BE5E7D3}"/>
              </a:ext>
            </a:extLst>
          </p:cNvPr>
          <p:cNvSpPr>
            <a:spLocks noGrp="1"/>
          </p:cNvSpPr>
          <p:nvPr>
            <p:ph type="title"/>
          </p:nvPr>
        </p:nvSpPr>
        <p:spPr/>
        <p:txBody>
          <a:bodyPr>
            <a:normAutofit fontScale="90000"/>
          </a:bodyPr>
          <a:lstStyle/>
          <a:p>
            <a:r>
              <a:rPr lang="en-US" dirty="0"/>
              <a:t>Angular Momentum About Any Other Point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A5F1B3-84F2-CE85-92D8-42A290C4EC75}"/>
                  </a:ext>
                </a:extLst>
              </p:cNvPr>
              <p:cNvSpPr>
                <a:spLocks noGrp="1"/>
              </p:cNvSpPr>
              <p:nvPr>
                <p:ph idx="1"/>
              </p:nvPr>
            </p:nvSpPr>
            <p:spPr>
              <a:xfrm>
                <a:off x="457200" y="1600201"/>
                <a:ext cx="8229600" cy="2772604"/>
              </a:xfrm>
              <a:ln>
                <a:noFill/>
              </a:ln>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60000"/>
                                  <a:lumOff val="40000"/>
                                </a:schemeClr>
                              </a:solidFill>
                              <a:latin typeface="Cambria Math" panose="02040503050406030204" pitchFamily="18" charset="0"/>
                            </a:rPr>
                          </m:ctrlPr>
                        </m:sSubPr>
                        <m:e>
                          <m:r>
                            <a:rPr lang="en-US" b="0" i="1" smtClean="0">
                              <a:solidFill>
                                <a:schemeClr val="accent6">
                                  <a:lumMod val="60000"/>
                                  <a:lumOff val="40000"/>
                                </a:schemeClr>
                              </a:solidFill>
                              <a:latin typeface="Cambria Math" panose="02040503050406030204" pitchFamily="18" charset="0"/>
                            </a:rPr>
                            <m:t>𝐼</m:t>
                          </m:r>
                        </m:e>
                        <m:sub>
                          <m:r>
                            <a:rPr lang="en-US" b="0" i="1" smtClean="0">
                              <a:solidFill>
                                <a:schemeClr val="accent6">
                                  <a:lumMod val="60000"/>
                                  <a:lumOff val="40000"/>
                                </a:schemeClr>
                              </a:solidFill>
                              <a:latin typeface="Cambria Math" panose="02040503050406030204" pitchFamily="18" charset="0"/>
                            </a:rPr>
                            <m:t>𝐺</m:t>
                          </m:r>
                        </m:sub>
                      </m:sSub>
                      <m:r>
                        <a:rPr lang="en-US" b="0" i="1" smtClean="0">
                          <a:latin typeface="Cambria Math" panose="02040503050406030204" pitchFamily="18" charset="0"/>
                        </a:rPr>
                        <m:t>∗</m:t>
                      </m:r>
                      <m:acc>
                        <m:accPr>
                          <m:chr m:val="⃑"/>
                          <m:ctrlPr>
                            <a:rPr lang="en-US" i="1" smtClean="0">
                              <a:solidFill>
                                <a:srgbClr val="7030A0"/>
                              </a:solidFill>
                              <a:latin typeface="Cambria Math" panose="02040503050406030204" pitchFamily="18" charset="0"/>
                            </a:rPr>
                          </m:ctrlPr>
                        </m:accPr>
                        <m:e>
                          <m:r>
                            <m:rPr>
                              <m:sty m:val="p"/>
                            </m:rPr>
                            <a:rPr lang="en-US">
                              <a:solidFill>
                                <a:srgbClr val="7030A0"/>
                              </a:solidFill>
                              <a:latin typeface="Cambria Math" panose="02040503050406030204" pitchFamily="18" charset="0"/>
                              <a:ea typeface="Cambria Math" panose="02040503050406030204" pitchFamily="18" charset="0"/>
                            </a:rPr>
                            <m:t>ω</m:t>
                          </m:r>
                        </m:e>
                      </m:acc>
                      <m:r>
                        <a:rPr lang="en-US" b="0" i="1" smtClean="0">
                          <a:latin typeface="Cambria Math" panose="02040503050406030204" pitchFamily="18" charset="0"/>
                          <a:ea typeface="Cambria Math" panose="02040503050406030204" pitchFamily="18" charset="0"/>
                        </a:rPr>
                        <m:t>+</m:t>
                      </m:r>
                      <m:acc>
                        <m:accPr>
                          <m:chr m:val="⃗"/>
                          <m:ctrlPr>
                            <a:rPr lang="en-US" b="0" i="1" smtClean="0">
                              <a:solidFill>
                                <a:srgbClr val="00B0F0"/>
                              </a:solidFill>
                              <a:latin typeface="Cambria Math" panose="02040503050406030204" pitchFamily="18" charset="0"/>
                              <a:ea typeface="Cambria Math" panose="02040503050406030204" pitchFamily="18" charset="0"/>
                            </a:rPr>
                          </m:ctrlPr>
                        </m:accPr>
                        <m:e>
                          <m:sSub>
                            <m:sSubPr>
                              <m:ctrlPr>
                                <a:rPr lang="en-US" b="0" i="1" smtClean="0">
                                  <a:solidFill>
                                    <a:srgbClr val="00B0F0"/>
                                  </a:solidFill>
                                  <a:latin typeface="Cambria Math" panose="02040503050406030204" pitchFamily="18" charset="0"/>
                                  <a:ea typeface="Cambria Math" panose="02040503050406030204" pitchFamily="18" charset="0"/>
                                </a:rPr>
                              </m:ctrlPr>
                            </m:sSubPr>
                            <m:e>
                              <m:r>
                                <a:rPr lang="en-US" b="0" i="1" smtClean="0">
                                  <a:solidFill>
                                    <a:srgbClr val="00B0F0"/>
                                  </a:solidFill>
                                  <a:latin typeface="Cambria Math" panose="02040503050406030204" pitchFamily="18" charset="0"/>
                                  <a:ea typeface="Cambria Math" panose="02040503050406030204" pitchFamily="18" charset="0"/>
                                </a:rPr>
                                <m:t>𝑟</m:t>
                              </m:r>
                            </m:e>
                            <m:sub>
                              <m:f>
                                <m:fPr>
                                  <m:type m:val="lin"/>
                                  <m:ctrlPr>
                                    <a:rPr lang="en-US" b="0" i="1" smtClean="0">
                                      <a:solidFill>
                                        <a:srgbClr val="00B0F0"/>
                                      </a:solidFill>
                                      <a:latin typeface="Cambria Math" panose="02040503050406030204" pitchFamily="18" charset="0"/>
                                      <a:ea typeface="Cambria Math" panose="02040503050406030204" pitchFamily="18" charset="0"/>
                                    </a:rPr>
                                  </m:ctrlPr>
                                </m:fPr>
                                <m:num>
                                  <m:r>
                                    <a:rPr lang="en-US" b="0" i="1" smtClean="0">
                                      <a:solidFill>
                                        <a:srgbClr val="00B0F0"/>
                                      </a:solidFill>
                                      <a:latin typeface="Cambria Math" panose="02040503050406030204" pitchFamily="18" charset="0"/>
                                      <a:ea typeface="Cambria Math" panose="02040503050406030204" pitchFamily="18" charset="0"/>
                                    </a:rPr>
                                    <m:t>𝐺</m:t>
                                  </m:r>
                                </m:num>
                                <m:den>
                                  <m:r>
                                    <a:rPr lang="en-US" b="0" i="1" smtClean="0">
                                      <a:solidFill>
                                        <a:srgbClr val="00B0F0"/>
                                      </a:solidFill>
                                      <a:latin typeface="Cambria Math" panose="02040503050406030204" pitchFamily="18" charset="0"/>
                                      <a:ea typeface="Cambria Math" panose="02040503050406030204" pitchFamily="18" charset="0"/>
                                    </a:rPr>
                                    <m:t>𝑃</m:t>
                                  </m:r>
                                </m:den>
                              </m:f>
                            </m:sub>
                          </m:sSub>
                        </m:e>
                      </m:acc>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i="1" smtClean="0">
                              <a:solidFill>
                                <a:schemeClr val="accent6">
                                  <a:lumMod val="60000"/>
                                  <a:lumOff val="40000"/>
                                </a:schemeClr>
                              </a:solidFill>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acc>
                            <m:accPr>
                              <m:chr m:val="⃗"/>
                              <m:ctrlPr>
                                <a:rPr lang="en-US" i="1" smtClean="0">
                                  <a:solidFill>
                                    <a:srgbClr val="FF0000"/>
                                  </a:solidFill>
                                  <a:latin typeface="Cambria Math" panose="02040503050406030204" pitchFamily="18" charset="0"/>
                                  <a:ea typeface="Cambria Math" panose="02040503050406030204" pitchFamily="18" charset="0"/>
                                </a:rPr>
                              </m:ctrlPr>
                            </m:accPr>
                            <m:e>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𝑣</m:t>
                                  </m:r>
                                </m:e>
                                <m:sub>
                                  <m:r>
                                    <a:rPr lang="en-US" i="1">
                                      <a:solidFill>
                                        <a:srgbClr val="FF0000"/>
                                      </a:solidFill>
                                      <a:latin typeface="Cambria Math" panose="02040503050406030204" pitchFamily="18" charset="0"/>
                                      <a:ea typeface="Cambria Math" panose="02040503050406030204" pitchFamily="18" charset="0"/>
                                    </a:rPr>
                                    <m:t>𝐺</m:t>
                                  </m:r>
                                </m:sub>
                              </m:sSub>
                            </m:e>
                          </m:acc>
                        </m:e>
                      </m:d>
                    </m:oMath>
                  </m:oMathPara>
                </a14:m>
                <a:endParaRPr lang="en-US" dirty="0"/>
              </a:p>
            </p:txBody>
          </p:sp>
        </mc:Choice>
        <mc:Fallback>
          <p:sp>
            <p:nvSpPr>
              <p:cNvPr id="3" name="Content Placeholder 2">
                <a:extLst>
                  <a:ext uri="{FF2B5EF4-FFF2-40B4-BE49-F238E27FC236}">
                    <a16:creationId xmlns:a16="http://schemas.microsoft.com/office/drawing/2014/main" id="{2BA5F1B3-84F2-CE85-92D8-42A290C4EC75}"/>
                  </a:ext>
                </a:extLst>
              </p:cNvPr>
              <p:cNvSpPr>
                <a:spLocks noGrp="1" noRot="1" noChangeAspect="1" noMove="1" noResize="1" noEditPoints="1" noAdjustHandles="1" noChangeArrowheads="1" noChangeShapeType="1" noTextEdit="1"/>
              </p:cNvSpPr>
              <p:nvPr>
                <p:ph idx="1"/>
              </p:nvPr>
            </p:nvSpPr>
            <p:spPr>
              <a:xfrm>
                <a:off x="457200" y="1600201"/>
                <a:ext cx="8229600" cy="2772604"/>
              </a:xfrm>
              <a:blipFill>
                <a:blip r:embed="rId2"/>
                <a:stretch>
                  <a:fillRect/>
                </a:stretch>
              </a:blipFill>
              <a:ln>
                <a:noFill/>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B1D1B5A-7FBE-24D0-F3B4-36332914C4CD}"/>
              </a:ext>
            </a:extLst>
          </p:cNvPr>
          <p:cNvSpPr>
            <a:spLocks noGrp="1"/>
          </p:cNvSpPr>
          <p:nvPr>
            <p:ph type="sldNum" sz="quarter" idx="12"/>
          </p:nvPr>
        </p:nvSpPr>
        <p:spPr/>
        <p:txBody>
          <a:bodyPr/>
          <a:lstStyle/>
          <a:p>
            <a:fld id="{929262FE-7F58-4A1E-8AF3-5A510A86DEBD}" type="slidenum">
              <a:rPr lang="en-US" smtClean="0"/>
              <a:t>11</a:t>
            </a:fld>
            <a:endParaRPr lang="en-US" dirty="0"/>
          </a:p>
        </p:txBody>
      </p:sp>
      <p:sp>
        <p:nvSpPr>
          <p:cNvPr id="5" name="TextBox 4">
            <a:extLst>
              <a:ext uri="{FF2B5EF4-FFF2-40B4-BE49-F238E27FC236}">
                <a16:creationId xmlns:a16="http://schemas.microsoft.com/office/drawing/2014/main" id="{7CFA901D-FF92-1218-0EE5-E1DDF0AE19D3}"/>
              </a:ext>
            </a:extLst>
          </p:cNvPr>
          <p:cNvSpPr txBox="1"/>
          <p:nvPr/>
        </p:nvSpPr>
        <p:spPr>
          <a:xfrm>
            <a:off x="857251" y="2447389"/>
            <a:ext cx="1219200" cy="1754326"/>
          </a:xfrm>
          <a:prstGeom prst="rect">
            <a:avLst/>
          </a:prstGeom>
          <a:noFill/>
        </p:spPr>
        <p:txBody>
          <a:bodyPr wrap="square" rtlCol="0">
            <a:spAutoFit/>
          </a:bodyPr>
          <a:lstStyle/>
          <a:p>
            <a:pPr algn="ctr"/>
            <a:r>
              <a:rPr lang="en-US" dirty="0"/>
              <a:t>Mass Moment of Body About the Center of Mass</a:t>
            </a:r>
          </a:p>
        </p:txBody>
      </p:sp>
      <p:cxnSp>
        <p:nvCxnSpPr>
          <p:cNvPr id="6" name="Straight Arrow Connector 5">
            <a:extLst>
              <a:ext uri="{FF2B5EF4-FFF2-40B4-BE49-F238E27FC236}">
                <a16:creationId xmlns:a16="http://schemas.microsoft.com/office/drawing/2014/main" id="{1CF2C8A7-C1F5-545D-8AFA-592858FEEE59}"/>
              </a:ext>
            </a:extLst>
          </p:cNvPr>
          <p:cNvCxnSpPr>
            <a:cxnSpLocks/>
          </p:cNvCxnSpPr>
          <p:nvPr/>
        </p:nvCxnSpPr>
        <p:spPr>
          <a:xfrm flipV="1">
            <a:off x="1798481" y="2209800"/>
            <a:ext cx="639919" cy="3177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5D2E0605-8883-4B21-E1A9-4BF143192733}"/>
              </a:ext>
            </a:extLst>
          </p:cNvPr>
          <p:cNvSpPr txBox="1"/>
          <p:nvPr/>
        </p:nvSpPr>
        <p:spPr>
          <a:xfrm>
            <a:off x="2085975" y="2775282"/>
            <a:ext cx="1219200" cy="923330"/>
          </a:xfrm>
          <a:prstGeom prst="rect">
            <a:avLst/>
          </a:prstGeom>
          <a:noFill/>
        </p:spPr>
        <p:txBody>
          <a:bodyPr wrap="square" rtlCol="0">
            <a:spAutoFit/>
          </a:bodyPr>
          <a:lstStyle/>
          <a:p>
            <a:pPr algn="ctr"/>
            <a:r>
              <a:rPr lang="en-US" dirty="0"/>
              <a:t>Angular Velocity of Body</a:t>
            </a:r>
          </a:p>
        </p:txBody>
      </p:sp>
      <p:cxnSp>
        <p:nvCxnSpPr>
          <p:cNvPr id="10" name="Straight Arrow Connector 9">
            <a:extLst>
              <a:ext uri="{FF2B5EF4-FFF2-40B4-BE49-F238E27FC236}">
                <a16:creationId xmlns:a16="http://schemas.microsoft.com/office/drawing/2014/main" id="{09B977AF-284D-4524-ED89-12C82FC53E3A}"/>
              </a:ext>
            </a:extLst>
          </p:cNvPr>
          <p:cNvCxnSpPr>
            <a:cxnSpLocks/>
          </p:cNvCxnSpPr>
          <p:nvPr/>
        </p:nvCxnSpPr>
        <p:spPr>
          <a:xfrm flipV="1">
            <a:off x="2753858" y="2209800"/>
            <a:ext cx="484642" cy="4977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9DF9FA03-1CD8-5360-F891-7D555635C47D}"/>
              </a:ext>
            </a:extLst>
          </p:cNvPr>
          <p:cNvSpPr txBox="1"/>
          <p:nvPr/>
        </p:nvSpPr>
        <p:spPr>
          <a:xfrm>
            <a:off x="3412216" y="2615974"/>
            <a:ext cx="1815265" cy="1477328"/>
          </a:xfrm>
          <a:prstGeom prst="rect">
            <a:avLst/>
          </a:prstGeom>
          <a:noFill/>
        </p:spPr>
        <p:txBody>
          <a:bodyPr wrap="square" rtlCol="0">
            <a:spAutoFit/>
          </a:bodyPr>
          <a:lstStyle/>
          <a:p>
            <a:pPr algn="ctr"/>
            <a:r>
              <a:rPr lang="en-US" dirty="0"/>
              <a:t>Displacement Vector from Point of Interest (P) to Center of Mass of Body (G)</a:t>
            </a:r>
          </a:p>
        </p:txBody>
      </p:sp>
      <p:cxnSp>
        <p:nvCxnSpPr>
          <p:cNvPr id="15" name="Straight Arrow Connector 14">
            <a:extLst>
              <a:ext uri="{FF2B5EF4-FFF2-40B4-BE49-F238E27FC236}">
                <a16:creationId xmlns:a16="http://schemas.microsoft.com/office/drawing/2014/main" id="{84B455AA-FA5D-0BB4-3A6E-20CAEA3A2341}"/>
              </a:ext>
            </a:extLst>
          </p:cNvPr>
          <p:cNvCxnSpPr>
            <a:cxnSpLocks/>
          </p:cNvCxnSpPr>
          <p:nvPr/>
        </p:nvCxnSpPr>
        <p:spPr>
          <a:xfrm flipV="1">
            <a:off x="4333875" y="2309019"/>
            <a:ext cx="0" cy="28178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528E9DE-2ED5-FEEC-00A2-4A55213682D3}"/>
              </a:ext>
            </a:extLst>
          </p:cNvPr>
          <p:cNvCxnSpPr>
            <a:cxnSpLocks/>
            <a:stCxn id="20" idx="0"/>
          </p:cNvCxnSpPr>
          <p:nvPr/>
        </p:nvCxnSpPr>
        <p:spPr>
          <a:xfrm flipH="1" flipV="1">
            <a:off x="5562600" y="2189668"/>
            <a:ext cx="183120" cy="724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6A6F7D4-DB46-E7C4-FBD4-E282D09EE045}"/>
              </a:ext>
            </a:extLst>
          </p:cNvPr>
          <p:cNvSpPr txBox="1"/>
          <p:nvPr/>
        </p:nvSpPr>
        <p:spPr>
          <a:xfrm>
            <a:off x="5136120" y="2913781"/>
            <a:ext cx="1219200" cy="646331"/>
          </a:xfrm>
          <a:prstGeom prst="rect">
            <a:avLst/>
          </a:prstGeom>
          <a:noFill/>
        </p:spPr>
        <p:txBody>
          <a:bodyPr wrap="square" rtlCol="0">
            <a:spAutoFit/>
          </a:bodyPr>
          <a:lstStyle/>
          <a:p>
            <a:pPr algn="ctr"/>
            <a:r>
              <a:rPr lang="en-US" dirty="0"/>
              <a:t>Mass of Body</a:t>
            </a:r>
          </a:p>
        </p:txBody>
      </p:sp>
      <p:cxnSp>
        <p:nvCxnSpPr>
          <p:cNvPr id="21" name="Straight Arrow Connector 20">
            <a:extLst>
              <a:ext uri="{FF2B5EF4-FFF2-40B4-BE49-F238E27FC236}">
                <a16:creationId xmlns:a16="http://schemas.microsoft.com/office/drawing/2014/main" id="{FDC8EAC4-75F5-413B-8FBC-61B170E752F0}"/>
              </a:ext>
            </a:extLst>
          </p:cNvPr>
          <p:cNvCxnSpPr>
            <a:cxnSpLocks/>
          </p:cNvCxnSpPr>
          <p:nvPr/>
        </p:nvCxnSpPr>
        <p:spPr>
          <a:xfrm flipH="1" flipV="1">
            <a:off x="6400800" y="2247900"/>
            <a:ext cx="233361" cy="6175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8169DD2F-69C5-1AC7-56A6-A8DBA3AB3517}"/>
              </a:ext>
            </a:extLst>
          </p:cNvPr>
          <p:cNvSpPr txBox="1"/>
          <p:nvPr/>
        </p:nvSpPr>
        <p:spPr>
          <a:xfrm>
            <a:off x="6534150" y="2784807"/>
            <a:ext cx="1704976" cy="923330"/>
          </a:xfrm>
          <a:prstGeom prst="rect">
            <a:avLst/>
          </a:prstGeom>
          <a:noFill/>
        </p:spPr>
        <p:txBody>
          <a:bodyPr wrap="square" rtlCol="0">
            <a:spAutoFit/>
          </a:bodyPr>
          <a:lstStyle/>
          <a:p>
            <a:pPr algn="ctr"/>
            <a:r>
              <a:rPr lang="en-US" dirty="0"/>
              <a:t>Velocity Vector of Body at Center of Mass</a:t>
            </a:r>
          </a:p>
        </p:txBody>
      </p:sp>
      <p:sp>
        <p:nvSpPr>
          <p:cNvPr id="27" name="Cloud 26">
            <a:extLst>
              <a:ext uri="{FF2B5EF4-FFF2-40B4-BE49-F238E27FC236}">
                <a16:creationId xmlns:a16="http://schemas.microsoft.com/office/drawing/2014/main" id="{8BF02C58-1EE4-9F53-AC83-E213AAEE1C6C}"/>
              </a:ext>
            </a:extLst>
          </p:cNvPr>
          <p:cNvSpPr/>
          <p:nvPr/>
        </p:nvSpPr>
        <p:spPr>
          <a:xfrm>
            <a:off x="3161166" y="5040345"/>
            <a:ext cx="1371600" cy="1371600"/>
          </a:xfrm>
          <a:prstGeom prst="cloud">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4D75E21-92C3-4AAA-1DF3-9F93C6D338A6}"/>
              </a:ext>
            </a:extLst>
          </p:cNvPr>
          <p:cNvSpPr/>
          <p:nvPr/>
        </p:nvSpPr>
        <p:spPr>
          <a:xfrm>
            <a:off x="3801246" y="568042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4A6FC1A-5E85-3158-065A-FE71E44EDAC9}"/>
              </a:ext>
            </a:extLst>
          </p:cNvPr>
          <p:cNvSpPr/>
          <p:nvPr/>
        </p:nvSpPr>
        <p:spPr>
          <a:xfrm>
            <a:off x="5551942" y="468633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B278EA5C-7108-4D54-CA10-300696432DC8}"/>
              </a:ext>
            </a:extLst>
          </p:cNvPr>
          <p:cNvSpPr txBox="1"/>
          <p:nvPr/>
        </p:nvSpPr>
        <p:spPr>
          <a:xfrm>
            <a:off x="3497376" y="5311093"/>
            <a:ext cx="330540" cy="369332"/>
          </a:xfrm>
          <a:prstGeom prst="rect">
            <a:avLst/>
          </a:prstGeom>
          <a:noFill/>
        </p:spPr>
        <p:txBody>
          <a:bodyPr wrap="none" rtlCol="0">
            <a:spAutoFit/>
          </a:bodyPr>
          <a:lstStyle/>
          <a:p>
            <a:r>
              <a:rPr lang="en-US" dirty="0"/>
              <a:t>G</a:t>
            </a:r>
          </a:p>
        </p:txBody>
      </p:sp>
      <p:sp>
        <p:nvSpPr>
          <p:cNvPr id="31" name="TextBox 30">
            <a:extLst>
              <a:ext uri="{FF2B5EF4-FFF2-40B4-BE49-F238E27FC236}">
                <a16:creationId xmlns:a16="http://schemas.microsoft.com/office/drawing/2014/main" id="{EFCC66A8-5C61-1961-E655-1B84F0CA4104}"/>
              </a:ext>
            </a:extLst>
          </p:cNvPr>
          <p:cNvSpPr txBox="1"/>
          <p:nvPr/>
        </p:nvSpPr>
        <p:spPr>
          <a:xfrm>
            <a:off x="5676523" y="4367443"/>
            <a:ext cx="303288" cy="369332"/>
          </a:xfrm>
          <a:prstGeom prst="rect">
            <a:avLst/>
          </a:prstGeom>
          <a:noFill/>
        </p:spPr>
        <p:txBody>
          <a:bodyPr wrap="none" rtlCol="0">
            <a:spAutoFit/>
          </a:bodyPr>
          <a:lstStyle/>
          <a:p>
            <a:r>
              <a:rPr lang="en-US" dirty="0"/>
              <a:t>P</a:t>
            </a:r>
          </a:p>
        </p:txBody>
      </p:sp>
      <p:cxnSp>
        <p:nvCxnSpPr>
          <p:cNvPr id="32" name="Straight Arrow Connector 31">
            <a:extLst>
              <a:ext uri="{FF2B5EF4-FFF2-40B4-BE49-F238E27FC236}">
                <a16:creationId xmlns:a16="http://schemas.microsoft.com/office/drawing/2014/main" id="{EBA69491-52F3-094F-A384-3ED2A80E90BE}"/>
              </a:ext>
            </a:extLst>
          </p:cNvPr>
          <p:cNvCxnSpPr>
            <a:cxnSpLocks/>
          </p:cNvCxnSpPr>
          <p:nvPr/>
        </p:nvCxnSpPr>
        <p:spPr>
          <a:xfrm flipH="1">
            <a:off x="3854586" y="4751102"/>
            <a:ext cx="1697356" cy="937923"/>
          </a:xfrm>
          <a:prstGeom prst="straightConnector1">
            <a:avLst/>
          </a:prstGeom>
          <a:ln>
            <a:solidFill>
              <a:srgbClr val="00B0F0"/>
            </a:solidFill>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8CDFC6F2-3946-D46C-019C-75E34C4C0D53}"/>
              </a:ext>
            </a:extLst>
          </p:cNvPr>
          <p:cNvCxnSpPr>
            <a:cxnSpLocks/>
          </p:cNvCxnSpPr>
          <p:nvPr/>
        </p:nvCxnSpPr>
        <p:spPr>
          <a:xfrm>
            <a:off x="3896495" y="5740974"/>
            <a:ext cx="969647" cy="49952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43" name="Arc 42">
            <a:extLst>
              <a:ext uri="{FF2B5EF4-FFF2-40B4-BE49-F238E27FC236}">
                <a16:creationId xmlns:a16="http://schemas.microsoft.com/office/drawing/2014/main" id="{0D01C037-8932-73E8-E774-959E4C849704}"/>
              </a:ext>
            </a:extLst>
          </p:cNvPr>
          <p:cNvSpPr/>
          <p:nvPr/>
        </p:nvSpPr>
        <p:spPr>
          <a:xfrm>
            <a:off x="2968760" y="4800600"/>
            <a:ext cx="1828800" cy="1828800"/>
          </a:xfrm>
          <a:prstGeom prst="arc">
            <a:avLst>
              <a:gd name="adj1" fmla="val 9313650"/>
              <a:gd name="adj2" fmla="val 16221896"/>
            </a:avLst>
          </a:prstGeom>
          <a:ln w="38100">
            <a:solidFill>
              <a:schemeClr val="accent4"/>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77F46B01-074D-A068-84F6-5AAB1AE79DA3}"/>
                  </a:ext>
                </a:extLst>
              </p:cNvPr>
              <p:cNvSpPr txBox="1"/>
              <p:nvPr/>
            </p:nvSpPr>
            <p:spPr>
              <a:xfrm>
                <a:off x="2472546" y="4768823"/>
                <a:ext cx="68862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rgbClr val="7030A0"/>
                              </a:solidFill>
                              <a:latin typeface="Cambria Math" panose="02040503050406030204" pitchFamily="18" charset="0"/>
                            </a:rPr>
                          </m:ctrlPr>
                        </m:accPr>
                        <m:e>
                          <m:r>
                            <m:rPr>
                              <m:sty m:val="p"/>
                            </m:rPr>
                            <a:rPr lang="en-US" sz="2800">
                              <a:solidFill>
                                <a:srgbClr val="7030A0"/>
                              </a:solidFill>
                              <a:latin typeface="Cambria Math" panose="02040503050406030204" pitchFamily="18" charset="0"/>
                              <a:ea typeface="Cambria Math" panose="02040503050406030204" pitchFamily="18" charset="0"/>
                            </a:rPr>
                            <m:t>ω</m:t>
                          </m:r>
                        </m:e>
                      </m:acc>
                    </m:oMath>
                  </m:oMathPara>
                </a14:m>
                <a:endParaRPr lang="en-US" sz="2800" dirty="0"/>
              </a:p>
            </p:txBody>
          </p:sp>
        </mc:Choice>
        <mc:Fallback>
          <p:sp>
            <p:nvSpPr>
              <p:cNvPr id="45" name="TextBox 44">
                <a:extLst>
                  <a:ext uri="{FF2B5EF4-FFF2-40B4-BE49-F238E27FC236}">
                    <a16:creationId xmlns:a16="http://schemas.microsoft.com/office/drawing/2014/main" id="{77F46B01-074D-A068-84F6-5AAB1AE79DA3}"/>
                  </a:ext>
                </a:extLst>
              </p:cNvPr>
              <p:cNvSpPr txBox="1">
                <a:spLocks noRot="1" noChangeAspect="1" noMove="1" noResize="1" noEditPoints="1" noAdjustHandles="1" noChangeArrowheads="1" noChangeShapeType="1" noTextEdit="1"/>
              </p:cNvSpPr>
              <p:nvPr/>
            </p:nvSpPr>
            <p:spPr>
              <a:xfrm>
                <a:off x="2472546" y="4768823"/>
                <a:ext cx="688620"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47C6F6ED-6B19-6FC5-BEDE-87483C80CC94}"/>
                  </a:ext>
                </a:extLst>
              </p:cNvPr>
              <p:cNvSpPr txBox="1"/>
              <p:nvPr/>
            </p:nvSpPr>
            <p:spPr>
              <a:xfrm>
                <a:off x="4357884" y="5163759"/>
                <a:ext cx="1433316" cy="5512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solidFill>
                                <a:srgbClr val="00B0F0"/>
                              </a:solidFill>
                              <a:latin typeface="Cambria Math" panose="02040503050406030204" pitchFamily="18" charset="0"/>
                              <a:ea typeface="Cambria Math" panose="02040503050406030204" pitchFamily="18" charset="0"/>
                            </a:rPr>
                          </m:ctrlPr>
                        </m:accPr>
                        <m:e>
                          <m:sSub>
                            <m:sSubPr>
                              <m:ctrlPr>
                                <a:rPr lang="en-US" sz="2800" b="0" i="1" smtClean="0">
                                  <a:solidFill>
                                    <a:srgbClr val="00B0F0"/>
                                  </a:solidFill>
                                  <a:latin typeface="Cambria Math" panose="02040503050406030204" pitchFamily="18" charset="0"/>
                                  <a:ea typeface="Cambria Math" panose="02040503050406030204" pitchFamily="18" charset="0"/>
                                </a:rPr>
                              </m:ctrlPr>
                            </m:sSubPr>
                            <m:e>
                              <m:r>
                                <a:rPr lang="en-US" sz="2800" b="0" i="1" smtClean="0">
                                  <a:solidFill>
                                    <a:srgbClr val="00B0F0"/>
                                  </a:solidFill>
                                  <a:latin typeface="Cambria Math" panose="02040503050406030204" pitchFamily="18" charset="0"/>
                                  <a:ea typeface="Cambria Math" panose="02040503050406030204" pitchFamily="18" charset="0"/>
                                </a:rPr>
                                <m:t>𝑟</m:t>
                              </m:r>
                            </m:e>
                            <m:sub>
                              <m:f>
                                <m:fPr>
                                  <m:type m:val="lin"/>
                                  <m:ctrlPr>
                                    <a:rPr lang="en-US" sz="2800" b="0" i="1" smtClean="0">
                                      <a:solidFill>
                                        <a:srgbClr val="00B0F0"/>
                                      </a:solidFill>
                                      <a:latin typeface="Cambria Math" panose="02040503050406030204" pitchFamily="18" charset="0"/>
                                      <a:ea typeface="Cambria Math" panose="02040503050406030204" pitchFamily="18" charset="0"/>
                                    </a:rPr>
                                  </m:ctrlPr>
                                </m:fPr>
                                <m:num>
                                  <m:r>
                                    <a:rPr lang="en-US" sz="2800" b="0" i="1" smtClean="0">
                                      <a:solidFill>
                                        <a:srgbClr val="00B0F0"/>
                                      </a:solidFill>
                                      <a:latin typeface="Cambria Math" panose="02040503050406030204" pitchFamily="18" charset="0"/>
                                      <a:ea typeface="Cambria Math" panose="02040503050406030204" pitchFamily="18" charset="0"/>
                                    </a:rPr>
                                    <m:t>𝐺</m:t>
                                  </m:r>
                                </m:num>
                                <m:den>
                                  <m:r>
                                    <a:rPr lang="en-US" sz="2800" b="0" i="1" smtClean="0">
                                      <a:solidFill>
                                        <a:srgbClr val="00B0F0"/>
                                      </a:solidFill>
                                      <a:latin typeface="Cambria Math" panose="02040503050406030204" pitchFamily="18" charset="0"/>
                                      <a:ea typeface="Cambria Math" panose="02040503050406030204" pitchFamily="18" charset="0"/>
                                    </a:rPr>
                                    <m:t>𝑃</m:t>
                                  </m:r>
                                </m:den>
                              </m:f>
                            </m:sub>
                          </m:sSub>
                        </m:e>
                      </m:acc>
                    </m:oMath>
                  </m:oMathPara>
                </a14:m>
                <a:endParaRPr lang="en-US" sz="2800" dirty="0"/>
              </a:p>
            </p:txBody>
          </p:sp>
        </mc:Choice>
        <mc:Fallback>
          <p:sp>
            <p:nvSpPr>
              <p:cNvPr id="47" name="TextBox 46">
                <a:extLst>
                  <a:ext uri="{FF2B5EF4-FFF2-40B4-BE49-F238E27FC236}">
                    <a16:creationId xmlns:a16="http://schemas.microsoft.com/office/drawing/2014/main" id="{47C6F6ED-6B19-6FC5-BEDE-87483C80CC94}"/>
                  </a:ext>
                </a:extLst>
              </p:cNvPr>
              <p:cNvSpPr txBox="1">
                <a:spLocks noRot="1" noChangeAspect="1" noMove="1" noResize="1" noEditPoints="1" noAdjustHandles="1" noChangeArrowheads="1" noChangeShapeType="1" noTextEdit="1"/>
              </p:cNvSpPr>
              <p:nvPr/>
            </p:nvSpPr>
            <p:spPr>
              <a:xfrm>
                <a:off x="4357884" y="5163759"/>
                <a:ext cx="1433316" cy="5512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DCC080B2-6C95-CBF2-E270-9556A2600F5F}"/>
                  </a:ext>
                </a:extLst>
              </p:cNvPr>
              <p:cNvSpPr txBox="1"/>
              <p:nvPr/>
            </p:nvSpPr>
            <p:spPr>
              <a:xfrm>
                <a:off x="4673735" y="6075012"/>
                <a:ext cx="96964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solidFill>
                                <a:srgbClr val="FF0000"/>
                              </a:solidFill>
                              <a:latin typeface="Cambria Math" panose="02040503050406030204" pitchFamily="18" charset="0"/>
                              <a:ea typeface="Cambria Math" panose="02040503050406030204" pitchFamily="18" charset="0"/>
                            </a:rPr>
                          </m:ctrlPr>
                        </m:accPr>
                        <m:e>
                          <m:sSub>
                            <m:sSubPr>
                              <m:ctrlPr>
                                <a:rPr lang="en-US" sz="2800" i="1">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𝑣</m:t>
                              </m:r>
                            </m:e>
                            <m:sub>
                              <m:r>
                                <a:rPr lang="en-US" sz="2800" i="1">
                                  <a:solidFill>
                                    <a:srgbClr val="FF0000"/>
                                  </a:solidFill>
                                  <a:latin typeface="Cambria Math" panose="02040503050406030204" pitchFamily="18" charset="0"/>
                                  <a:ea typeface="Cambria Math" panose="02040503050406030204" pitchFamily="18" charset="0"/>
                                </a:rPr>
                                <m:t>𝐺</m:t>
                              </m:r>
                            </m:sub>
                          </m:sSub>
                        </m:e>
                      </m:acc>
                    </m:oMath>
                  </m:oMathPara>
                </a14:m>
                <a:endParaRPr lang="en-US" sz="2800" dirty="0"/>
              </a:p>
            </p:txBody>
          </p:sp>
        </mc:Choice>
        <mc:Fallback>
          <p:sp>
            <p:nvSpPr>
              <p:cNvPr id="49" name="TextBox 48">
                <a:extLst>
                  <a:ext uri="{FF2B5EF4-FFF2-40B4-BE49-F238E27FC236}">
                    <a16:creationId xmlns:a16="http://schemas.microsoft.com/office/drawing/2014/main" id="{DCC080B2-6C95-CBF2-E270-9556A2600F5F}"/>
                  </a:ext>
                </a:extLst>
              </p:cNvPr>
              <p:cNvSpPr txBox="1">
                <a:spLocks noRot="1" noChangeAspect="1" noMove="1" noResize="1" noEditPoints="1" noAdjustHandles="1" noChangeArrowheads="1" noChangeShapeType="1" noTextEdit="1"/>
              </p:cNvSpPr>
              <p:nvPr/>
            </p:nvSpPr>
            <p:spPr>
              <a:xfrm>
                <a:off x="4673735" y="6075012"/>
                <a:ext cx="969647"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2341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500"/>
                                        <p:tgtEl>
                                          <p:spTgt spid="4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fade">
                                      <p:cBhvr>
                                        <p:cTn id="84" dur="500"/>
                                        <p:tgtEl>
                                          <p:spTgt spid="4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4" grpId="0"/>
      <p:bldP spid="20" grpId="0"/>
      <p:bldP spid="22" grpId="0"/>
      <p:bldP spid="27" grpId="0" animBg="1"/>
      <p:bldP spid="28" grpId="0" animBg="1"/>
      <p:bldP spid="29" grpId="0" animBg="1"/>
      <p:bldP spid="30" grpId="0"/>
      <p:bldP spid="31" grpId="0"/>
      <p:bldP spid="43" grpId="0" animBg="1"/>
      <p:bldP spid="45" grpId="0"/>
      <p:bldP spid="47"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fontScale="77500" lnSpcReduction="20000"/>
          </a:bodyPr>
          <a:lstStyle/>
          <a:p>
            <a:r>
              <a:rPr lang="en-US" dirty="0"/>
              <a:t>A miter saw has an operating speed of 1500 rpm. The blade and motor armature have a combined weight of 3 lbs and a radius of gyration of 1 inch.</a:t>
            </a:r>
          </a:p>
          <a:p>
            <a:pPr lvl="1"/>
            <a:r>
              <a:rPr lang="en-US" dirty="0"/>
              <a:t>What is the time required for the bearing friction alone (T=.015 in lbs) to stop the blade?</a:t>
            </a:r>
          </a:p>
          <a:p>
            <a:pPr lvl="1"/>
            <a:r>
              <a:rPr lang="en-US" dirty="0"/>
              <a:t>What is the torque a braking system would need to apply to stop the blade in just .25 seconds?</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1026" name="Picture 2" descr="Problem 1 Diagram">
            <a:extLst>
              <a:ext uri="{FF2B5EF4-FFF2-40B4-BE49-F238E27FC236}">
                <a16:creationId xmlns:a16="http://schemas.microsoft.com/office/drawing/2014/main" id="{9D7FE223-6E5B-4C4D-9E0E-5277C66E0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86200"/>
            <a:ext cx="3657600" cy="2606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3B5F3A-81EC-45E7-A0F7-12976FFBF334}"/>
              </a:ext>
            </a:extLst>
          </p:cNvPr>
          <p:cNvSpPr txBox="1"/>
          <p:nvPr/>
        </p:nvSpPr>
        <p:spPr>
          <a:xfrm>
            <a:off x="2590800" y="6477000"/>
            <a:ext cx="3886200" cy="369332"/>
          </a:xfrm>
          <a:prstGeom prst="rect">
            <a:avLst/>
          </a:prstGeom>
          <a:noFill/>
        </p:spPr>
        <p:txBody>
          <a:bodyPr wrap="square" rtlCol="0">
            <a:spAutoFit/>
          </a:bodyPr>
          <a:lstStyle/>
          <a:p>
            <a:r>
              <a:rPr lang="en-US" dirty="0"/>
              <a:t>Public domain image by John F. Looney</a:t>
            </a:r>
          </a:p>
        </p:txBody>
      </p:sp>
    </p:spTree>
    <p:extLst>
      <p:ext uri="{BB962C8B-B14F-4D97-AF65-F5344CB8AC3E}">
        <p14:creationId xmlns:p14="http://schemas.microsoft.com/office/powerpoint/2010/main" val="51098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fontScale="77500" lnSpcReduction="20000"/>
          </a:bodyPr>
          <a:lstStyle/>
          <a:p>
            <a:r>
              <a:rPr lang="en-US" dirty="0"/>
              <a:t>A bowling ball is modeled as a 7 kg uniform sphere 300 mm in diameter. The ball is released with an initial velocity of 6m/s on a horizontal wooden floor (𝜇</a:t>
            </a:r>
            <a:r>
              <a:rPr lang="en-US" baseline="-25000" dirty="0"/>
              <a:t>k</a:t>
            </a:r>
            <a:r>
              <a:rPr lang="en-US" dirty="0"/>
              <a:t>=.1) with zero angular velocity.</a:t>
            </a:r>
          </a:p>
          <a:p>
            <a:pPr lvl="1"/>
            <a:r>
              <a:rPr lang="en-US" dirty="0"/>
              <a:t>How long does it take before the ball begins to roll without slipping?</a:t>
            </a:r>
          </a:p>
          <a:p>
            <a:pPr lvl="1"/>
            <a:r>
              <a:rPr lang="en-US" dirty="0"/>
              <a:t>What is linear velocity of the ball at this time?</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7" name="Picture 6" descr="A picture containing indoor, ceiling, floor, sport&#10;&#10;Description automatically generated">
            <a:extLst>
              <a:ext uri="{FF2B5EF4-FFF2-40B4-BE49-F238E27FC236}">
                <a16:creationId xmlns:a16="http://schemas.microsoft.com/office/drawing/2014/main" id="{30657587-9EE8-4F12-AC0C-8302EFE04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3872443"/>
            <a:ext cx="3776644" cy="2514599"/>
          </a:xfrm>
          <a:prstGeom prst="rect">
            <a:avLst/>
          </a:prstGeom>
        </p:spPr>
      </p:pic>
      <p:sp>
        <p:nvSpPr>
          <p:cNvPr id="9" name="TextBox 8">
            <a:extLst>
              <a:ext uri="{FF2B5EF4-FFF2-40B4-BE49-F238E27FC236}">
                <a16:creationId xmlns:a16="http://schemas.microsoft.com/office/drawing/2014/main" id="{BB60E4BC-BB42-46DA-8DFE-281787794763}"/>
              </a:ext>
            </a:extLst>
          </p:cNvPr>
          <p:cNvSpPr txBox="1"/>
          <p:nvPr/>
        </p:nvSpPr>
        <p:spPr>
          <a:xfrm>
            <a:off x="2667000" y="6415876"/>
            <a:ext cx="3886200" cy="369332"/>
          </a:xfrm>
          <a:prstGeom prst="rect">
            <a:avLst/>
          </a:prstGeom>
          <a:noFill/>
        </p:spPr>
        <p:txBody>
          <a:bodyPr wrap="square" rtlCol="0">
            <a:spAutoFit/>
          </a:bodyPr>
          <a:lstStyle/>
          <a:p>
            <a:r>
              <a:rPr lang="en-US" dirty="0"/>
              <a:t>Public domain image by Jerry </a:t>
            </a:r>
            <a:r>
              <a:rPr lang="en-US" dirty="0" err="1"/>
              <a:t>Saslav</a:t>
            </a:r>
            <a:endParaRPr lang="en-US" dirty="0"/>
          </a:p>
        </p:txBody>
      </p:sp>
    </p:spTree>
    <p:extLst>
      <p:ext uri="{BB962C8B-B14F-4D97-AF65-F5344CB8AC3E}">
        <p14:creationId xmlns:p14="http://schemas.microsoft.com/office/powerpoint/2010/main" val="127868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648200" cy="4876800"/>
          </a:xfrm>
        </p:spPr>
        <p:txBody>
          <a:bodyPr>
            <a:normAutofit fontScale="85000" lnSpcReduction="10000"/>
          </a:bodyPr>
          <a:lstStyle/>
          <a:p>
            <a:r>
              <a:rPr lang="en-US" b="0" i="0" dirty="0">
                <a:solidFill>
                  <a:srgbClr val="000000"/>
                </a:solidFill>
                <a:effectLst/>
                <a:latin typeface="Arial" panose="020B0604020202020204" pitchFamily="34" charset="0"/>
              </a:rPr>
              <a:t>A windchime consists of several slender rods, each suspended on one end by a rope and each with mass m. Consider a singular rod for this problem. As the wind blows, the rod is subjected to an impulse I at its bottom. Determine the vertical location of point O in which the rod appears to rotate.</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1026" name="Picture 2" descr="Problem 3 Diagram">
            <a:extLst>
              <a:ext uri="{FF2B5EF4-FFF2-40B4-BE49-F238E27FC236}">
                <a16:creationId xmlns:a16="http://schemas.microsoft.com/office/drawing/2014/main" id="{232FD335-C865-4FCC-88A0-A9561DA1B7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716087"/>
            <a:ext cx="234470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2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344738"/>
          </a:xfrm>
        </p:spPr>
        <p:txBody>
          <a:bodyPr>
            <a:normAutofit fontScale="47500" lnSpcReduction="20000"/>
          </a:bodyPr>
          <a:lstStyle/>
          <a:p>
            <a:r>
              <a:rPr lang="en-US" b="0" i="0" dirty="0">
                <a:solidFill>
                  <a:srgbClr val="000000"/>
                </a:solidFill>
                <a:effectLst/>
                <a:latin typeface="Arial" panose="020B0604020202020204" pitchFamily="34" charset="0"/>
              </a:rPr>
              <a:t>A salmon hatchery has a gate to release water whenever water levels get too high. The gate is normally locked into place, but when the water reaches. The top of the gate, the lock is instantly removed. While the water would flow out of the gate by itself, there is a pump located upstream from the gate to push water forward. The pump is old, so its power slowly ramps up with time. The gate consists of a slender rod in which a 20 kg thin plate is attached. The plate has dimensions a=1.5 </a:t>
            </a:r>
            <a:r>
              <a:rPr lang="en-US" b="0" i="0" dirty="0" err="1">
                <a:solidFill>
                  <a:srgbClr val="000000"/>
                </a:solidFill>
                <a:effectLst/>
                <a:latin typeface="Arial" panose="020B0604020202020204" pitchFamily="34" charset="0"/>
              </a:rPr>
              <a:t>m,b</a:t>
            </a:r>
            <a:r>
              <a:rPr lang="en-US" b="0" i="0" dirty="0">
                <a:solidFill>
                  <a:srgbClr val="000000"/>
                </a:solidFill>
                <a:effectLst/>
                <a:latin typeface="Arial" panose="020B0604020202020204" pitchFamily="34" charset="0"/>
              </a:rPr>
              <a:t>=2 m and rotates about the slender rod as if it were a pin. Although there is a seal such that water may not get out, assume the contact between the plate and other surfaces is frictionless. If the gate is subject to water from the pump that applies a force distribution with a magnitude that is related to both the y-coordinate and time </a:t>
            </a:r>
            <a:r>
              <a:rPr lang="en-US" b="0" i="0" dirty="0" err="1">
                <a:solidFill>
                  <a:srgbClr val="000000"/>
                </a:solidFill>
                <a:effectLst/>
                <a:latin typeface="Arial" panose="020B0604020202020204" pitchFamily="34" charset="0"/>
              </a:rPr>
              <a:t>dF</a:t>
            </a:r>
            <a:r>
              <a:rPr lang="en-US" b="0" i="0" dirty="0">
                <a:solidFill>
                  <a:srgbClr val="000000"/>
                </a:solidFill>
                <a:effectLst/>
                <a:latin typeface="Arial" panose="020B0604020202020204" pitchFamily="34" charset="0"/>
              </a:rPr>
              <a:t>=(-t(y-2)^2+8t) </a:t>
            </a:r>
            <a:r>
              <a:rPr lang="en-US" b="0" i="0" dirty="0" err="1">
                <a:solidFill>
                  <a:srgbClr val="000000"/>
                </a:solidFill>
                <a:effectLst/>
                <a:latin typeface="Arial" panose="020B0604020202020204" pitchFamily="34" charset="0"/>
              </a:rPr>
              <a:t>dy</a:t>
            </a:r>
            <a:r>
              <a:rPr lang="en-US" b="0" i="0" dirty="0">
                <a:solidFill>
                  <a:srgbClr val="000000"/>
                </a:solidFill>
                <a:effectLst/>
                <a:latin typeface="Arial" panose="020B0604020202020204" pitchFamily="34" charset="0"/>
              </a:rPr>
              <a:t> N, determine the angular velocity of the gate after t=2 seconds if the gate initially starts at rest.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16</a:t>
            </a:fld>
            <a:endParaRPr lang="en-US"/>
          </a:p>
        </p:txBody>
      </p:sp>
      <p:pic>
        <p:nvPicPr>
          <p:cNvPr id="2050" name="Picture 2" descr="Problem 4 Diagram">
            <a:extLst>
              <a:ext uri="{FF2B5EF4-FFF2-40B4-BE49-F238E27FC236}">
                <a16:creationId xmlns:a16="http://schemas.microsoft.com/office/drawing/2014/main" id="{60560397-F390-4743-ACA0-1A496F2C85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2390" y="3944938"/>
            <a:ext cx="5537610" cy="284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760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344738"/>
          </a:xfrm>
        </p:spPr>
        <p:txBody>
          <a:bodyPr>
            <a:normAutofit fontScale="70000" lnSpcReduction="20000"/>
          </a:bodyPr>
          <a:lstStyle/>
          <a:p>
            <a:r>
              <a:rPr lang="en-US" b="0" i="0" dirty="0">
                <a:solidFill>
                  <a:srgbClr val="000000"/>
                </a:solidFill>
                <a:effectLst/>
                <a:latin typeface="Arial" panose="020B0604020202020204" pitchFamily="34" charset="0"/>
              </a:rPr>
              <a:t>A city engineer is working on a cargo transport system utilizing gears and racks. She is considering a 30 kg gear with a radius of gyration of </a:t>
            </a:r>
            <a:r>
              <a:rPr lang="en-US" b="0" i="0" dirty="0" err="1">
                <a:solidFill>
                  <a:srgbClr val="000000"/>
                </a:solidFill>
                <a:effectLst/>
                <a:latin typeface="Arial" panose="020B0604020202020204" pitchFamily="34" charset="0"/>
              </a:rPr>
              <a:t>k</a:t>
            </a:r>
            <a:r>
              <a:rPr lang="en-US" b="0" i="0" baseline="-25000" dirty="0" err="1">
                <a:solidFill>
                  <a:srgbClr val="000000"/>
                </a:solidFill>
                <a:effectLst/>
                <a:latin typeface="Arial" panose="020B0604020202020204" pitchFamily="34" charset="0"/>
              </a:rPr>
              <a:t>G</a:t>
            </a:r>
            <a:r>
              <a:rPr lang="en-US" b="0" i="0" dirty="0">
                <a:solidFill>
                  <a:srgbClr val="000000"/>
                </a:solidFill>
                <a:effectLst/>
                <a:latin typeface="Arial" panose="020B0604020202020204" pitchFamily="34" charset="0"/>
              </a:rPr>
              <a:t> = 125 mm and a radius of r = 0.15 m. The gear is in contact with a 20 kg rack. If it takes the gear 0.6125 s to reach an angular velocity of ω = 20 rad/s, starting from rest, determine the moment that the gear is subjected to. Assume there is no friction between the rack and the ground.</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p:pic>
        <p:nvPicPr>
          <p:cNvPr id="3074" name="Picture 2" descr="Problem 5 Diagram">
            <a:extLst>
              <a:ext uri="{FF2B5EF4-FFF2-40B4-BE49-F238E27FC236}">
                <a16:creationId xmlns:a16="http://schemas.microsoft.com/office/drawing/2014/main" id="{9E48F345-2A3E-4B5F-9141-E75D46B297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1" y="3952249"/>
            <a:ext cx="4191000" cy="279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32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724400" cy="4876800"/>
          </a:xfrm>
        </p:spPr>
        <p:txBody>
          <a:bodyPr>
            <a:normAutofit fontScale="47500" lnSpcReduction="20000"/>
          </a:bodyPr>
          <a:lstStyle/>
          <a:p>
            <a:r>
              <a:rPr lang="en-US" b="0" i="0" dirty="0">
                <a:solidFill>
                  <a:srgbClr val="000000"/>
                </a:solidFill>
                <a:effectLst/>
                <a:latin typeface="Arial" panose="020B0604020202020204" pitchFamily="34" charset="0"/>
              </a:rPr>
              <a:t>A helicopter tail rotor is used to prevent unwanted rotation of the body of the helicopter when the main rotor changes speed. Assume that the four main rotor blades are each long thin rods with length of 5 m and mass of 30 kg. Assume that the helicopter body has a mass of 750 kg and a mass moment of inertia of 1300 kg-m</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at its center of gravity, located vertically in line with the main rotor. The distance between the main and tail rotors is 6 m.</a:t>
            </a:r>
          </a:p>
          <a:p>
            <a:pPr>
              <a:buFont typeface="+mj-lt"/>
              <a:buAutoNum type="alphaLcPeriod"/>
            </a:pPr>
            <a:r>
              <a:rPr lang="en-US" b="0" i="0" dirty="0">
                <a:solidFill>
                  <a:srgbClr val="000000"/>
                </a:solidFill>
                <a:effectLst/>
                <a:latin typeface="Arial" panose="020B0604020202020204" pitchFamily="34" charset="0"/>
              </a:rPr>
              <a:t>If the tail rotor is functioning, and the angular velocity of the helicopter body remains at zero before and after the main rotor changes speed from 200 rpm to 300 rpm, find the final horizonal velocity of the helicopter body (starts from rest).</a:t>
            </a:r>
          </a:p>
          <a:p>
            <a:pPr>
              <a:buFont typeface="+mj-lt"/>
              <a:buAutoNum type="alphaLcPeriod"/>
            </a:pPr>
            <a:r>
              <a:rPr lang="en-US" b="0" i="0" dirty="0">
                <a:solidFill>
                  <a:srgbClr val="000000"/>
                </a:solidFill>
                <a:effectLst/>
                <a:latin typeface="Arial" panose="020B0604020202020204" pitchFamily="34" charset="0"/>
              </a:rPr>
              <a:t>Assuming the main rotor change in speed from 200 rpm to 300 rpm occurs in uniformly over 8 s, find the force exerted by the tail rotor to keep the helicopter body from turning.</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pic>
        <p:nvPicPr>
          <p:cNvPr id="4098" name="Picture 2" descr="Problem 5 Diagram">
            <a:extLst>
              <a:ext uri="{FF2B5EF4-FFF2-40B4-BE49-F238E27FC236}">
                <a16:creationId xmlns:a16="http://schemas.microsoft.com/office/drawing/2014/main" id="{207AD66E-A984-4946-8B21-30AEF5255D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1575" y="2810669"/>
            <a:ext cx="3791897"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58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749E-9DE0-44FD-92FB-45568F6696AA}"/>
              </a:ext>
            </a:extLst>
          </p:cNvPr>
          <p:cNvSpPr>
            <a:spLocks noGrp="1"/>
          </p:cNvSpPr>
          <p:nvPr>
            <p:ph type="title"/>
          </p:nvPr>
        </p:nvSpPr>
        <p:spPr/>
        <p:txBody>
          <a:bodyPr>
            <a:normAutofit fontScale="90000"/>
          </a:bodyPr>
          <a:lstStyle/>
          <a:p>
            <a:r>
              <a:rPr lang="en-US" dirty="0"/>
              <a:t>Impulse and Momentum in Rigid Bodies</a:t>
            </a:r>
          </a:p>
        </p:txBody>
      </p:sp>
      <p:sp>
        <p:nvSpPr>
          <p:cNvPr id="3" name="Content Placeholder 2">
            <a:extLst>
              <a:ext uri="{FF2B5EF4-FFF2-40B4-BE49-F238E27FC236}">
                <a16:creationId xmlns:a16="http://schemas.microsoft.com/office/drawing/2014/main" id="{308F3357-B50C-4F83-9527-D0342C786E36}"/>
              </a:ext>
            </a:extLst>
          </p:cNvPr>
          <p:cNvSpPr>
            <a:spLocks noGrp="1"/>
          </p:cNvSpPr>
          <p:nvPr>
            <p:ph idx="1"/>
          </p:nvPr>
        </p:nvSpPr>
        <p:spPr/>
        <p:txBody>
          <a:bodyPr>
            <a:normAutofit fontScale="92500" lnSpcReduction="10000"/>
          </a:bodyPr>
          <a:lstStyle/>
          <a:p>
            <a:r>
              <a:rPr lang="en-US" dirty="0"/>
              <a:t>As we have seen before, when we move from particle systems to rigid body systems, we will need to not only deal with forces, positions, velocities, and accelerations, but we will also need to deal with </a:t>
            </a:r>
            <a:r>
              <a:rPr lang="en-US" b="1" dirty="0"/>
              <a:t>moments</a:t>
            </a:r>
            <a:r>
              <a:rPr lang="en-US" dirty="0"/>
              <a:t>, </a:t>
            </a:r>
            <a:r>
              <a:rPr lang="en-US" b="1" dirty="0"/>
              <a:t>orientations</a:t>
            </a:r>
            <a:r>
              <a:rPr lang="en-US" dirty="0"/>
              <a:t>, </a:t>
            </a:r>
            <a:r>
              <a:rPr lang="en-US" b="1" dirty="0"/>
              <a:t>angular velocities</a:t>
            </a:r>
            <a:r>
              <a:rPr lang="en-US" dirty="0"/>
              <a:t>, and </a:t>
            </a:r>
            <a:r>
              <a:rPr lang="en-US" b="1" dirty="0"/>
              <a:t>angular accelerations</a:t>
            </a:r>
            <a:r>
              <a:rPr lang="en-US" dirty="0"/>
              <a:t>.</a:t>
            </a:r>
          </a:p>
          <a:p>
            <a:r>
              <a:rPr lang="en-US" dirty="0"/>
              <a:t>This remains the case with impulse-momentum methods, where we will add an angular counterpart to impulse as well as an angular counterpart to momentum</a:t>
            </a:r>
          </a:p>
        </p:txBody>
      </p:sp>
      <p:sp>
        <p:nvSpPr>
          <p:cNvPr id="4" name="Slide Number Placeholder 3">
            <a:extLst>
              <a:ext uri="{FF2B5EF4-FFF2-40B4-BE49-F238E27FC236}">
                <a16:creationId xmlns:a16="http://schemas.microsoft.com/office/drawing/2014/main" id="{B3AC83B9-9030-4DAF-AF20-9C7D7F2EE7EF}"/>
              </a:ext>
            </a:extLst>
          </p:cNvPr>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148788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Isosceles Triangle 19">
            <a:extLst>
              <a:ext uri="{FF2B5EF4-FFF2-40B4-BE49-F238E27FC236}">
                <a16:creationId xmlns:a16="http://schemas.microsoft.com/office/drawing/2014/main" id="{9D34DC90-C11D-5A97-A816-CB328920B9D2}"/>
              </a:ext>
            </a:extLst>
          </p:cNvPr>
          <p:cNvSpPr/>
          <p:nvPr/>
        </p:nvSpPr>
        <p:spPr>
          <a:xfrm>
            <a:off x="6675958" y="3086227"/>
            <a:ext cx="1133834" cy="1485766"/>
          </a:xfrm>
          <a:prstGeom prst="triangle">
            <a:avLst>
              <a:gd name="adj" fmla="val 39919"/>
            </a:avLst>
          </a:prstGeom>
          <a:solidFill>
            <a:srgbClr val="FF00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Impulse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600200"/>
                <a:ext cx="5439843" cy="4876800"/>
              </a:xfrm>
            </p:spPr>
            <p:txBody>
              <a:bodyPr>
                <a:normAutofit fontScale="77500" lnSpcReduction="20000"/>
              </a:bodyPr>
              <a:lstStyle/>
              <a:p>
                <a:r>
                  <a:rPr lang="en-US" dirty="0"/>
                  <a:t>The </a:t>
                </a:r>
                <a:r>
                  <a:rPr lang="en-US" b="1" dirty="0"/>
                  <a:t>linear impulse</a:t>
                </a:r>
                <a:r>
                  <a:rPr lang="en-US" dirty="0"/>
                  <a:t> of a constant magnitude force will be equal to the magnitude of the force times the duration of the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J</m:t>
                          </m:r>
                        </m:e>
                      </m:acc>
                      <m:r>
                        <a:rPr lang="en-US" b="0" i="1" smtClean="0">
                          <a:latin typeface="Cambria Math"/>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e>
                      </m:d>
                      <m:d>
                        <m:dPr>
                          <m:ctrlPr>
                            <a:rPr lang="en-US" b="0" i="1" smtClean="0">
                              <a:latin typeface="Cambria Math" panose="02040503050406030204" pitchFamily="18" charset="0"/>
                            </a:rPr>
                          </m:ctrlPr>
                        </m:dPr>
                        <m:e>
                          <m:r>
                            <a:rPr lang="en-US" b="0" i="1" smtClean="0">
                              <a:latin typeface="Cambria Math"/>
                            </a:rPr>
                            <m:t>𝑡</m:t>
                          </m:r>
                        </m:e>
                      </m:d>
                    </m:oMath>
                  </m:oMathPara>
                </a14:m>
                <a:endParaRPr lang="en-US" b="0" dirty="0"/>
              </a:p>
              <a:p>
                <a:r>
                  <a:rPr lang="en-US" dirty="0"/>
                  <a:t>For non-constant magnitudes, the linear impulse of any force is equal to the integral of the force function over the set time period.</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J</m:t>
                          </m:r>
                        </m:e>
                      </m:acc>
                      <m:r>
                        <a:rPr lang="en-US" i="1">
                          <a:latin typeface="Cambria Math"/>
                        </a:rPr>
                        <m:t>=</m:t>
                      </m:r>
                      <m:nary>
                        <m:naryPr>
                          <m:subHide m:val="on"/>
                          <m:supHide m:val="on"/>
                          <m:ctrlPr>
                            <a:rPr lang="en-US" i="1" smtClean="0">
                              <a:latin typeface="Cambria Math" panose="02040503050406030204" pitchFamily="18" charset="0"/>
                            </a:rPr>
                          </m:ctrlPr>
                        </m:naryPr>
                        <m:sub/>
                        <m:sup/>
                        <m:e>
                          <m:r>
                            <a:rPr lang="en-US" b="0" i="1" smtClean="0">
                              <a:latin typeface="Cambria Math"/>
                            </a:rPr>
                            <m:t>𝐹</m:t>
                          </m:r>
                          <m:d>
                            <m:dPr>
                              <m:ctrlPr>
                                <a:rPr lang="en-US" b="0" i="1" smtClean="0">
                                  <a:latin typeface="Cambria Math" panose="02040503050406030204" pitchFamily="18" charset="0"/>
                                </a:rPr>
                              </m:ctrlPr>
                            </m:dPr>
                            <m:e>
                              <m:r>
                                <a:rPr lang="en-US" b="0" i="1" smtClean="0">
                                  <a:latin typeface="Cambria Math"/>
                                </a:rPr>
                                <m:t>𝑡</m:t>
                              </m:r>
                            </m:e>
                          </m:d>
                          <m:r>
                            <a:rPr lang="en-US" b="0" i="1" smtClean="0">
                              <a:latin typeface="Cambria Math"/>
                            </a:rPr>
                            <m:t>𝑑𝑡</m:t>
                          </m:r>
                        </m:e>
                      </m:nary>
                    </m:oMath>
                  </m:oMathPara>
                </a14:m>
                <a:endParaRPr lang="en-US" dirty="0"/>
              </a:p>
              <a:p>
                <a:r>
                  <a:rPr lang="en-US" dirty="0"/>
                  <a:t>These are vector quantities, and the direction of the force will be the direction of the impulse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00200"/>
                <a:ext cx="5439843" cy="4876800"/>
              </a:xfrm>
              <a:blipFill>
                <a:blip r:embed="rId2"/>
                <a:stretch>
                  <a:fillRect l="-1570" t="-2375" r="-1794" b="-21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grpSp>
        <p:nvGrpSpPr>
          <p:cNvPr id="21" name="Group 20">
            <a:extLst>
              <a:ext uri="{FF2B5EF4-FFF2-40B4-BE49-F238E27FC236}">
                <a16:creationId xmlns:a16="http://schemas.microsoft.com/office/drawing/2014/main" id="{DAA21461-0C3B-E2AE-7B4E-5ED999A0BC8E}"/>
              </a:ext>
            </a:extLst>
          </p:cNvPr>
          <p:cNvGrpSpPr/>
          <p:nvPr/>
        </p:nvGrpSpPr>
        <p:grpSpPr>
          <a:xfrm>
            <a:off x="6019800" y="2667000"/>
            <a:ext cx="2942877" cy="2590800"/>
            <a:chOff x="6019800" y="2667000"/>
            <a:chExt cx="2942877" cy="2590800"/>
          </a:xfrm>
        </p:grpSpPr>
        <p:cxnSp>
          <p:nvCxnSpPr>
            <p:cNvPr id="6" name="Straight Arrow Connector 5">
              <a:extLst>
                <a:ext uri="{FF2B5EF4-FFF2-40B4-BE49-F238E27FC236}">
                  <a16:creationId xmlns:a16="http://schemas.microsoft.com/office/drawing/2014/main" id="{8C6B602E-6D49-69D9-A2DD-2524E6538079}"/>
                </a:ext>
              </a:extLst>
            </p:cNvPr>
            <p:cNvCxnSpPr>
              <a:cxnSpLocks/>
            </p:cNvCxnSpPr>
            <p:nvPr/>
          </p:nvCxnSpPr>
          <p:spPr>
            <a:xfrm>
              <a:off x="6666792" y="2667000"/>
              <a:ext cx="0" cy="2590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62BDB3D0-8349-242B-6183-2B3615314A48}"/>
                </a:ext>
              </a:extLst>
            </p:cNvPr>
            <p:cNvCxnSpPr>
              <a:cxnSpLocks/>
            </p:cNvCxnSpPr>
            <p:nvPr/>
          </p:nvCxnSpPr>
          <p:spPr>
            <a:xfrm>
              <a:off x="6666792" y="4572000"/>
              <a:ext cx="1752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DEFF2FD-D7F3-2F1E-252A-24A8ED8A6E1D}"/>
                </a:ext>
              </a:extLst>
            </p:cNvPr>
            <p:cNvSpPr txBox="1"/>
            <p:nvPr/>
          </p:nvSpPr>
          <p:spPr>
            <a:xfrm>
              <a:off x="6019800" y="3708484"/>
              <a:ext cx="572464" cy="507831"/>
            </a:xfrm>
            <a:prstGeom prst="rect">
              <a:avLst/>
            </a:prstGeom>
            <a:noFill/>
          </p:spPr>
          <p:txBody>
            <a:bodyPr wrap="none" rtlCol="0">
              <a:spAutoFit/>
            </a:bodyPr>
            <a:lstStyle/>
            <a:p>
              <a:pPr algn="ctr" defTabSz="685800"/>
              <a:r>
                <a:rPr lang="en-US" sz="1350" dirty="0">
                  <a:solidFill>
                    <a:prstClr val="black"/>
                  </a:solidFill>
                </a:rPr>
                <a:t>Force</a:t>
              </a:r>
            </a:p>
            <a:p>
              <a:pPr algn="ctr" defTabSz="685800"/>
              <a:r>
                <a:rPr lang="en-US" sz="1350" dirty="0">
                  <a:solidFill>
                    <a:prstClr val="black"/>
                  </a:solidFill>
                </a:rPr>
                <a:t>(kN)</a:t>
              </a:r>
            </a:p>
          </p:txBody>
        </p:sp>
        <p:sp>
          <p:nvSpPr>
            <p:cNvPr id="9" name="TextBox 8">
              <a:extLst>
                <a:ext uri="{FF2B5EF4-FFF2-40B4-BE49-F238E27FC236}">
                  <a16:creationId xmlns:a16="http://schemas.microsoft.com/office/drawing/2014/main" id="{D8A21A50-B078-4E0C-8F9E-B664C904BE83}"/>
                </a:ext>
              </a:extLst>
            </p:cNvPr>
            <p:cNvSpPr txBox="1"/>
            <p:nvPr/>
          </p:nvSpPr>
          <p:spPr>
            <a:xfrm>
              <a:off x="8428556" y="4292172"/>
              <a:ext cx="534121" cy="507831"/>
            </a:xfrm>
            <a:prstGeom prst="rect">
              <a:avLst/>
            </a:prstGeom>
            <a:noFill/>
          </p:spPr>
          <p:txBody>
            <a:bodyPr wrap="none" rtlCol="0">
              <a:spAutoFit/>
            </a:bodyPr>
            <a:lstStyle/>
            <a:p>
              <a:pPr algn="ctr" defTabSz="685800"/>
              <a:r>
                <a:rPr lang="en-US" sz="1350" dirty="0">
                  <a:solidFill>
                    <a:prstClr val="black"/>
                  </a:solidFill>
                  <a:latin typeface="Calibri" panose="020F0502020204030204"/>
                </a:rPr>
                <a:t>Time</a:t>
              </a:r>
            </a:p>
            <a:p>
              <a:pPr algn="ctr" defTabSz="685800"/>
              <a:r>
                <a:rPr lang="en-US" sz="1350" dirty="0">
                  <a:solidFill>
                    <a:prstClr val="black"/>
                  </a:solidFill>
                  <a:latin typeface="Calibri" panose="020F0502020204030204"/>
                </a:rPr>
                <a:t>(s)</a:t>
              </a:r>
            </a:p>
          </p:txBody>
        </p:sp>
        <p:cxnSp>
          <p:nvCxnSpPr>
            <p:cNvPr id="10" name="Straight Connector 9">
              <a:extLst>
                <a:ext uri="{FF2B5EF4-FFF2-40B4-BE49-F238E27FC236}">
                  <a16:creationId xmlns:a16="http://schemas.microsoft.com/office/drawing/2014/main" id="{DC02A3F0-EF01-D4B4-85A3-AA21B936FAE3}"/>
                </a:ext>
              </a:extLst>
            </p:cNvPr>
            <p:cNvCxnSpPr>
              <a:cxnSpLocks/>
            </p:cNvCxnSpPr>
            <p:nvPr/>
          </p:nvCxnSpPr>
          <p:spPr>
            <a:xfrm flipH="1" flipV="1">
              <a:off x="7119687" y="3086229"/>
              <a:ext cx="690105" cy="148577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171BE92-5147-6673-5880-AD25144B33A9}"/>
                </a:ext>
              </a:extLst>
            </p:cNvPr>
            <p:cNvCxnSpPr>
              <a:cxnSpLocks/>
            </p:cNvCxnSpPr>
            <p:nvPr/>
          </p:nvCxnSpPr>
          <p:spPr>
            <a:xfrm flipH="1">
              <a:off x="6666792" y="3086229"/>
              <a:ext cx="452895" cy="148577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70432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Impulse of a Moment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199" y="1600200"/>
                <a:ext cx="5519485" cy="4983162"/>
              </a:xfrm>
            </p:spPr>
            <p:txBody>
              <a:bodyPr>
                <a:normAutofit fontScale="70000" lnSpcReduction="20000"/>
              </a:bodyPr>
              <a:lstStyle/>
              <a:p>
                <a:r>
                  <a:rPr lang="en-US" dirty="0"/>
                  <a:t>The </a:t>
                </a:r>
                <a:r>
                  <a:rPr lang="en-US" b="1" dirty="0"/>
                  <a:t>angular impulse</a:t>
                </a:r>
                <a:r>
                  <a:rPr lang="en-US" dirty="0"/>
                  <a:t> of a constant magnitude moment will be equal to the magnitude of the moment times the duration of the time.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K</m:t>
                          </m:r>
                        </m:e>
                      </m:acc>
                      <m:r>
                        <a:rPr lang="en-US" b="0" i="1" smtClean="0">
                          <a:latin typeface="Cambria Math"/>
                        </a:rPr>
                        <m:t>=</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m:t>
                              </m:r>
                            </m:e>
                          </m:acc>
                        </m:e>
                      </m:d>
                      <m:d>
                        <m:dPr>
                          <m:ctrlPr>
                            <a:rPr lang="en-US" b="0" i="1" smtClean="0">
                              <a:latin typeface="Cambria Math" panose="02040503050406030204" pitchFamily="18" charset="0"/>
                            </a:rPr>
                          </m:ctrlPr>
                        </m:dPr>
                        <m:e>
                          <m:r>
                            <a:rPr lang="en-US" b="0" i="1" smtClean="0">
                              <a:latin typeface="Cambria Math"/>
                            </a:rPr>
                            <m:t>𝑡</m:t>
                          </m:r>
                        </m:e>
                      </m:d>
                    </m:oMath>
                  </m:oMathPara>
                </a14:m>
                <a:endParaRPr lang="en-US" b="0" dirty="0"/>
              </a:p>
              <a:p>
                <a:r>
                  <a:rPr lang="en-US" dirty="0"/>
                  <a:t>For non-constant magnitudes, the angular impulse of any moment is equal to the integral of the moment function over the set time period.</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K</m:t>
                          </m:r>
                        </m:e>
                      </m:acc>
                      <m:r>
                        <a:rPr lang="en-US" i="1">
                          <a:latin typeface="Cambria Math"/>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a:rPr>
                                <m:t>𝑡</m:t>
                              </m:r>
                            </m:e>
                          </m:d>
                          <m:r>
                            <a:rPr lang="en-US" i="1">
                              <a:latin typeface="Cambria Math"/>
                            </a:rPr>
                            <m:t>𝑑𝑡</m:t>
                          </m:r>
                        </m:e>
                      </m:nary>
                    </m:oMath>
                  </m:oMathPara>
                </a14:m>
                <a:endParaRPr lang="en-US" dirty="0"/>
              </a:p>
              <a:p>
                <a:r>
                  <a:rPr lang="en-US" dirty="0"/>
                  <a:t>These are vector quantities, and the direction of the moment vector will be the direction of the impulse vector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199" y="1600200"/>
                <a:ext cx="5519485" cy="4983162"/>
              </a:xfrm>
              <a:blipFill>
                <a:blip r:embed="rId2"/>
                <a:stretch>
                  <a:fillRect l="-1215" t="-20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dirty="0"/>
          </a:p>
        </p:txBody>
      </p:sp>
      <p:sp>
        <p:nvSpPr>
          <p:cNvPr id="12" name="Isosceles Triangle 11">
            <a:extLst>
              <a:ext uri="{FF2B5EF4-FFF2-40B4-BE49-F238E27FC236}">
                <a16:creationId xmlns:a16="http://schemas.microsoft.com/office/drawing/2014/main" id="{3DB8D336-23EC-297D-E7DC-BBC097238DF6}"/>
              </a:ext>
            </a:extLst>
          </p:cNvPr>
          <p:cNvSpPr/>
          <p:nvPr/>
        </p:nvSpPr>
        <p:spPr>
          <a:xfrm>
            <a:off x="6675958" y="3086227"/>
            <a:ext cx="1133834" cy="1485766"/>
          </a:xfrm>
          <a:prstGeom prst="triangle">
            <a:avLst>
              <a:gd name="adj" fmla="val 39919"/>
            </a:avLst>
          </a:prstGeom>
          <a:solidFill>
            <a:srgbClr val="FF000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7667BE7-33A7-7501-6062-41D8A58FAF1A}"/>
              </a:ext>
            </a:extLst>
          </p:cNvPr>
          <p:cNvGrpSpPr/>
          <p:nvPr/>
        </p:nvGrpSpPr>
        <p:grpSpPr>
          <a:xfrm>
            <a:off x="5908327" y="2667000"/>
            <a:ext cx="3054350" cy="2590800"/>
            <a:chOff x="5908327" y="2667000"/>
            <a:chExt cx="3054350" cy="2590800"/>
          </a:xfrm>
        </p:grpSpPr>
        <p:cxnSp>
          <p:nvCxnSpPr>
            <p:cNvPr id="14" name="Straight Arrow Connector 13">
              <a:extLst>
                <a:ext uri="{FF2B5EF4-FFF2-40B4-BE49-F238E27FC236}">
                  <a16:creationId xmlns:a16="http://schemas.microsoft.com/office/drawing/2014/main" id="{042A6839-75FF-462E-BB1B-1C0D1EFCFC01}"/>
                </a:ext>
              </a:extLst>
            </p:cNvPr>
            <p:cNvCxnSpPr>
              <a:cxnSpLocks/>
            </p:cNvCxnSpPr>
            <p:nvPr/>
          </p:nvCxnSpPr>
          <p:spPr>
            <a:xfrm>
              <a:off x="6666792" y="2667000"/>
              <a:ext cx="0" cy="2590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C29E3F1-4058-98D5-2F91-737DC14EA9D6}"/>
                </a:ext>
              </a:extLst>
            </p:cNvPr>
            <p:cNvCxnSpPr>
              <a:cxnSpLocks/>
            </p:cNvCxnSpPr>
            <p:nvPr/>
          </p:nvCxnSpPr>
          <p:spPr>
            <a:xfrm>
              <a:off x="6666792" y="4572000"/>
              <a:ext cx="17526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D9672D71-F631-A176-6544-40A1035E2605}"/>
                </a:ext>
              </a:extLst>
            </p:cNvPr>
            <p:cNvSpPr txBox="1"/>
            <p:nvPr/>
          </p:nvSpPr>
          <p:spPr>
            <a:xfrm>
              <a:off x="5908327" y="3708484"/>
              <a:ext cx="795411" cy="507831"/>
            </a:xfrm>
            <a:prstGeom prst="rect">
              <a:avLst/>
            </a:prstGeom>
            <a:noFill/>
          </p:spPr>
          <p:txBody>
            <a:bodyPr wrap="none" rtlCol="0">
              <a:spAutoFit/>
            </a:bodyPr>
            <a:lstStyle/>
            <a:p>
              <a:pPr algn="ctr" defTabSz="685800"/>
              <a:r>
                <a:rPr lang="en-US" sz="1350" dirty="0">
                  <a:solidFill>
                    <a:prstClr val="black"/>
                  </a:solidFill>
                </a:rPr>
                <a:t>Moment</a:t>
              </a:r>
            </a:p>
            <a:p>
              <a:pPr algn="ctr" defTabSz="685800"/>
              <a:r>
                <a:rPr lang="en-US" sz="1350" dirty="0">
                  <a:solidFill>
                    <a:prstClr val="black"/>
                  </a:solidFill>
                </a:rPr>
                <a:t>(kN m)</a:t>
              </a:r>
            </a:p>
          </p:txBody>
        </p:sp>
        <p:sp>
          <p:nvSpPr>
            <p:cNvPr id="17" name="TextBox 16">
              <a:extLst>
                <a:ext uri="{FF2B5EF4-FFF2-40B4-BE49-F238E27FC236}">
                  <a16:creationId xmlns:a16="http://schemas.microsoft.com/office/drawing/2014/main" id="{250C930F-71A3-0A16-62E0-DD08A63520F5}"/>
                </a:ext>
              </a:extLst>
            </p:cNvPr>
            <p:cNvSpPr txBox="1"/>
            <p:nvPr/>
          </p:nvSpPr>
          <p:spPr>
            <a:xfrm>
              <a:off x="8428556" y="4292172"/>
              <a:ext cx="534121" cy="507831"/>
            </a:xfrm>
            <a:prstGeom prst="rect">
              <a:avLst/>
            </a:prstGeom>
            <a:noFill/>
          </p:spPr>
          <p:txBody>
            <a:bodyPr wrap="none" rtlCol="0">
              <a:spAutoFit/>
            </a:bodyPr>
            <a:lstStyle/>
            <a:p>
              <a:pPr algn="ctr" defTabSz="685800"/>
              <a:r>
                <a:rPr lang="en-US" sz="1350" dirty="0">
                  <a:solidFill>
                    <a:prstClr val="black"/>
                  </a:solidFill>
                  <a:latin typeface="Calibri" panose="020F0502020204030204"/>
                </a:rPr>
                <a:t>Time</a:t>
              </a:r>
            </a:p>
            <a:p>
              <a:pPr algn="ctr" defTabSz="685800"/>
              <a:r>
                <a:rPr lang="en-US" sz="1350" dirty="0">
                  <a:solidFill>
                    <a:prstClr val="black"/>
                  </a:solidFill>
                  <a:latin typeface="Calibri" panose="020F0502020204030204"/>
                </a:rPr>
                <a:t>(s)</a:t>
              </a:r>
            </a:p>
          </p:txBody>
        </p:sp>
        <p:cxnSp>
          <p:nvCxnSpPr>
            <p:cNvPr id="18" name="Straight Connector 17">
              <a:extLst>
                <a:ext uri="{FF2B5EF4-FFF2-40B4-BE49-F238E27FC236}">
                  <a16:creationId xmlns:a16="http://schemas.microsoft.com/office/drawing/2014/main" id="{43B22CA2-890C-0582-8A47-6255842AD04A}"/>
                </a:ext>
              </a:extLst>
            </p:cNvPr>
            <p:cNvCxnSpPr>
              <a:cxnSpLocks/>
            </p:cNvCxnSpPr>
            <p:nvPr/>
          </p:nvCxnSpPr>
          <p:spPr>
            <a:xfrm flipH="1" flipV="1">
              <a:off x="7119687" y="3086229"/>
              <a:ext cx="690105" cy="148577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157F45CD-49A5-21BA-4ADD-4FFF70E60387}"/>
                </a:ext>
              </a:extLst>
            </p:cNvPr>
            <p:cNvCxnSpPr>
              <a:cxnSpLocks/>
            </p:cNvCxnSpPr>
            <p:nvPr/>
          </p:nvCxnSpPr>
          <p:spPr>
            <a:xfrm flipH="1">
              <a:off x="6666792" y="3086229"/>
              <a:ext cx="452895" cy="1485771"/>
            </a:xfrm>
            <a:prstGeom prst="line">
              <a:avLst/>
            </a:prstGeom>
            <a:ln w="38100">
              <a:solidFill>
                <a:srgbClr val="FF0000"/>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5448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Momentum (review)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r>
                  <a:rPr lang="en-US" dirty="0"/>
                  <a:t>The linear momentum of a body will be the mass of the body times the velocity of that body.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rPr>
                            <m:t>v</m:t>
                          </m:r>
                        </m:e>
                      </m:acc>
                    </m:oMath>
                  </m:oMathPara>
                </a14:m>
                <a:endParaRPr lang="en-US" b="0" dirty="0"/>
              </a:p>
              <a:p>
                <a:r>
                  <a:rPr lang="en-US" dirty="0"/>
                  <a:t>Unlike an impulse which needs to occur over time, the momentum is instantaneous.</a:t>
                </a:r>
              </a:p>
              <a:p>
                <a:pPr lvl="1"/>
                <a:r>
                  <a:rPr lang="en-US" dirty="0"/>
                  <a:t>We will be particularly interested in some initial momentum and some final momentum, with the impulse acting on the body between these two points in time</a:t>
                </a:r>
              </a:p>
              <a:p>
                <a:r>
                  <a:rPr lang="en-US" dirty="0"/>
                  <a:t>The momentum has a direction as well.  The direction of the momentum will be the instantaneous direction of the velocity at that point.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156" r="-22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Tree>
    <p:extLst>
      <p:ext uri="{BB962C8B-B14F-4D97-AF65-F5344CB8AC3E}">
        <p14:creationId xmlns:p14="http://schemas.microsoft.com/office/powerpoint/2010/main" val="153934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Momentum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r>
                  <a:rPr lang="en-US" dirty="0"/>
                  <a:t>The </a:t>
                </a:r>
                <a:r>
                  <a:rPr lang="en-US" b="1" dirty="0"/>
                  <a:t>angular momentum </a:t>
                </a:r>
                <a:r>
                  <a:rPr lang="en-US" dirty="0"/>
                  <a:t>of a body at any given instant will (generally) be the mass moment of inertia of the body times the angular velocity of that body.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ω</m:t>
                          </m:r>
                        </m:e>
                      </m:acc>
                    </m:oMath>
                  </m:oMathPara>
                </a14:m>
                <a:endParaRPr lang="en-US" b="0" dirty="0"/>
              </a:p>
              <a:p>
                <a:r>
                  <a:rPr lang="en-US" dirty="0"/>
                  <a:t>Just as with linear momentum, angular momentum has a direction as well.  The direction of the angular momentum vector will simply be the direction of the angular velocity vector.</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1617"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Tree>
    <p:extLst>
      <p:ext uri="{BB962C8B-B14F-4D97-AF65-F5344CB8AC3E}">
        <p14:creationId xmlns:p14="http://schemas.microsoft.com/office/powerpoint/2010/main" val="303730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8A7B-A0A6-BEB4-4668-A44D8FFA72FD}"/>
              </a:ext>
            </a:extLst>
          </p:cNvPr>
          <p:cNvSpPr>
            <a:spLocks noGrp="1"/>
          </p:cNvSpPr>
          <p:nvPr>
            <p:ph type="title"/>
          </p:nvPr>
        </p:nvSpPr>
        <p:spPr/>
        <p:txBody>
          <a:bodyPr/>
          <a:lstStyle/>
          <a:p>
            <a:r>
              <a:rPr lang="en-US" dirty="0"/>
              <a:t>Angular Momentum</a:t>
            </a:r>
          </a:p>
        </p:txBody>
      </p:sp>
      <p:sp>
        <p:nvSpPr>
          <p:cNvPr id="3" name="Content Placeholder 2">
            <a:extLst>
              <a:ext uri="{FF2B5EF4-FFF2-40B4-BE49-F238E27FC236}">
                <a16:creationId xmlns:a16="http://schemas.microsoft.com/office/drawing/2014/main" id="{FC8D1A57-75E4-B1B1-B4E0-2D82A7466208}"/>
              </a:ext>
            </a:extLst>
          </p:cNvPr>
          <p:cNvSpPr>
            <a:spLocks noGrp="1"/>
          </p:cNvSpPr>
          <p:nvPr>
            <p:ph idx="1"/>
          </p:nvPr>
        </p:nvSpPr>
        <p:spPr/>
        <p:txBody>
          <a:bodyPr>
            <a:normAutofit fontScale="77500" lnSpcReduction="20000"/>
          </a:bodyPr>
          <a:lstStyle/>
          <a:p>
            <a:r>
              <a:rPr lang="en-US" dirty="0"/>
              <a:t>Complicating matters with angular momentum, is the fact that </a:t>
            </a:r>
            <a:r>
              <a:rPr lang="en-US" b="1" dirty="0"/>
              <a:t>angular momentum will depend upon the point we are calculating it about</a:t>
            </a:r>
            <a:r>
              <a:rPr lang="en-US" dirty="0"/>
              <a:t>.</a:t>
            </a:r>
          </a:p>
          <a:p>
            <a:pPr lvl="1"/>
            <a:r>
              <a:rPr lang="en-US" dirty="0"/>
              <a:t>Unlike linear momentum which is a single value, the angular momentum has many possible magnitudes depending on the point of interest we choose.</a:t>
            </a:r>
          </a:p>
          <a:p>
            <a:r>
              <a:rPr lang="en-US" dirty="0"/>
              <a:t>We can technically take the angular momentum about any point, though we will usually take the angular momentum about one of four points.</a:t>
            </a:r>
          </a:p>
          <a:p>
            <a:pPr lvl="1"/>
            <a:r>
              <a:rPr lang="en-US" dirty="0"/>
              <a:t>The center of mass of the body</a:t>
            </a:r>
          </a:p>
          <a:p>
            <a:pPr lvl="1"/>
            <a:r>
              <a:rPr lang="en-US" dirty="0"/>
              <a:t>A fixed axis of rotation</a:t>
            </a:r>
          </a:p>
          <a:p>
            <a:pPr lvl="1"/>
            <a:r>
              <a:rPr lang="en-US" dirty="0"/>
              <a:t>The instantaneous center of zero velocity</a:t>
            </a:r>
          </a:p>
          <a:p>
            <a:pPr lvl="1"/>
            <a:r>
              <a:rPr lang="en-US" dirty="0"/>
              <a:t>The point of impact in a collision</a:t>
            </a:r>
          </a:p>
        </p:txBody>
      </p:sp>
      <p:sp>
        <p:nvSpPr>
          <p:cNvPr id="4" name="Slide Number Placeholder 3">
            <a:extLst>
              <a:ext uri="{FF2B5EF4-FFF2-40B4-BE49-F238E27FC236}">
                <a16:creationId xmlns:a16="http://schemas.microsoft.com/office/drawing/2014/main" id="{33C28D18-6422-2168-5E6C-2235B6212C0E}"/>
              </a:ext>
            </a:extLst>
          </p:cNvPr>
          <p:cNvSpPr>
            <a:spLocks noGrp="1"/>
          </p:cNvSpPr>
          <p:nvPr>
            <p:ph type="sldNum" sz="quarter" idx="12"/>
          </p:nvPr>
        </p:nvSpPr>
        <p:spPr/>
        <p:txBody>
          <a:bodyPr/>
          <a:lstStyle/>
          <a:p>
            <a:fld id="{929262FE-7F58-4A1E-8AF3-5A510A86DEBD}" type="slidenum">
              <a:rPr lang="en-US" smtClean="0"/>
              <a:t>7</a:t>
            </a:fld>
            <a:endParaRPr lang="en-US" dirty="0"/>
          </a:p>
        </p:txBody>
      </p:sp>
    </p:spTree>
    <p:extLst>
      <p:ext uri="{BB962C8B-B14F-4D97-AF65-F5344CB8AC3E}">
        <p14:creationId xmlns:p14="http://schemas.microsoft.com/office/powerpoint/2010/main" val="118403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9A8A1-AF97-7214-0B0A-23B854CAD8C0}"/>
              </a:ext>
            </a:extLst>
          </p:cNvPr>
          <p:cNvSpPr>
            <a:spLocks noGrp="1"/>
          </p:cNvSpPr>
          <p:nvPr>
            <p:ph type="title"/>
          </p:nvPr>
        </p:nvSpPr>
        <p:spPr/>
        <p:txBody>
          <a:bodyPr>
            <a:normAutofit fontScale="90000"/>
          </a:bodyPr>
          <a:lstStyle/>
          <a:p>
            <a:r>
              <a:rPr lang="en-US" dirty="0"/>
              <a:t>Angular Momentum About the Center of Mass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869698-6798-BBE7-8A00-94E6F686E05F}"/>
                  </a:ext>
                </a:extLst>
              </p:cNvPr>
              <p:cNvSpPr>
                <a:spLocks noGrp="1"/>
              </p:cNvSpPr>
              <p:nvPr>
                <p:ph idx="1"/>
              </p:nvPr>
            </p:nvSpPr>
            <p:spPr/>
            <p:txBody>
              <a:bodyPr>
                <a:normAutofit fontScale="92500" lnSpcReduction="10000"/>
              </a:bodyPr>
              <a:lstStyle/>
              <a:p>
                <a:r>
                  <a:rPr lang="en-US" dirty="0"/>
                  <a:t>Finding the angular momentum about the center of mass will be the simplest.</a:t>
                </a:r>
              </a:p>
              <a:p>
                <a:r>
                  <a:rPr lang="en-US" dirty="0"/>
                  <a:t>The magnitude of the angular momentum will simply be the mass moment of inertia about the center of mass times the angular velocity of the body.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𝐺</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ω</m:t>
                          </m:r>
                        </m:e>
                      </m:acc>
                    </m:oMath>
                  </m:oMathPara>
                </a14:m>
                <a:endParaRPr lang="en-US" b="0" dirty="0"/>
              </a:p>
              <a:p>
                <a:r>
                  <a:rPr lang="en-US" dirty="0"/>
                  <a:t>The direction of the angular momentum vector will be equal to the direction of the angular velocity vector.</a:t>
                </a: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C869698-6798-BBE7-8A00-94E6F686E05F}"/>
                  </a:ext>
                </a:extLst>
              </p:cNvPr>
              <p:cNvSpPr>
                <a:spLocks noGrp="1" noRot="1" noChangeAspect="1" noMove="1" noResize="1" noEditPoints="1" noAdjustHandles="1" noChangeArrowheads="1" noChangeShapeType="1" noTextEdit="1"/>
              </p:cNvSpPr>
              <p:nvPr>
                <p:ph idx="1"/>
              </p:nvPr>
            </p:nvSpPr>
            <p:spPr>
              <a:blipFill>
                <a:blip r:embed="rId2"/>
                <a:stretch>
                  <a:fillRect l="-1481" t="-2695" r="-1111" b="-215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1267005-434F-CF79-57D5-1BE8CE6B268D}"/>
              </a:ext>
            </a:extLst>
          </p:cNvPr>
          <p:cNvSpPr>
            <a:spLocks noGrp="1"/>
          </p:cNvSpPr>
          <p:nvPr>
            <p:ph type="sldNum" sz="quarter" idx="12"/>
          </p:nvPr>
        </p:nvSpPr>
        <p:spPr/>
        <p:txBody>
          <a:bodyPr/>
          <a:lstStyle/>
          <a:p>
            <a:fld id="{929262FE-7F58-4A1E-8AF3-5A510A86DEBD}" type="slidenum">
              <a:rPr lang="en-US" smtClean="0"/>
              <a:t>8</a:t>
            </a:fld>
            <a:endParaRPr lang="en-US" dirty="0"/>
          </a:p>
        </p:txBody>
      </p:sp>
    </p:spTree>
    <p:extLst>
      <p:ext uri="{BB962C8B-B14F-4D97-AF65-F5344CB8AC3E}">
        <p14:creationId xmlns:p14="http://schemas.microsoft.com/office/powerpoint/2010/main" val="417564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F5088-7320-19A3-9365-012CFECE3A35}"/>
              </a:ext>
            </a:extLst>
          </p:cNvPr>
          <p:cNvSpPr>
            <a:spLocks noGrp="1"/>
          </p:cNvSpPr>
          <p:nvPr>
            <p:ph type="title"/>
          </p:nvPr>
        </p:nvSpPr>
        <p:spPr/>
        <p:txBody>
          <a:bodyPr>
            <a:normAutofit fontScale="90000"/>
          </a:bodyPr>
          <a:lstStyle/>
          <a:p>
            <a:r>
              <a:rPr lang="en-US" dirty="0"/>
              <a:t>Angular Momentum about a Fixed Axis or the Instant Center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FD1249-344C-D4A0-9E0A-64CF1EC46EB0}"/>
                  </a:ext>
                </a:extLst>
              </p:cNvPr>
              <p:cNvSpPr>
                <a:spLocks noGrp="1"/>
              </p:cNvSpPr>
              <p:nvPr>
                <p:ph idx="1"/>
              </p:nvPr>
            </p:nvSpPr>
            <p:spPr/>
            <p:txBody>
              <a:bodyPr>
                <a:normAutofit fontScale="92500" lnSpcReduction="20000"/>
              </a:bodyPr>
              <a:lstStyle/>
              <a:p>
                <a:r>
                  <a:rPr lang="en-US" dirty="0"/>
                  <a:t>To find the angular momentum of a body rotating about a </a:t>
                </a:r>
                <a:r>
                  <a:rPr lang="en-US" b="1" dirty="0"/>
                  <a:t>permanently fixed axis</a:t>
                </a:r>
                <a:r>
                  <a:rPr lang="en-US" dirty="0"/>
                  <a:t>, or about an </a:t>
                </a:r>
                <a:r>
                  <a:rPr lang="en-US" b="1" dirty="0"/>
                  <a:t>instant center </a:t>
                </a:r>
                <a:r>
                  <a:rPr lang="en-US" dirty="0"/>
                  <a:t>(which is a temporary fixed axis), we just need to adjust the point we are taking the mass moment of inertia about.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𝑜</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ω</m:t>
                          </m:r>
                        </m:e>
                      </m:acc>
                    </m:oMath>
                  </m:oMathPara>
                </a14:m>
                <a:endParaRPr lang="en-US" dirty="0"/>
              </a:p>
              <a:p>
                <a:pPr marL="0" indent="0" algn="ctr">
                  <a:buNone/>
                </a:pPr>
                <a:r>
                  <a:rPr lang="en-US" dirty="0"/>
                  <a:t>or</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𝐼𝐶</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panose="02040503050406030204" pitchFamily="18" charset="0"/>
                              <a:ea typeface="Cambria Math" panose="02040503050406030204" pitchFamily="18" charset="0"/>
                            </a:rPr>
                            <m:t>ω</m:t>
                          </m:r>
                        </m:e>
                      </m:acc>
                    </m:oMath>
                  </m:oMathPara>
                </a14:m>
                <a:endParaRPr lang="en-US" dirty="0"/>
              </a:p>
              <a:p>
                <a:r>
                  <a:rPr lang="en-US" dirty="0"/>
                  <a:t>Use the parallel axis theorem for this adjustment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𝑂</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𝐼𝐶</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𝐺</m:t>
                          </m:r>
                        </m:sub>
                      </m:sSub>
                      <m:r>
                        <a:rPr lang="en-US" b="0" i="1" smtClean="0">
                          <a:latin typeface="Cambria Math" panose="02040503050406030204" pitchFamily="18" charset="0"/>
                        </a:rPr>
                        <m:t>+</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m:oMathPara>
                </a14:m>
                <a:endParaRPr lang="en-US" dirty="0"/>
              </a:p>
            </p:txBody>
          </p:sp>
        </mc:Choice>
        <mc:Fallback>
          <p:sp>
            <p:nvSpPr>
              <p:cNvPr id="3" name="Content Placeholder 2">
                <a:extLst>
                  <a:ext uri="{FF2B5EF4-FFF2-40B4-BE49-F238E27FC236}">
                    <a16:creationId xmlns:a16="http://schemas.microsoft.com/office/drawing/2014/main" id="{8EFD1249-344C-D4A0-9E0A-64CF1EC46EB0}"/>
                  </a:ext>
                </a:extLst>
              </p:cNvPr>
              <p:cNvSpPr>
                <a:spLocks noGrp="1" noRot="1" noChangeAspect="1" noMove="1" noResize="1" noEditPoints="1" noAdjustHandles="1" noChangeArrowheads="1" noChangeShapeType="1" noTextEdit="1"/>
              </p:cNvSpPr>
              <p:nvPr>
                <p:ph idx="1"/>
              </p:nvPr>
            </p:nvSpPr>
            <p:spPr>
              <a:blipFill>
                <a:blip r:embed="rId2"/>
                <a:stretch>
                  <a:fillRect l="-1481" t="-3504" r="-23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2B2B203-91A2-C823-C1D1-9EDCCD105CC6}"/>
              </a:ext>
            </a:extLst>
          </p:cNvPr>
          <p:cNvSpPr>
            <a:spLocks noGrp="1"/>
          </p:cNvSpPr>
          <p:nvPr>
            <p:ph type="sldNum" sz="quarter" idx="12"/>
          </p:nvPr>
        </p:nvSpPr>
        <p:spPr/>
        <p:txBody>
          <a:bodyPr/>
          <a:lstStyle/>
          <a:p>
            <a:fld id="{929262FE-7F58-4A1E-8AF3-5A510A86DEBD}" type="slidenum">
              <a:rPr lang="en-US" smtClean="0"/>
              <a:t>9</a:t>
            </a:fld>
            <a:endParaRPr lang="en-US" dirty="0"/>
          </a:p>
        </p:txBody>
      </p:sp>
    </p:spTree>
    <p:extLst>
      <p:ext uri="{BB962C8B-B14F-4D97-AF65-F5344CB8AC3E}">
        <p14:creationId xmlns:p14="http://schemas.microsoft.com/office/powerpoint/2010/main" val="238508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1983</TotalTime>
  <Words>1569</Words>
  <Application>Microsoft Office PowerPoint</Application>
  <PresentationFormat>On-screen Show (4:3)</PresentationFormat>
  <Paragraphs>115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MA_Template</vt:lpstr>
      <vt:lpstr>Impulse and Momentum in a Rigid Body System</vt:lpstr>
      <vt:lpstr>Impulse and Momentum in Rigid Bodies</vt:lpstr>
      <vt:lpstr>Linear Impulse (review)</vt:lpstr>
      <vt:lpstr>Impulse of a Moment</vt:lpstr>
      <vt:lpstr>Linear Momentum (review)</vt:lpstr>
      <vt:lpstr>Angular Momentum</vt:lpstr>
      <vt:lpstr>Angular Momentum</vt:lpstr>
      <vt:lpstr>Angular Momentum About the Center of Mass</vt:lpstr>
      <vt:lpstr>Angular Momentum about a Fixed Axis or the Instant Center</vt:lpstr>
      <vt:lpstr>Angular Momentum About Any Other Point</vt:lpstr>
      <vt:lpstr>Angular Momentum About Any Other Point</vt:lpstr>
      <vt:lpstr>Thanks for Watching</vt:lpstr>
      <vt:lpstr>Worked Example</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54</cp:revision>
  <dcterms:created xsi:type="dcterms:W3CDTF">2020-08-21T15:23:22Z</dcterms:created>
  <dcterms:modified xsi:type="dcterms:W3CDTF">2023-07-31T20:37:34Z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