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258" r:id="rId6"/>
    <p:sldId id="291" r:id="rId7"/>
    <p:sldId id="292" r:id="rId8"/>
    <p:sldId id="297" r:id="rId9"/>
    <p:sldId id="298" r:id="rId10"/>
    <p:sldId id="299" r:id="rId11"/>
    <p:sldId id="300" r:id="rId12"/>
    <p:sldId id="287" r:id="rId13"/>
    <p:sldId id="263" r:id="rId14"/>
    <p:sldId id="290" r:id="rId15"/>
    <p:sldId id="293" r:id="rId16"/>
    <p:sldId id="294" r:id="rId17"/>
    <p:sldId id="295" r:id="rId18"/>
    <p:sldId id="29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114" d="100"/>
          <a:sy n="114" d="100"/>
        </p:scale>
        <p:origin x="774"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8/2/2023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2</a:t>
            </a:fld>
            <a:endParaRPr lang="en-US"/>
          </a:p>
        </p:txBody>
      </p:sp>
    </p:spTree>
    <p:extLst>
      <p:ext uri="{BB962C8B-B14F-4D97-AF65-F5344CB8AC3E}">
        <p14:creationId xmlns:p14="http://schemas.microsoft.com/office/powerpoint/2010/main" val="25957690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Impulse-Momentum Theorem for a Rigid Body</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286000"/>
          </a:xfrm>
        </p:spPr>
        <p:txBody>
          <a:bodyPr>
            <a:normAutofit fontScale="77500" lnSpcReduction="20000"/>
          </a:bodyPr>
          <a:lstStyle/>
          <a:p>
            <a:r>
              <a:rPr lang="en-US" dirty="0"/>
              <a:t>A miter saw has an operating speed of 1500 rpm. The blade and motor armature have a combined weight of 3 lbs and a radius of gyration of 1 inch.</a:t>
            </a:r>
          </a:p>
          <a:p>
            <a:pPr lvl="1"/>
            <a:r>
              <a:rPr lang="en-US" dirty="0"/>
              <a:t>What is the time required for the bearing friction alone (T=.015 in lbs) to stop the blade?</a:t>
            </a:r>
          </a:p>
          <a:p>
            <a:pPr lvl="1"/>
            <a:r>
              <a:rPr lang="en-US" dirty="0"/>
              <a:t>What is the torque a braking system would need to apply to stop the blade in just .25 seconds?</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1026" name="Picture 2" descr="Problem 1 Diagram">
            <a:extLst>
              <a:ext uri="{FF2B5EF4-FFF2-40B4-BE49-F238E27FC236}">
                <a16:creationId xmlns:a16="http://schemas.microsoft.com/office/drawing/2014/main" id="{9D7FE223-6E5B-4C4D-9E0E-5277C66E0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886200"/>
            <a:ext cx="3657600" cy="26060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3B5F3A-81EC-45E7-A0F7-12976FFBF334}"/>
              </a:ext>
            </a:extLst>
          </p:cNvPr>
          <p:cNvSpPr txBox="1"/>
          <p:nvPr/>
        </p:nvSpPr>
        <p:spPr>
          <a:xfrm>
            <a:off x="2590800" y="6477000"/>
            <a:ext cx="3886200" cy="369332"/>
          </a:xfrm>
          <a:prstGeom prst="rect">
            <a:avLst/>
          </a:prstGeom>
          <a:noFill/>
        </p:spPr>
        <p:txBody>
          <a:bodyPr wrap="square" rtlCol="0">
            <a:spAutoFit/>
          </a:bodyPr>
          <a:lstStyle/>
          <a:p>
            <a:r>
              <a:rPr lang="en-US" dirty="0"/>
              <a:t>Public domain image by John F. Looney</a:t>
            </a:r>
          </a:p>
        </p:txBody>
      </p:sp>
    </p:spTree>
    <p:extLst>
      <p:ext uri="{BB962C8B-B14F-4D97-AF65-F5344CB8AC3E}">
        <p14:creationId xmlns:p14="http://schemas.microsoft.com/office/powerpoint/2010/main" val="510980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286000"/>
          </a:xfrm>
        </p:spPr>
        <p:txBody>
          <a:bodyPr>
            <a:normAutofit fontScale="77500" lnSpcReduction="20000"/>
          </a:bodyPr>
          <a:lstStyle/>
          <a:p>
            <a:r>
              <a:rPr lang="en-US" dirty="0"/>
              <a:t>A bowling ball is modeled as a 7 kg uniform sphere 300 mm in diameter. The ball is released with an initial velocity of 6m/s on a horizontal wooden floor (𝜇</a:t>
            </a:r>
            <a:r>
              <a:rPr lang="en-US" baseline="-25000" dirty="0"/>
              <a:t>k</a:t>
            </a:r>
            <a:r>
              <a:rPr lang="en-US" dirty="0"/>
              <a:t>=.1) with zero angular velocity.</a:t>
            </a:r>
          </a:p>
          <a:p>
            <a:pPr lvl="1"/>
            <a:r>
              <a:rPr lang="en-US" dirty="0"/>
              <a:t>How long does it take before the ball begins to roll without slipping?</a:t>
            </a:r>
          </a:p>
          <a:p>
            <a:pPr lvl="1"/>
            <a:r>
              <a:rPr lang="en-US" dirty="0"/>
              <a:t>What is linear velocity of the ball at this time?</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pic>
        <p:nvPicPr>
          <p:cNvPr id="7" name="Picture 6" descr="A picture containing indoor, ceiling, floor, sport&#10;&#10;Description automatically generated">
            <a:extLst>
              <a:ext uri="{FF2B5EF4-FFF2-40B4-BE49-F238E27FC236}">
                <a16:creationId xmlns:a16="http://schemas.microsoft.com/office/drawing/2014/main" id="{30657587-9EE8-4F12-AC0C-8302EFE04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1" y="3872443"/>
            <a:ext cx="3776644" cy="2514599"/>
          </a:xfrm>
          <a:prstGeom prst="rect">
            <a:avLst/>
          </a:prstGeom>
        </p:spPr>
      </p:pic>
      <p:sp>
        <p:nvSpPr>
          <p:cNvPr id="9" name="TextBox 8">
            <a:extLst>
              <a:ext uri="{FF2B5EF4-FFF2-40B4-BE49-F238E27FC236}">
                <a16:creationId xmlns:a16="http://schemas.microsoft.com/office/drawing/2014/main" id="{BB60E4BC-BB42-46DA-8DFE-281787794763}"/>
              </a:ext>
            </a:extLst>
          </p:cNvPr>
          <p:cNvSpPr txBox="1"/>
          <p:nvPr/>
        </p:nvSpPr>
        <p:spPr>
          <a:xfrm>
            <a:off x="2667000" y="6415876"/>
            <a:ext cx="3886200" cy="369332"/>
          </a:xfrm>
          <a:prstGeom prst="rect">
            <a:avLst/>
          </a:prstGeom>
          <a:noFill/>
        </p:spPr>
        <p:txBody>
          <a:bodyPr wrap="square" rtlCol="0">
            <a:spAutoFit/>
          </a:bodyPr>
          <a:lstStyle/>
          <a:p>
            <a:r>
              <a:rPr lang="en-US" dirty="0"/>
              <a:t>Public domain image by Jerry </a:t>
            </a:r>
            <a:r>
              <a:rPr lang="en-US" dirty="0" err="1"/>
              <a:t>Saslav</a:t>
            </a:r>
            <a:endParaRPr lang="en-US" dirty="0"/>
          </a:p>
        </p:txBody>
      </p:sp>
    </p:spTree>
    <p:extLst>
      <p:ext uri="{BB962C8B-B14F-4D97-AF65-F5344CB8AC3E}">
        <p14:creationId xmlns:p14="http://schemas.microsoft.com/office/powerpoint/2010/main" val="127868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648200" cy="4876800"/>
          </a:xfrm>
        </p:spPr>
        <p:txBody>
          <a:bodyPr>
            <a:normAutofit fontScale="85000" lnSpcReduction="10000"/>
          </a:bodyPr>
          <a:lstStyle/>
          <a:p>
            <a:r>
              <a:rPr lang="en-US" b="0" i="0" dirty="0">
                <a:solidFill>
                  <a:srgbClr val="000000"/>
                </a:solidFill>
                <a:effectLst/>
                <a:latin typeface="Arial" panose="020B0604020202020204" pitchFamily="34" charset="0"/>
              </a:rPr>
              <a:t>A windchime consists of several slender rods, each suspended on one end by a rope and each with mass m. Consider a singular rod for this problem. As the wind blows, the rod is subjected to an impulse I at its bottom. Determine the vertical location of point O in which the rod appears to rotate.</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pic>
        <p:nvPicPr>
          <p:cNvPr id="1026" name="Picture 2" descr="Problem 3 Diagram">
            <a:extLst>
              <a:ext uri="{FF2B5EF4-FFF2-40B4-BE49-F238E27FC236}">
                <a16:creationId xmlns:a16="http://schemas.microsoft.com/office/drawing/2014/main" id="{232FD335-C865-4FCC-88A0-A9561DA1B7B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43600" y="1716087"/>
            <a:ext cx="2344702"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2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344738"/>
          </a:xfrm>
        </p:spPr>
        <p:txBody>
          <a:bodyPr>
            <a:normAutofit fontScale="47500" lnSpcReduction="20000"/>
          </a:bodyPr>
          <a:lstStyle/>
          <a:p>
            <a:r>
              <a:rPr lang="en-US" b="0" i="0" dirty="0">
                <a:solidFill>
                  <a:srgbClr val="000000"/>
                </a:solidFill>
                <a:effectLst/>
                <a:latin typeface="Arial" panose="020B0604020202020204" pitchFamily="34" charset="0"/>
              </a:rPr>
              <a:t>A salmon hatchery has a gate to release water whenever water levels get too high. The gate is normally locked into place, but when the water reaches. The top of the gate, the lock is instantly removed. While the water would flow out of the gate by itself, there is a pump located upstream from the gate to push water forward. The pump is old, so its power slowly ramps up with time. The gate consists of a slender rod in which a 20 kg thin plate is attached. The plate has dimensions a=1.5 </a:t>
            </a:r>
            <a:r>
              <a:rPr lang="en-US" b="0" i="0" dirty="0" err="1">
                <a:solidFill>
                  <a:srgbClr val="000000"/>
                </a:solidFill>
                <a:effectLst/>
                <a:latin typeface="Arial" panose="020B0604020202020204" pitchFamily="34" charset="0"/>
              </a:rPr>
              <a:t>m,b</a:t>
            </a:r>
            <a:r>
              <a:rPr lang="en-US" b="0" i="0" dirty="0">
                <a:solidFill>
                  <a:srgbClr val="000000"/>
                </a:solidFill>
                <a:effectLst/>
                <a:latin typeface="Arial" panose="020B0604020202020204" pitchFamily="34" charset="0"/>
              </a:rPr>
              <a:t>=2 m and rotates about the slender rod as if it were a pin. Although there is a seal such that water may not get out, assume the contact between the plate and other surfaces is frictionless. If the gate is subject to water from the pump that applies a force distribution with a magnitude that is related to both the y-coordinate and time </a:t>
            </a:r>
            <a:r>
              <a:rPr lang="en-US" b="0" i="0" dirty="0" err="1">
                <a:solidFill>
                  <a:srgbClr val="000000"/>
                </a:solidFill>
                <a:effectLst/>
                <a:latin typeface="Arial" panose="020B0604020202020204" pitchFamily="34" charset="0"/>
              </a:rPr>
              <a:t>dF</a:t>
            </a:r>
            <a:r>
              <a:rPr lang="en-US" b="0" i="0" dirty="0">
                <a:solidFill>
                  <a:srgbClr val="000000"/>
                </a:solidFill>
                <a:effectLst/>
                <a:latin typeface="Arial" panose="020B0604020202020204" pitchFamily="34" charset="0"/>
              </a:rPr>
              <a:t>=(-t(y-2)^2+8t) </a:t>
            </a:r>
            <a:r>
              <a:rPr lang="en-US" b="0" i="0" dirty="0" err="1">
                <a:solidFill>
                  <a:srgbClr val="000000"/>
                </a:solidFill>
                <a:effectLst/>
                <a:latin typeface="Arial" panose="020B0604020202020204" pitchFamily="34" charset="0"/>
              </a:rPr>
              <a:t>dy</a:t>
            </a:r>
            <a:r>
              <a:rPr lang="en-US" b="0" i="0" dirty="0">
                <a:solidFill>
                  <a:srgbClr val="000000"/>
                </a:solidFill>
                <a:effectLst/>
                <a:latin typeface="Arial" panose="020B0604020202020204" pitchFamily="34" charset="0"/>
              </a:rPr>
              <a:t> N, determine the angular velocity of the gate after t=2 seconds if the gate initially starts at rest.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pic>
        <p:nvPicPr>
          <p:cNvPr id="2050" name="Picture 2" descr="Problem 4 Diagram">
            <a:extLst>
              <a:ext uri="{FF2B5EF4-FFF2-40B4-BE49-F238E27FC236}">
                <a16:creationId xmlns:a16="http://schemas.microsoft.com/office/drawing/2014/main" id="{60560397-F390-4743-ACA0-1A496F2C85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2390" y="3944938"/>
            <a:ext cx="5537610" cy="284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760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344738"/>
          </a:xfrm>
        </p:spPr>
        <p:txBody>
          <a:bodyPr>
            <a:normAutofit fontScale="70000" lnSpcReduction="20000"/>
          </a:bodyPr>
          <a:lstStyle/>
          <a:p>
            <a:r>
              <a:rPr lang="en-US" b="0" i="0" dirty="0">
                <a:solidFill>
                  <a:srgbClr val="000000"/>
                </a:solidFill>
                <a:effectLst/>
                <a:latin typeface="Arial" panose="020B0604020202020204" pitchFamily="34" charset="0"/>
              </a:rPr>
              <a:t>A city engineer is working on a cargo transport system utilizing gears and racks. She is considering a 30 kg gear with a radius of gyration of </a:t>
            </a:r>
            <a:r>
              <a:rPr lang="en-US" b="0" i="0" dirty="0" err="1">
                <a:solidFill>
                  <a:srgbClr val="000000"/>
                </a:solidFill>
                <a:effectLst/>
                <a:latin typeface="Arial" panose="020B0604020202020204" pitchFamily="34" charset="0"/>
              </a:rPr>
              <a:t>k</a:t>
            </a:r>
            <a:r>
              <a:rPr lang="en-US" b="0" i="0" baseline="-25000" dirty="0" err="1">
                <a:solidFill>
                  <a:srgbClr val="000000"/>
                </a:solidFill>
                <a:effectLst/>
                <a:latin typeface="Arial" panose="020B0604020202020204" pitchFamily="34" charset="0"/>
              </a:rPr>
              <a:t>G</a:t>
            </a:r>
            <a:r>
              <a:rPr lang="en-US" b="0" i="0" dirty="0">
                <a:solidFill>
                  <a:srgbClr val="000000"/>
                </a:solidFill>
                <a:effectLst/>
                <a:latin typeface="Arial" panose="020B0604020202020204" pitchFamily="34" charset="0"/>
              </a:rPr>
              <a:t> = 125 mm and a radius of r = 0.15 m. The gear is in contact with a 20 kg rack. If it takes the gear 0.6125 s to reach an angular velocity of ω = 20 rad/s, starting from rest, determine the moment that the gear is subjected to. Assume there is no friction between the rack and the ground.</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3074" name="Picture 2" descr="Problem 5 Diagram">
            <a:extLst>
              <a:ext uri="{FF2B5EF4-FFF2-40B4-BE49-F238E27FC236}">
                <a16:creationId xmlns:a16="http://schemas.microsoft.com/office/drawing/2014/main" id="{9E48F345-2A3E-4B5F-9141-E75D46B297F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1" y="3952249"/>
            <a:ext cx="4191000" cy="2799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32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724400" cy="4876800"/>
          </a:xfrm>
        </p:spPr>
        <p:txBody>
          <a:bodyPr>
            <a:normAutofit fontScale="47500" lnSpcReduction="20000"/>
          </a:bodyPr>
          <a:lstStyle/>
          <a:p>
            <a:r>
              <a:rPr lang="en-US" b="0" i="0" dirty="0">
                <a:solidFill>
                  <a:srgbClr val="000000"/>
                </a:solidFill>
                <a:effectLst/>
                <a:latin typeface="Arial" panose="020B0604020202020204" pitchFamily="34" charset="0"/>
              </a:rPr>
              <a:t>A helicopter tail rotor is used to prevent unwanted rotation of the body of the helicopter when the main rotor changes speed. Assume that the four main rotor blades are each long thin rods with length of 5 m and mass of 30 kg. Assume that the helicopter body has a mass of 750 kg and a mass moment of inertia of 1300 kg-m</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at its center of gravity, located vertically in line with the main rotor. The distance between the main and tail rotors is 6 m.</a:t>
            </a:r>
          </a:p>
          <a:p>
            <a:pPr>
              <a:buFont typeface="+mj-lt"/>
              <a:buAutoNum type="alphaLcPeriod"/>
            </a:pPr>
            <a:r>
              <a:rPr lang="en-US" b="0" i="0" dirty="0">
                <a:solidFill>
                  <a:srgbClr val="000000"/>
                </a:solidFill>
                <a:effectLst/>
                <a:latin typeface="Arial" panose="020B0604020202020204" pitchFamily="34" charset="0"/>
              </a:rPr>
              <a:t>If the tail rotor is functioning, and the angular velocity of the helicopter body remains at zero before and after the main rotor changes speed from 200 rpm to 300 rpm, find the final horizonal velocity of the helicopter body (starts from rest).</a:t>
            </a:r>
          </a:p>
          <a:p>
            <a:pPr>
              <a:buFont typeface="+mj-lt"/>
              <a:buAutoNum type="alphaLcPeriod"/>
            </a:pPr>
            <a:r>
              <a:rPr lang="en-US" b="0" i="0" dirty="0">
                <a:solidFill>
                  <a:srgbClr val="000000"/>
                </a:solidFill>
                <a:effectLst/>
                <a:latin typeface="Arial" panose="020B0604020202020204" pitchFamily="34" charset="0"/>
              </a:rPr>
              <a:t>Assuming the main rotor change in speed from 200 rpm to 300 rpm occurs in uniformly over 8 s, find the force exerted by the tail rotor to keep the helicopter body from turning.</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pic>
        <p:nvPicPr>
          <p:cNvPr id="4098" name="Picture 2" descr="Problem 5 Diagram">
            <a:extLst>
              <a:ext uri="{FF2B5EF4-FFF2-40B4-BE49-F238E27FC236}">
                <a16:creationId xmlns:a16="http://schemas.microsoft.com/office/drawing/2014/main" id="{207AD66E-A984-4946-8B21-30AEF5255D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1575" y="2810669"/>
            <a:ext cx="3791897"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585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Impulse and Momentum in a Rigid Body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4138394"/>
              </a:xfrm>
            </p:spPr>
            <p:txBody>
              <a:bodyPr>
                <a:normAutofit fontScale="85000" lnSpcReduction="20000"/>
              </a:bodyPr>
              <a:lstStyle/>
              <a:p>
                <a:r>
                  <a:rPr lang="en-US" dirty="0"/>
                  <a:t>The Impulse Momentum Theorem states that the impulse exerted on a body will be equal to the change in momentum of that body.</a:t>
                </a:r>
              </a:p>
              <a:p>
                <a:r>
                  <a:rPr lang="en-US" dirty="0"/>
                  <a:t>This applies to both the linear and angular versions of these terms.</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J</m:t>
                          </m:r>
                        </m:e>
                      </m:acc>
                      <m:r>
                        <a:rPr lang="en-US" b="0" i="1" smtClean="0">
                          <a:latin typeface="Cambria Math"/>
                        </a:rPr>
                        <m:t>=</m:t>
                      </m:r>
                      <m:r>
                        <a:rPr lang="en-US" b="0" i="1" smtClean="0">
                          <a:latin typeface="Cambria Math"/>
                        </a:rPr>
                        <m:t>𝑚</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b="0" i="0">
                                  <a:latin typeface="Cambria Math"/>
                                </a:rPr>
                                <m:t>v</m:t>
                              </m:r>
                            </m:e>
                            <m:sub>
                              <m:r>
                                <m:rPr>
                                  <m:sty m:val="p"/>
                                </m:rPr>
                                <a:rPr lang="en-US" b="0" i="0">
                                  <a:latin typeface="Cambria Math"/>
                                </a:rPr>
                                <m:t>f</m:t>
                              </m:r>
                            </m:sub>
                          </m:sSub>
                        </m:e>
                      </m:acc>
                      <m:r>
                        <a:rPr lang="en-US" b="0" i="1" smtClean="0">
                          <a:latin typeface="Cambria Math"/>
                        </a:rPr>
                        <m:t>−</m:t>
                      </m:r>
                      <m:r>
                        <a:rPr lang="en-US" i="1">
                          <a:latin typeface="Cambria Math"/>
                        </a:rPr>
                        <m:t>𝑚</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rPr>
                                <m:t>v</m:t>
                              </m:r>
                            </m:e>
                            <m:sub>
                              <m:r>
                                <m:rPr>
                                  <m:sty m:val="p"/>
                                </m:rPr>
                                <a:rPr lang="en-US" b="0" i="0" smtClean="0">
                                  <a:latin typeface="Cambria Math" panose="02040503050406030204" pitchFamily="18" charset="0"/>
                                </a:rPr>
                                <m:t>i</m:t>
                              </m:r>
                            </m:sub>
                          </m:sSub>
                        </m:e>
                      </m:acc>
                    </m:oMath>
                  </m:oMathPara>
                </a14:m>
                <a:endParaRPr lang="en-US" dirty="0"/>
              </a:p>
              <a:p>
                <a:pPr marL="0" indent="0">
                  <a:buNone/>
                </a:pPr>
                <a:endParaRPr lang="en-US" dirty="0"/>
              </a:p>
              <a:p>
                <a:pPr marL="0" indent="0">
                  <a:buNone/>
                </a:pPr>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b="0" i="0" smtClean="0">
                              <a:latin typeface="Cambria Math" panose="02040503050406030204" pitchFamily="18" charset="0"/>
                            </a:rPr>
                            <m:t>K</m:t>
                          </m:r>
                        </m:e>
                      </m:acc>
                      <m:r>
                        <a:rPr lang="en-US" i="1">
                          <a:latin typeface="Cambria Math"/>
                        </a:rPr>
                        <m:t>=</m:t>
                      </m:r>
                      <m:r>
                        <a:rPr lang="en-US" b="0" i="1" smtClean="0">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e>
                      </m:acc>
                      <m:r>
                        <a:rPr lang="en-US" i="1">
                          <a:latin typeface="Cambria Math"/>
                        </a:rPr>
                        <m:t>−</m:t>
                      </m:r>
                      <m:r>
                        <a:rPr lang="en-US" b="0" i="1" smtClean="0">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panose="02040503050406030204" pitchFamily="18" charset="0"/>
                                </a:rPr>
                                <m:t>i</m:t>
                              </m:r>
                            </m:sub>
                          </m:sSub>
                        </m:e>
                      </m:acc>
                    </m:oMath>
                  </m:oMathPara>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138394"/>
              </a:xfrm>
              <a:blipFill>
                <a:blip r:embed="rId3"/>
                <a:stretch>
                  <a:fillRect l="-1259" t="-309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
        <p:nvSpPr>
          <p:cNvPr id="5" name="TextBox 4"/>
          <p:cNvSpPr txBox="1"/>
          <p:nvPr/>
        </p:nvSpPr>
        <p:spPr>
          <a:xfrm>
            <a:off x="2667000" y="4178328"/>
            <a:ext cx="1066799" cy="646331"/>
          </a:xfrm>
          <a:prstGeom prst="rect">
            <a:avLst/>
          </a:prstGeom>
          <a:noFill/>
        </p:spPr>
        <p:txBody>
          <a:bodyPr wrap="square" rtlCol="0">
            <a:spAutoFit/>
          </a:bodyPr>
          <a:lstStyle/>
          <a:p>
            <a:r>
              <a:rPr lang="en-US" dirty="0"/>
              <a:t>Linear Impulse</a:t>
            </a:r>
          </a:p>
        </p:txBody>
      </p:sp>
      <p:sp>
        <p:nvSpPr>
          <p:cNvPr id="6" name="TextBox 5"/>
          <p:cNvSpPr txBox="1"/>
          <p:nvPr/>
        </p:nvSpPr>
        <p:spPr>
          <a:xfrm>
            <a:off x="5229224" y="4143346"/>
            <a:ext cx="1371600" cy="646331"/>
          </a:xfrm>
          <a:prstGeom prst="rect">
            <a:avLst/>
          </a:prstGeom>
          <a:noFill/>
        </p:spPr>
        <p:txBody>
          <a:bodyPr wrap="square" rtlCol="0">
            <a:spAutoFit/>
          </a:bodyPr>
          <a:lstStyle/>
          <a:p>
            <a:pPr algn="ctr"/>
            <a:r>
              <a:rPr lang="en-US" dirty="0"/>
              <a:t>Initial Linear Momentum</a:t>
            </a:r>
          </a:p>
        </p:txBody>
      </p:sp>
      <p:sp>
        <p:nvSpPr>
          <p:cNvPr id="7" name="TextBox 6"/>
          <p:cNvSpPr txBox="1"/>
          <p:nvPr/>
        </p:nvSpPr>
        <p:spPr>
          <a:xfrm>
            <a:off x="3686171" y="4282909"/>
            <a:ext cx="1371600" cy="646331"/>
          </a:xfrm>
          <a:prstGeom prst="rect">
            <a:avLst/>
          </a:prstGeom>
          <a:noFill/>
        </p:spPr>
        <p:txBody>
          <a:bodyPr wrap="square" rtlCol="0">
            <a:spAutoFit/>
          </a:bodyPr>
          <a:lstStyle/>
          <a:p>
            <a:pPr algn="ctr"/>
            <a:r>
              <a:rPr lang="en-US" dirty="0"/>
              <a:t>Final Linear Momentum</a:t>
            </a:r>
          </a:p>
        </p:txBody>
      </p:sp>
      <p:cxnSp>
        <p:nvCxnSpPr>
          <p:cNvPr id="9" name="Straight Arrow Connector 8"/>
          <p:cNvCxnSpPr>
            <a:cxnSpLocks/>
          </p:cNvCxnSpPr>
          <p:nvPr/>
        </p:nvCxnSpPr>
        <p:spPr>
          <a:xfrm flipV="1">
            <a:off x="3309940" y="3934319"/>
            <a:ext cx="152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cxnSpLocks/>
          </p:cNvCxnSpPr>
          <p:nvPr/>
        </p:nvCxnSpPr>
        <p:spPr>
          <a:xfrm flipV="1">
            <a:off x="4371971" y="3853050"/>
            <a:ext cx="0" cy="3357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cxnSpLocks/>
          </p:cNvCxnSpPr>
          <p:nvPr/>
        </p:nvCxnSpPr>
        <p:spPr>
          <a:xfrm flipH="1" flipV="1">
            <a:off x="5372099" y="3919835"/>
            <a:ext cx="180976" cy="20214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32DE4948-1981-417E-A8AE-3738B1FF3FDD}"/>
              </a:ext>
            </a:extLst>
          </p:cNvPr>
          <p:cNvSpPr txBox="1"/>
          <p:nvPr/>
        </p:nvSpPr>
        <p:spPr>
          <a:xfrm>
            <a:off x="2681518" y="5759585"/>
            <a:ext cx="928459" cy="646331"/>
          </a:xfrm>
          <a:prstGeom prst="rect">
            <a:avLst/>
          </a:prstGeom>
          <a:noFill/>
        </p:spPr>
        <p:txBody>
          <a:bodyPr wrap="none" rtlCol="0">
            <a:spAutoFit/>
          </a:bodyPr>
          <a:lstStyle/>
          <a:p>
            <a:r>
              <a:rPr lang="en-US" dirty="0"/>
              <a:t>Angular</a:t>
            </a:r>
          </a:p>
          <a:p>
            <a:r>
              <a:rPr lang="en-US" dirty="0"/>
              <a:t>Impulse</a:t>
            </a:r>
          </a:p>
        </p:txBody>
      </p:sp>
      <p:sp>
        <p:nvSpPr>
          <p:cNvPr id="22" name="TextBox 21">
            <a:extLst>
              <a:ext uri="{FF2B5EF4-FFF2-40B4-BE49-F238E27FC236}">
                <a16:creationId xmlns:a16="http://schemas.microsoft.com/office/drawing/2014/main" id="{70367FF2-E55D-48FC-A81B-7AC65E8909F1}"/>
              </a:ext>
            </a:extLst>
          </p:cNvPr>
          <p:cNvSpPr txBox="1"/>
          <p:nvPr/>
        </p:nvSpPr>
        <p:spPr>
          <a:xfrm>
            <a:off x="5229224" y="5819751"/>
            <a:ext cx="1552563" cy="646331"/>
          </a:xfrm>
          <a:prstGeom prst="rect">
            <a:avLst/>
          </a:prstGeom>
          <a:noFill/>
        </p:spPr>
        <p:txBody>
          <a:bodyPr wrap="square" rtlCol="0">
            <a:spAutoFit/>
          </a:bodyPr>
          <a:lstStyle/>
          <a:p>
            <a:pPr algn="ctr"/>
            <a:r>
              <a:rPr lang="en-US" dirty="0"/>
              <a:t>Initial Angular Momentum</a:t>
            </a:r>
          </a:p>
        </p:txBody>
      </p:sp>
      <p:sp>
        <p:nvSpPr>
          <p:cNvPr id="23" name="TextBox 22">
            <a:extLst>
              <a:ext uri="{FF2B5EF4-FFF2-40B4-BE49-F238E27FC236}">
                <a16:creationId xmlns:a16="http://schemas.microsoft.com/office/drawing/2014/main" id="{FC8C7F8D-879D-4ED7-A92E-D076AAC03809}"/>
              </a:ext>
            </a:extLst>
          </p:cNvPr>
          <p:cNvSpPr txBox="1"/>
          <p:nvPr/>
        </p:nvSpPr>
        <p:spPr>
          <a:xfrm>
            <a:off x="3690945" y="5946556"/>
            <a:ext cx="1466845" cy="646331"/>
          </a:xfrm>
          <a:prstGeom prst="rect">
            <a:avLst/>
          </a:prstGeom>
          <a:noFill/>
        </p:spPr>
        <p:txBody>
          <a:bodyPr wrap="square" rtlCol="0">
            <a:spAutoFit/>
          </a:bodyPr>
          <a:lstStyle/>
          <a:p>
            <a:pPr algn="ctr"/>
            <a:r>
              <a:rPr lang="en-US" dirty="0"/>
              <a:t>Final  Angular Momentum</a:t>
            </a:r>
          </a:p>
        </p:txBody>
      </p:sp>
      <p:cxnSp>
        <p:nvCxnSpPr>
          <p:cNvPr id="24" name="Straight Arrow Connector 23">
            <a:extLst>
              <a:ext uri="{FF2B5EF4-FFF2-40B4-BE49-F238E27FC236}">
                <a16:creationId xmlns:a16="http://schemas.microsoft.com/office/drawing/2014/main" id="{C021560B-5E23-4595-9335-B75614A5DB90}"/>
              </a:ext>
            </a:extLst>
          </p:cNvPr>
          <p:cNvCxnSpPr>
            <a:cxnSpLocks/>
          </p:cNvCxnSpPr>
          <p:nvPr/>
        </p:nvCxnSpPr>
        <p:spPr>
          <a:xfrm flipV="1">
            <a:off x="3328990" y="5491981"/>
            <a:ext cx="15240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B5591E7-A30C-4D65-9367-483D5393AC2E}"/>
              </a:ext>
            </a:extLst>
          </p:cNvPr>
          <p:cNvCxnSpPr>
            <a:cxnSpLocks/>
          </p:cNvCxnSpPr>
          <p:nvPr/>
        </p:nvCxnSpPr>
        <p:spPr>
          <a:xfrm flipV="1">
            <a:off x="4419600" y="5590004"/>
            <a:ext cx="0" cy="31745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58C909CA-ECD1-4419-B58F-99AF8630317C}"/>
              </a:ext>
            </a:extLst>
          </p:cNvPr>
          <p:cNvCxnSpPr>
            <a:cxnSpLocks/>
          </p:cNvCxnSpPr>
          <p:nvPr/>
        </p:nvCxnSpPr>
        <p:spPr>
          <a:xfrm flipH="1" flipV="1">
            <a:off x="5600701" y="5586060"/>
            <a:ext cx="238127" cy="21728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91480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21" grpId="0"/>
      <p:bldP spid="22"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747-9B28-409F-9F4F-5434B1D51DDA}"/>
              </a:ext>
            </a:extLst>
          </p:cNvPr>
          <p:cNvSpPr>
            <a:spLocks noGrp="1"/>
          </p:cNvSpPr>
          <p:nvPr>
            <p:ph type="title"/>
          </p:nvPr>
        </p:nvSpPr>
        <p:spPr/>
        <p:txBody>
          <a:bodyPr>
            <a:normAutofit fontScale="90000"/>
          </a:bodyPr>
          <a:lstStyle/>
          <a:p>
            <a:r>
              <a:rPr lang="en-US" dirty="0"/>
              <a:t>Fixed Axis Rotation with the Impulse Momentum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8D5CB3-9B97-4805-BD68-D9957C12EF5F}"/>
                  </a:ext>
                </a:extLst>
              </p:cNvPr>
              <p:cNvSpPr>
                <a:spLocks noGrp="1"/>
              </p:cNvSpPr>
              <p:nvPr>
                <p:ph idx="1"/>
              </p:nvPr>
            </p:nvSpPr>
            <p:spPr>
              <a:xfrm>
                <a:off x="457200" y="1600200"/>
                <a:ext cx="5334000" cy="4756150"/>
              </a:xfrm>
            </p:spPr>
            <p:txBody>
              <a:bodyPr>
                <a:normAutofit fontScale="85000" lnSpcReduction="10000"/>
              </a:bodyPr>
              <a:lstStyle/>
              <a:p>
                <a:r>
                  <a:rPr lang="en-US" dirty="0"/>
                  <a:t>When examining a </a:t>
                </a:r>
                <a:r>
                  <a:rPr lang="en-US" b="1" dirty="0"/>
                  <a:t>fixed axis system</a:t>
                </a:r>
                <a:r>
                  <a:rPr lang="en-US" dirty="0"/>
                  <a:t>, we will just use the rotational impulse momentum equation, balancing the impulse with the change in momentum.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m:t>
                      </m:r>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b="0" i="0" smtClean="0">
                              <a:latin typeface="Cambria Math" panose="02040503050406030204" pitchFamily="18" charset="0"/>
                              <a:ea typeface="Cambria Math" panose="02040503050406030204" pitchFamily="18" charset="0"/>
                            </a:rPr>
                            <m:t>i</m:t>
                          </m:r>
                        </m:sub>
                      </m:sSub>
                    </m:oMath>
                  </m:oMathPara>
                </a14:m>
                <a:endParaRPr lang="en-US" dirty="0"/>
              </a:p>
              <a:p>
                <a:r>
                  <a:rPr lang="en-US" dirty="0"/>
                  <a:t>For this equation however, we need to be sure to be consistent and take </a:t>
                </a:r>
                <a:r>
                  <a:rPr lang="en-US" b="1" dirty="0"/>
                  <a:t>all moments and mass moments of inertia about the same point</a:t>
                </a:r>
                <a:r>
                  <a:rPr 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838D5CB3-9B97-4805-BD68-D9957C12EF5F}"/>
                  </a:ext>
                </a:extLst>
              </p:cNvPr>
              <p:cNvSpPr>
                <a:spLocks noGrp="1" noRot="1" noChangeAspect="1" noMove="1" noResize="1" noEditPoints="1" noAdjustHandles="1" noChangeArrowheads="1" noChangeShapeType="1" noTextEdit="1"/>
              </p:cNvSpPr>
              <p:nvPr>
                <p:ph idx="1"/>
              </p:nvPr>
            </p:nvSpPr>
            <p:spPr>
              <a:xfrm>
                <a:off x="457200" y="1600200"/>
                <a:ext cx="5334000" cy="4756150"/>
              </a:xfrm>
              <a:blipFill>
                <a:blip r:embed="rId2"/>
                <a:stretch>
                  <a:fillRect l="-1943" t="-205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4CA324-CB8A-4F89-9389-9F3372C83D2F}"/>
              </a:ext>
            </a:extLst>
          </p:cNvPr>
          <p:cNvSpPr>
            <a:spLocks noGrp="1"/>
          </p:cNvSpPr>
          <p:nvPr>
            <p:ph type="sldNum" sz="quarter" idx="12"/>
          </p:nvPr>
        </p:nvSpPr>
        <p:spPr/>
        <p:txBody>
          <a:bodyPr/>
          <a:lstStyle/>
          <a:p>
            <a:fld id="{929262FE-7F58-4A1E-8AF3-5A510A86DEBD}" type="slidenum">
              <a:rPr lang="en-US" smtClean="0"/>
              <a:t>3</a:t>
            </a:fld>
            <a:endParaRPr lang="en-US" dirty="0"/>
          </a:p>
        </p:txBody>
      </p:sp>
      <p:pic>
        <p:nvPicPr>
          <p:cNvPr id="6" name="Picture 2" descr="Problem 1 Diagram">
            <a:extLst>
              <a:ext uri="{FF2B5EF4-FFF2-40B4-BE49-F238E27FC236}">
                <a16:creationId xmlns:a16="http://schemas.microsoft.com/office/drawing/2014/main" id="{ED9E4F55-90B4-6987-2973-3E94D29C4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2514600"/>
            <a:ext cx="2898274" cy="20650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8FB8136-C5E4-B1EC-DFE6-4B8C5E39C9A4}"/>
              </a:ext>
            </a:extLst>
          </p:cNvPr>
          <p:cNvSpPr txBox="1"/>
          <p:nvPr/>
        </p:nvSpPr>
        <p:spPr>
          <a:xfrm>
            <a:off x="5927224" y="4641054"/>
            <a:ext cx="2914650" cy="646331"/>
          </a:xfrm>
          <a:prstGeom prst="rect">
            <a:avLst/>
          </a:prstGeom>
          <a:noFill/>
        </p:spPr>
        <p:txBody>
          <a:bodyPr wrap="square" rtlCol="0">
            <a:spAutoFit/>
          </a:bodyPr>
          <a:lstStyle/>
          <a:p>
            <a:r>
              <a:rPr lang="en-US" dirty="0"/>
              <a:t>Public domain image by John F. Looney</a:t>
            </a:r>
          </a:p>
        </p:txBody>
      </p:sp>
    </p:spTree>
    <p:extLst>
      <p:ext uri="{BB962C8B-B14F-4D97-AF65-F5344CB8AC3E}">
        <p14:creationId xmlns:p14="http://schemas.microsoft.com/office/powerpoint/2010/main" val="30343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5747-9B28-409F-9F4F-5434B1D51DDA}"/>
              </a:ext>
            </a:extLst>
          </p:cNvPr>
          <p:cNvSpPr>
            <a:spLocks noGrp="1"/>
          </p:cNvSpPr>
          <p:nvPr>
            <p:ph type="title"/>
          </p:nvPr>
        </p:nvSpPr>
        <p:spPr/>
        <p:txBody>
          <a:bodyPr>
            <a:normAutofit fontScale="90000"/>
          </a:bodyPr>
          <a:lstStyle/>
          <a:p>
            <a:r>
              <a:rPr lang="en-US" dirty="0"/>
              <a:t>General Planar Motion with the Impulse Momentum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8D5CB3-9B97-4805-BD68-D9957C12EF5F}"/>
                  </a:ext>
                </a:extLst>
              </p:cNvPr>
              <p:cNvSpPr>
                <a:spLocks noGrp="1"/>
              </p:cNvSpPr>
              <p:nvPr>
                <p:ph idx="1"/>
              </p:nvPr>
            </p:nvSpPr>
            <p:spPr>
              <a:xfrm>
                <a:off x="457200" y="1600200"/>
                <a:ext cx="8153400" cy="4525963"/>
              </a:xfrm>
            </p:spPr>
            <p:txBody>
              <a:bodyPr>
                <a:normAutofit fontScale="85000" lnSpcReduction="10000"/>
              </a:bodyPr>
              <a:lstStyle/>
              <a:p>
                <a:r>
                  <a:rPr lang="en-US" dirty="0"/>
                  <a:t>When examining a body is both translating and rotating in </a:t>
                </a:r>
                <a:r>
                  <a:rPr lang="en-US" b="1" dirty="0"/>
                  <a:t>2 dimensions</a:t>
                </a:r>
                <a:r>
                  <a:rPr lang="en-US" dirty="0"/>
                  <a:t>, we can use both the translational impulse momentum equations…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J</m:t>
                          </m:r>
                        </m:e>
                        <m:sub>
                          <m:r>
                            <m:rPr>
                              <m:sty m:val="p"/>
                            </m:rPr>
                            <a:rPr lang="en-US">
                              <a:latin typeface="Cambria Math"/>
                            </a:rPr>
                            <m:t>x</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𝑓𝑥</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𝑖𝑥</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J</m:t>
                          </m:r>
                        </m:e>
                        <m:sub>
                          <m:r>
                            <m:rPr>
                              <m:sty m:val="p"/>
                            </m:rPr>
                            <a:rPr lang="en-US">
                              <a:latin typeface="Cambria Math"/>
                            </a:rPr>
                            <m:t>y</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𝑓𝑦</m:t>
                          </m:r>
                        </m:sub>
                      </m:sSub>
                      <m:r>
                        <a:rPr lang="en-US" i="1">
                          <a:latin typeface="Cambria Math"/>
                        </a:rPr>
                        <m:t>−</m:t>
                      </m:r>
                      <m:r>
                        <a:rPr lang="en-US" i="1">
                          <a:latin typeface="Cambria Math"/>
                        </a:rPr>
                        <m:t>𝑚</m:t>
                      </m:r>
                      <m:sSub>
                        <m:sSubPr>
                          <m:ctrlPr>
                            <a:rPr lang="en-US" i="1">
                              <a:latin typeface="Cambria Math" panose="02040503050406030204" pitchFamily="18" charset="0"/>
                            </a:rPr>
                          </m:ctrlPr>
                        </m:sSubPr>
                        <m:e>
                          <m:r>
                            <a:rPr lang="en-US" i="1">
                              <a:latin typeface="Cambria Math"/>
                            </a:rPr>
                            <m:t>𝑣</m:t>
                          </m:r>
                        </m:e>
                        <m:sub>
                          <m:r>
                            <a:rPr lang="en-US" i="1">
                              <a:latin typeface="Cambria Math"/>
                            </a:rPr>
                            <m:t>𝑖𝑦</m:t>
                          </m:r>
                        </m:sub>
                      </m:sSub>
                    </m:oMath>
                  </m:oMathPara>
                </a14:m>
                <a:endParaRPr lang="en-US" dirty="0"/>
              </a:p>
              <a:p>
                <a:r>
                  <a:rPr lang="en-US" dirty="0"/>
                  <a:t>And the rotational impulse momentum equation…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𝐾</m:t>
                      </m:r>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panose="02040503050406030204" pitchFamily="18" charset="0"/>
                              <a:ea typeface="Cambria Math" panose="02040503050406030204" pitchFamily="18" charset="0"/>
                            </a:rPr>
                            <m:t>i</m:t>
                          </m:r>
                        </m:sub>
                      </m:sSub>
                    </m:oMath>
                  </m:oMathPara>
                </a14:m>
                <a:endParaRPr lang="en-US" dirty="0"/>
              </a:p>
              <a:p>
                <a:r>
                  <a:rPr lang="en-US" dirty="0"/>
                  <a:t>In these cases, it is important to use the velocity of the </a:t>
                </a:r>
                <a:r>
                  <a:rPr lang="en-US" b="1" dirty="0"/>
                  <a:t>center of mass </a:t>
                </a:r>
                <a:r>
                  <a:rPr lang="en-US" dirty="0"/>
                  <a:t>of the body, and to take all moments and mass moments of inertia about the center of mass of the body.</a:t>
                </a:r>
              </a:p>
              <a:p>
                <a:pPr marL="0" indent="0">
                  <a:buNone/>
                </a:pP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838D5CB3-9B97-4805-BD68-D9957C12EF5F}"/>
                  </a:ext>
                </a:extLst>
              </p:cNvPr>
              <p:cNvSpPr>
                <a:spLocks noGrp="1" noRot="1" noChangeAspect="1" noMove="1" noResize="1" noEditPoints="1" noAdjustHandles="1" noChangeArrowheads="1" noChangeShapeType="1" noTextEdit="1"/>
              </p:cNvSpPr>
              <p:nvPr>
                <p:ph idx="1"/>
              </p:nvPr>
            </p:nvSpPr>
            <p:spPr>
              <a:xfrm>
                <a:off x="457200" y="1600200"/>
                <a:ext cx="8153400" cy="4525963"/>
              </a:xfrm>
              <a:blipFill>
                <a:blip r:embed="rId2"/>
                <a:stretch>
                  <a:fillRect l="-1271" t="-2156" r="-2018" b="-350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64CA324-CB8A-4F89-9389-9F3372C83D2F}"/>
              </a:ext>
            </a:extLst>
          </p:cNvPr>
          <p:cNvSpPr>
            <a:spLocks noGrp="1"/>
          </p:cNvSpPr>
          <p:nvPr>
            <p:ph type="sldNum" sz="quarter" idx="12"/>
          </p:nvPr>
        </p:nvSpPr>
        <p:spPr/>
        <p:txBody>
          <a:bodyPr/>
          <a:lstStyle/>
          <a:p>
            <a:fld id="{929262FE-7F58-4A1E-8AF3-5A510A86DEBD}" type="slidenum">
              <a:rPr lang="en-US" smtClean="0"/>
              <a:t>4</a:t>
            </a:fld>
            <a:endParaRPr lang="en-US" dirty="0"/>
          </a:p>
        </p:txBody>
      </p:sp>
    </p:spTree>
    <p:extLst>
      <p:ext uri="{BB962C8B-B14F-4D97-AF65-F5344CB8AC3E}">
        <p14:creationId xmlns:p14="http://schemas.microsoft.com/office/powerpoint/2010/main" val="336326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871C29D-AB78-AEEA-6AA1-84ECBE748F0B}"/>
              </a:ext>
            </a:extLst>
          </p:cNvPr>
          <p:cNvGrpSpPr/>
          <p:nvPr/>
        </p:nvGrpSpPr>
        <p:grpSpPr>
          <a:xfrm>
            <a:off x="0" y="3730319"/>
            <a:ext cx="9144000" cy="3127675"/>
            <a:chOff x="0" y="3730319"/>
            <a:chExt cx="9144000" cy="3127675"/>
          </a:xfrm>
        </p:grpSpPr>
        <p:sp>
          <p:nvSpPr>
            <p:cNvPr id="22" name="Rectangle 21">
              <a:extLst>
                <a:ext uri="{FF2B5EF4-FFF2-40B4-BE49-F238E27FC236}">
                  <a16:creationId xmlns:a16="http://schemas.microsoft.com/office/drawing/2014/main" id="{D58330D9-309B-7CEC-CFA5-F90F9403531D}"/>
                </a:ext>
              </a:extLst>
            </p:cNvPr>
            <p:cNvSpPr/>
            <p:nvPr/>
          </p:nvSpPr>
          <p:spPr>
            <a:xfrm>
              <a:off x="0" y="5867399"/>
              <a:ext cx="9144000" cy="990595"/>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05BC29C-717E-61EB-D166-7AE60707557C}"/>
                </a:ext>
              </a:extLst>
            </p:cNvPr>
            <p:cNvSpPr/>
            <p:nvPr/>
          </p:nvSpPr>
          <p:spPr>
            <a:xfrm>
              <a:off x="1473995" y="4495800"/>
              <a:ext cx="1371600" cy="1371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 = 3kg</a:t>
              </a:r>
            </a:p>
          </p:txBody>
        </p:sp>
        <p:cxnSp>
          <p:nvCxnSpPr>
            <p:cNvPr id="8" name="Straight Arrow Connector 7">
              <a:extLst>
                <a:ext uri="{FF2B5EF4-FFF2-40B4-BE49-F238E27FC236}">
                  <a16:creationId xmlns:a16="http://schemas.microsoft.com/office/drawing/2014/main" id="{D1FB54D9-DD49-3A8D-A54F-4E2623891607}"/>
                </a:ext>
              </a:extLst>
            </p:cNvPr>
            <p:cNvCxnSpPr>
              <a:cxnSpLocks/>
            </p:cNvCxnSpPr>
            <p:nvPr/>
          </p:nvCxnSpPr>
          <p:spPr>
            <a:xfrm>
              <a:off x="3093428" y="5203831"/>
              <a:ext cx="607630"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BDFB1A9-9779-50EF-2A91-3A3086BB0E58}"/>
                </a:ext>
              </a:extLst>
            </p:cNvPr>
            <p:cNvCxnSpPr>
              <a:cxnSpLocks/>
            </p:cNvCxnSpPr>
            <p:nvPr/>
          </p:nvCxnSpPr>
          <p:spPr>
            <a:xfrm flipH="1">
              <a:off x="3657600" y="5867399"/>
              <a:ext cx="679743" cy="0"/>
            </a:xfrm>
            <a:prstGeom prst="straightConnector1">
              <a:avLst/>
            </a:prstGeom>
            <a:ln>
              <a:solidFill>
                <a:srgbClr val="FF0000"/>
              </a:solidFill>
              <a:tailEnd type="arrow"/>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B945C77-9A7E-7685-49A1-4F9FA67E4F1E}"/>
                    </a:ext>
                  </a:extLst>
                </p:cNvPr>
                <p:cNvSpPr txBox="1"/>
                <p:nvPr/>
              </p:nvSpPr>
              <p:spPr>
                <a:xfrm>
                  <a:off x="3470016" y="5355413"/>
                  <a:ext cx="1067023" cy="3955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0" smtClean="0">
                                <a:solidFill>
                                  <a:srgbClr val="FF0000"/>
                                </a:solidFill>
                                <a:latin typeface="Cambria Math"/>
                              </a:rPr>
                              <m:t>𝐅</m:t>
                            </m:r>
                          </m:e>
                          <m:sub>
                            <m:r>
                              <a:rPr lang="en-US" b="1" i="1" smtClean="0">
                                <a:solidFill>
                                  <a:srgbClr val="FF0000"/>
                                </a:solidFill>
                                <a:latin typeface="Cambria Math" panose="02040503050406030204" pitchFamily="18" charset="0"/>
                              </a:rPr>
                              <m:t>𝒇𝒓𝒊𝒄𝒕𝒊𝒐𝒏</m:t>
                            </m:r>
                          </m:sub>
                        </m:sSub>
                      </m:oMath>
                    </m:oMathPara>
                  </a14:m>
                  <a:endParaRPr lang="en-US" b="1" dirty="0"/>
                </a:p>
              </p:txBody>
            </p:sp>
          </mc:Choice>
          <mc:Fallback>
            <p:sp>
              <p:nvSpPr>
                <p:cNvPr id="10" name="TextBox 9">
                  <a:extLst>
                    <a:ext uri="{FF2B5EF4-FFF2-40B4-BE49-F238E27FC236}">
                      <a16:creationId xmlns:a16="http://schemas.microsoft.com/office/drawing/2014/main" id="{BB945C77-9A7E-7685-49A1-4F9FA67E4F1E}"/>
                    </a:ext>
                  </a:extLst>
                </p:cNvPr>
                <p:cNvSpPr txBox="1">
                  <a:spLocks noRot="1" noChangeAspect="1" noMove="1" noResize="1" noEditPoints="1" noAdjustHandles="1" noChangeArrowheads="1" noChangeShapeType="1" noTextEdit="1"/>
                </p:cNvSpPr>
                <p:nvPr/>
              </p:nvSpPr>
              <p:spPr>
                <a:xfrm>
                  <a:off x="3470016" y="5355413"/>
                  <a:ext cx="1067023" cy="395558"/>
                </a:xfrm>
                <a:prstGeom prst="rect">
                  <a:avLst/>
                </a:prstGeom>
                <a:blipFill>
                  <a:blip r:embed="rId2"/>
                  <a:stretch>
                    <a:fillRect b="-10938"/>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24354279-4E19-3067-F027-D378A818F064}"/>
                </a:ext>
              </a:extLst>
            </p:cNvPr>
            <p:cNvSpPr/>
            <p:nvPr/>
          </p:nvSpPr>
          <p:spPr>
            <a:xfrm>
              <a:off x="5041135" y="4495798"/>
              <a:ext cx="1371600" cy="1371600"/>
            </a:xfrm>
            <a:prstGeom prst="ellipse">
              <a:avLst/>
            </a:prstGeom>
            <a:noFill/>
            <a:ln>
              <a:prstDash val="dash"/>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m = 3kg</a:t>
              </a:r>
            </a:p>
          </p:txBody>
        </p:sp>
        <p:cxnSp>
          <p:nvCxnSpPr>
            <p:cNvPr id="12" name="Straight Arrow Connector 11">
              <a:extLst>
                <a:ext uri="{FF2B5EF4-FFF2-40B4-BE49-F238E27FC236}">
                  <a16:creationId xmlns:a16="http://schemas.microsoft.com/office/drawing/2014/main" id="{E2E98962-3A10-7EFE-3576-F8FE11618FB3}"/>
                </a:ext>
              </a:extLst>
            </p:cNvPr>
            <p:cNvCxnSpPr>
              <a:cxnSpLocks/>
            </p:cNvCxnSpPr>
            <p:nvPr/>
          </p:nvCxnSpPr>
          <p:spPr>
            <a:xfrm>
              <a:off x="6553200" y="5189046"/>
              <a:ext cx="636985" cy="0"/>
            </a:xfrm>
            <a:prstGeom prst="straightConnector1">
              <a:avLst/>
            </a:prstGeom>
            <a:ln>
              <a:prstDash val="lgDash"/>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EFAE5E0-3941-8A32-4DC6-0D31BF6C9DAD}"/>
                    </a:ext>
                  </a:extLst>
                </p:cNvPr>
                <p:cNvSpPr txBox="1"/>
                <p:nvPr/>
              </p:nvSpPr>
              <p:spPr>
                <a:xfrm>
                  <a:off x="2845595" y="4686757"/>
                  <a:ext cx="128849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𝑣</m:t>
                            </m:r>
                          </m:e>
                          <m:sub>
                            <m:r>
                              <a:rPr lang="en-US" b="0" i="1" smtClean="0">
                                <a:solidFill>
                                  <a:schemeClr val="accent1"/>
                                </a:solidFill>
                                <a:latin typeface="Cambria Math" panose="02040503050406030204" pitchFamily="18" charset="0"/>
                              </a:rPr>
                              <m:t>𝑖</m:t>
                            </m:r>
                          </m:sub>
                        </m:sSub>
                        <m:r>
                          <a:rPr lang="en-US" b="0" i="1" smtClean="0">
                            <a:solidFill>
                              <a:schemeClr val="accent1"/>
                            </a:solidFill>
                            <a:latin typeface="Cambria Math" panose="02040503050406030204" pitchFamily="18" charset="0"/>
                          </a:rPr>
                          <m:t>=3</m:t>
                        </m:r>
                        <m:r>
                          <a:rPr lang="en-US" b="0" i="1" smtClean="0">
                            <a:solidFill>
                              <a:schemeClr val="accent1"/>
                            </a:solidFill>
                            <a:latin typeface="Cambria Math" panose="02040503050406030204" pitchFamily="18" charset="0"/>
                          </a:rPr>
                          <m:t>𝑚</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𝑠</m:t>
                        </m:r>
                      </m:oMath>
                    </m:oMathPara>
                  </a14:m>
                  <a:endParaRPr lang="en-US" i="1" dirty="0"/>
                </a:p>
              </p:txBody>
            </p:sp>
          </mc:Choice>
          <mc:Fallback>
            <p:sp>
              <p:nvSpPr>
                <p:cNvPr id="13" name="TextBox 12">
                  <a:extLst>
                    <a:ext uri="{FF2B5EF4-FFF2-40B4-BE49-F238E27FC236}">
                      <a16:creationId xmlns:a16="http://schemas.microsoft.com/office/drawing/2014/main" id="{AEFAE5E0-3941-8A32-4DC6-0D31BF6C9DAD}"/>
                    </a:ext>
                  </a:extLst>
                </p:cNvPr>
                <p:cNvSpPr txBox="1">
                  <a:spLocks noRot="1" noChangeAspect="1" noMove="1" noResize="1" noEditPoints="1" noAdjustHandles="1" noChangeArrowheads="1" noChangeShapeType="1" noTextEdit="1"/>
                </p:cNvSpPr>
                <p:nvPr/>
              </p:nvSpPr>
              <p:spPr>
                <a:xfrm>
                  <a:off x="2845595" y="4686757"/>
                  <a:ext cx="1288494"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817DC4E-0A74-51DE-744C-4023AED8B8F1}"/>
                    </a:ext>
                  </a:extLst>
                </p:cNvPr>
                <p:cNvSpPr txBox="1"/>
                <p:nvPr/>
              </p:nvSpPr>
              <p:spPr>
                <a:xfrm>
                  <a:off x="6412735" y="4734984"/>
                  <a:ext cx="1542602"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𝑣</m:t>
                            </m:r>
                          </m:e>
                          <m:sub>
                            <m:r>
                              <a:rPr lang="en-US" b="0" i="1" smtClean="0">
                                <a:solidFill>
                                  <a:schemeClr val="accent1"/>
                                </a:solidFill>
                                <a:latin typeface="Cambria Math" panose="02040503050406030204" pitchFamily="18" charset="0"/>
                              </a:rPr>
                              <m:t>𝑓</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2.5 </m:t>
                        </m:r>
                        <m:r>
                          <a:rPr lang="en-US" b="0" i="1" smtClean="0">
                            <a:solidFill>
                              <a:schemeClr val="accent1"/>
                            </a:solidFill>
                            <a:latin typeface="Cambria Math" panose="02040503050406030204" pitchFamily="18" charset="0"/>
                          </a:rPr>
                          <m:t>𝑚</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𝑠</m:t>
                        </m:r>
                      </m:oMath>
                    </m:oMathPara>
                  </a14:m>
                  <a:endParaRPr lang="en-US" i="1" dirty="0"/>
                </a:p>
              </p:txBody>
            </p:sp>
          </mc:Choice>
          <mc:Fallback>
            <p:sp>
              <p:nvSpPr>
                <p:cNvPr id="14" name="TextBox 13">
                  <a:extLst>
                    <a:ext uri="{FF2B5EF4-FFF2-40B4-BE49-F238E27FC236}">
                      <a16:creationId xmlns:a16="http://schemas.microsoft.com/office/drawing/2014/main" id="{D817DC4E-0A74-51DE-744C-4023AED8B8F1}"/>
                    </a:ext>
                  </a:extLst>
                </p:cNvPr>
                <p:cNvSpPr txBox="1">
                  <a:spLocks noRot="1" noChangeAspect="1" noMove="1" noResize="1" noEditPoints="1" noAdjustHandles="1" noChangeArrowheads="1" noChangeShapeType="1" noTextEdit="1"/>
                </p:cNvSpPr>
                <p:nvPr/>
              </p:nvSpPr>
              <p:spPr>
                <a:xfrm>
                  <a:off x="6412735" y="4734984"/>
                  <a:ext cx="1542602" cy="391582"/>
                </a:xfrm>
                <a:prstGeom prst="rect">
                  <a:avLst/>
                </a:prstGeom>
                <a:blipFill>
                  <a:blip r:embed="rId4"/>
                  <a:stretch>
                    <a:fillRect b="-9375"/>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F8EA7136-2E67-951A-5350-1BA5092941C5}"/>
                </a:ext>
              </a:extLst>
            </p:cNvPr>
            <p:cNvSpPr/>
            <p:nvPr/>
          </p:nvSpPr>
          <p:spPr>
            <a:xfrm>
              <a:off x="1245395" y="4267198"/>
              <a:ext cx="1828800" cy="1828800"/>
            </a:xfrm>
            <a:prstGeom prst="arc">
              <a:avLst>
                <a:gd name="adj1" fmla="val 14562924"/>
                <a:gd name="adj2" fmla="val 18057825"/>
              </a:avLst>
            </a:prstGeom>
            <a:ln>
              <a:solidFill>
                <a:schemeClr val="accent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8578A166-A7E0-0618-5AA2-68145E3033BD}"/>
                    </a:ext>
                  </a:extLst>
                </p:cNvPr>
                <p:cNvSpPr txBox="1"/>
                <p:nvPr/>
              </p:nvSpPr>
              <p:spPr>
                <a:xfrm>
                  <a:off x="1371600" y="3743356"/>
                  <a:ext cx="15633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panose="02040503050406030204" pitchFamily="18" charset="0"/>
                              </a:rPr>
                            </m:ctrlPr>
                          </m:sSubPr>
                          <m:e>
                            <m:r>
                              <a:rPr lang="en-US" i="1" smtClean="0">
                                <a:solidFill>
                                  <a:schemeClr val="accent1"/>
                                </a:solidFill>
                                <a:latin typeface="Cambria Math" panose="02040503050406030204" pitchFamily="18" charset="0"/>
                                <a:ea typeface="Cambria Math" panose="02040503050406030204" pitchFamily="18" charset="0"/>
                              </a:rPr>
                              <m:t>𝜔</m:t>
                            </m:r>
                          </m:e>
                          <m:sub>
                            <m:r>
                              <a:rPr lang="en-US" b="0" i="1" smtClean="0">
                                <a:solidFill>
                                  <a:schemeClr val="accent1"/>
                                </a:solidFill>
                                <a:latin typeface="Cambria Math" panose="02040503050406030204" pitchFamily="18" charset="0"/>
                              </a:rPr>
                              <m:t>𝑖</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1 </m:t>
                        </m:r>
                        <m:r>
                          <a:rPr lang="en-US" b="0" i="1" smtClean="0">
                            <a:solidFill>
                              <a:schemeClr val="accent1"/>
                            </a:solidFill>
                            <a:latin typeface="Cambria Math" panose="02040503050406030204" pitchFamily="18" charset="0"/>
                          </a:rPr>
                          <m:t>𝑟𝑎𝑑</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𝑠</m:t>
                        </m:r>
                      </m:oMath>
                    </m:oMathPara>
                  </a14:m>
                  <a:endParaRPr lang="en-US" i="1" dirty="0"/>
                </a:p>
              </p:txBody>
            </p:sp>
          </mc:Choice>
          <mc:Fallback>
            <p:sp>
              <p:nvSpPr>
                <p:cNvPr id="24" name="TextBox 23">
                  <a:extLst>
                    <a:ext uri="{FF2B5EF4-FFF2-40B4-BE49-F238E27FC236}">
                      <a16:creationId xmlns:a16="http://schemas.microsoft.com/office/drawing/2014/main" id="{8578A166-A7E0-0618-5AA2-68145E3033BD}"/>
                    </a:ext>
                  </a:extLst>
                </p:cNvPr>
                <p:cNvSpPr txBox="1">
                  <a:spLocks noRot="1" noChangeAspect="1" noMove="1" noResize="1" noEditPoints="1" noAdjustHandles="1" noChangeArrowheads="1" noChangeShapeType="1" noTextEdit="1"/>
                </p:cNvSpPr>
                <p:nvPr/>
              </p:nvSpPr>
              <p:spPr>
                <a:xfrm>
                  <a:off x="1371600" y="3743356"/>
                  <a:ext cx="1563377" cy="369332"/>
                </a:xfrm>
                <a:prstGeom prst="rect">
                  <a:avLst/>
                </a:prstGeom>
                <a:blipFill>
                  <a:blip r:embed="rId5"/>
                  <a:stretch>
                    <a:fillRect b="-13115"/>
                  </a:stretch>
                </a:blipFill>
              </p:spPr>
              <p:txBody>
                <a:bodyPr/>
                <a:lstStyle/>
                <a:p>
                  <a:r>
                    <a:rPr lang="en-US">
                      <a:noFill/>
                    </a:rPr>
                    <a:t> </a:t>
                  </a:r>
                </a:p>
              </p:txBody>
            </p:sp>
          </mc:Fallback>
        </mc:AlternateContent>
        <p:sp>
          <p:nvSpPr>
            <p:cNvPr id="25" name="Arc 24">
              <a:extLst>
                <a:ext uri="{FF2B5EF4-FFF2-40B4-BE49-F238E27FC236}">
                  <a16:creationId xmlns:a16="http://schemas.microsoft.com/office/drawing/2014/main" id="{4F0C0B8D-99E4-F3E0-1C19-642EA2A2009B}"/>
                </a:ext>
              </a:extLst>
            </p:cNvPr>
            <p:cNvSpPr/>
            <p:nvPr/>
          </p:nvSpPr>
          <p:spPr>
            <a:xfrm>
              <a:off x="4808340" y="4207415"/>
              <a:ext cx="1828800" cy="1828800"/>
            </a:xfrm>
            <a:prstGeom prst="arc">
              <a:avLst>
                <a:gd name="adj1" fmla="val 13577261"/>
                <a:gd name="adj2" fmla="val 19358456"/>
              </a:avLst>
            </a:prstGeom>
            <a:ln>
              <a:solidFill>
                <a:schemeClr val="accent1"/>
              </a:solidFill>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E8846F8F-1402-9E7E-E898-077B41C07690}"/>
                    </a:ext>
                  </a:extLst>
                </p:cNvPr>
                <p:cNvSpPr txBox="1"/>
                <p:nvPr/>
              </p:nvSpPr>
              <p:spPr>
                <a:xfrm>
                  <a:off x="4953000" y="3730319"/>
                  <a:ext cx="1589859"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panose="02040503050406030204" pitchFamily="18" charset="0"/>
                              </a:rPr>
                            </m:ctrlPr>
                          </m:sSubPr>
                          <m:e>
                            <m:r>
                              <a:rPr lang="en-US" i="1" smtClean="0">
                                <a:solidFill>
                                  <a:schemeClr val="accent1"/>
                                </a:solidFill>
                                <a:latin typeface="Cambria Math" panose="02040503050406030204" pitchFamily="18" charset="0"/>
                                <a:ea typeface="Cambria Math" panose="02040503050406030204" pitchFamily="18" charset="0"/>
                              </a:rPr>
                              <m:t>𝜔</m:t>
                            </m:r>
                          </m:e>
                          <m:sub>
                            <m:r>
                              <a:rPr lang="en-US" b="0" i="1" smtClean="0">
                                <a:solidFill>
                                  <a:schemeClr val="accent1"/>
                                </a:solidFill>
                                <a:latin typeface="Cambria Math" panose="02040503050406030204" pitchFamily="18" charset="0"/>
                              </a:rPr>
                              <m:t>𝑓</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2 </m:t>
                        </m:r>
                        <m:r>
                          <a:rPr lang="en-US" b="0" i="1" smtClean="0">
                            <a:solidFill>
                              <a:schemeClr val="accent1"/>
                            </a:solidFill>
                            <a:latin typeface="Cambria Math" panose="02040503050406030204" pitchFamily="18" charset="0"/>
                          </a:rPr>
                          <m:t>𝑟𝑎𝑑</m:t>
                        </m:r>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𝑠</m:t>
                        </m:r>
                      </m:oMath>
                    </m:oMathPara>
                  </a14:m>
                  <a:endParaRPr lang="en-US" i="1" dirty="0"/>
                </a:p>
              </p:txBody>
            </p:sp>
          </mc:Choice>
          <mc:Fallback>
            <p:sp>
              <p:nvSpPr>
                <p:cNvPr id="26" name="TextBox 25">
                  <a:extLst>
                    <a:ext uri="{FF2B5EF4-FFF2-40B4-BE49-F238E27FC236}">
                      <a16:creationId xmlns:a16="http://schemas.microsoft.com/office/drawing/2014/main" id="{E8846F8F-1402-9E7E-E898-077B41C07690}"/>
                    </a:ext>
                  </a:extLst>
                </p:cNvPr>
                <p:cNvSpPr txBox="1">
                  <a:spLocks noRot="1" noChangeAspect="1" noMove="1" noResize="1" noEditPoints="1" noAdjustHandles="1" noChangeArrowheads="1" noChangeShapeType="1" noTextEdit="1"/>
                </p:cNvSpPr>
                <p:nvPr/>
              </p:nvSpPr>
              <p:spPr>
                <a:xfrm>
                  <a:off x="4953000" y="3730319"/>
                  <a:ext cx="1589859" cy="391582"/>
                </a:xfrm>
                <a:prstGeom prst="rect">
                  <a:avLst/>
                </a:prstGeom>
                <a:blipFill>
                  <a:blip r:embed="rId6"/>
                  <a:stretch>
                    <a:fillRect b="-9375"/>
                  </a:stretch>
                </a:blipFill>
              </p:spPr>
              <p:txBody>
                <a:bodyPr/>
                <a:lstStyle/>
                <a:p>
                  <a:r>
                    <a:rPr lang="en-US">
                      <a:noFill/>
                    </a:rPr>
                    <a:t> </a:t>
                  </a:r>
                </a:p>
              </p:txBody>
            </p:sp>
          </mc:Fallback>
        </mc:AlternateContent>
      </p:grpSp>
      <p:sp>
        <p:nvSpPr>
          <p:cNvPr id="2" name="Title 1">
            <a:extLst>
              <a:ext uri="{FF2B5EF4-FFF2-40B4-BE49-F238E27FC236}">
                <a16:creationId xmlns:a16="http://schemas.microsoft.com/office/drawing/2014/main" id="{10B85D0E-18C4-8D2A-EA3B-D0DE7742DAB4}"/>
              </a:ext>
            </a:extLst>
          </p:cNvPr>
          <p:cNvSpPr>
            <a:spLocks noGrp="1"/>
          </p:cNvSpPr>
          <p:nvPr>
            <p:ph type="title"/>
          </p:nvPr>
        </p:nvSpPr>
        <p:spPr/>
        <p:txBody>
          <a:bodyPr>
            <a:normAutofit fontScale="90000"/>
          </a:bodyPr>
          <a:lstStyle/>
          <a:p>
            <a:r>
              <a:rPr lang="en-US" dirty="0"/>
              <a:t>Solving Impulse Momentum Problems</a:t>
            </a:r>
          </a:p>
        </p:txBody>
      </p:sp>
      <p:sp>
        <p:nvSpPr>
          <p:cNvPr id="3" name="Content Placeholder 2">
            <a:extLst>
              <a:ext uri="{FF2B5EF4-FFF2-40B4-BE49-F238E27FC236}">
                <a16:creationId xmlns:a16="http://schemas.microsoft.com/office/drawing/2014/main" id="{EF0F9212-A81F-236F-8CC6-249270E2B6A8}"/>
              </a:ext>
            </a:extLst>
          </p:cNvPr>
          <p:cNvSpPr>
            <a:spLocks noGrp="1"/>
          </p:cNvSpPr>
          <p:nvPr>
            <p:ph idx="1"/>
          </p:nvPr>
        </p:nvSpPr>
        <p:spPr>
          <a:xfrm>
            <a:off x="457200" y="1600201"/>
            <a:ext cx="8229600" cy="1904999"/>
          </a:xfrm>
        </p:spPr>
        <p:txBody>
          <a:bodyPr>
            <a:normAutofit fontScale="85000" lnSpcReduction="20000"/>
          </a:bodyPr>
          <a:lstStyle/>
          <a:p>
            <a:r>
              <a:rPr lang="en-US" dirty="0"/>
              <a:t>Just as we did with particle systems, the first step in solving the problem is set up a diagram showing the initial and final states as well as any forces and moments causing an impulse between those two states.</a:t>
            </a:r>
          </a:p>
        </p:txBody>
      </p:sp>
      <p:sp>
        <p:nvSpPr>
          <p:cNvPr id="4" name="Slide Number Placeholder 3">
            <a:extLst>
              <a:ext uri="{FF2B5EF4-FFF2-40B4-BE49-F238E27FC236}">
                <a16:creationId xmlns:a16="http://schemas.microsoft.com/office/drawing/2014/main" id="{82C9876D-861E-2E79-1388-9653685D0B73}"/>
              </a:ext>
            </a:extLst>
          </p:cNvPr>
          <p:cNvSpPr>
            <a:spLocks noGrp="1"/>
          </p:cNvSpPr>
          <p:nvPr>
            <p:ph type="sldNum" sz="quarter" idx="12"/>
          </p:nvPr>
        </p:nvSpPr>
        <p:spPr/>
        <p:txBody>
          <a:bodyPr/>
          <a:lstStyle/>
          <a:p>
            <a:fld id="{929262FE-7F58-4A1E-8AF3-5A510A86DEBD}" type="slidenum">
              <a:rPr lang="en-US" smtClean="0"/>
              <a:t>5</a:t>
            </a:fld>
            <a:endParaRPr lang="en-US" dirty="0"/>
          </a:p>
        </p:txBody>
      </p:sp>
    </p:spTree>
    <p:extLst>
      <p:ext uri="{BB962C8B-B14F-4D97-AF65-F5344CB8AC3E}">
        <p14:creationId xmlns:p14="http://schemas.microsoft.com/office/powerpoint/2010/main" val="2142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6EC4-0A11-0D8F-9F6A-C9E14B05FF6C}"/>
              </a:ext>
            </a:extLst>
          </p:cNvPr>
          <p:cNvSpPr>
            <a:spLocks noGrp="1"/>
          </p:cNvSpPr>
          <p:nvPr>
            <p:ph type="title"/>
          </p:nvPr>
        </p:nvSpPr>
        <p:spPr/>
        <p:txBody>
          <a:bodyPr>
            <a:normAutofit fontScale="90000"/>
          </a:bodyPr>
          <a:lstStyle/>
          <a:p>
            <a:r>
              <a:rPr lang="en-US" dirty="0"/>
              <a:t>Solving Impulse Momentum Problems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98F860-D08E-9C1B-1D89-7B8AB3D2E422}"/>
                  </a:ext>
                </a:extLst>
              </p:cNvPr>
              <p:cNvSpPr>
                <a:spLocks noGrp="1"/>
              </p:cNvSpPr>
              <p:nvPr>
                <p:ph idx="1"/>
              </p:nvPr>
            </p:nvSpPr>
            <p:spPr/>
            <p:txBody>
              <a:bodyPr>
                <a:normAutofit fontScale="85000" lnSpcReduction="20000"/>
              </a:bodyPr>
              <a:lstStyle/>
              <a:p>
                <a:r>
                  <a:rPr lang="en-US" dirty="0"/>
                  <a:t>After the diagram is set up, the next step is to put values into your equations.</a:t>
                </a:r>
              </a:p>
              <a:p>
                <a:pPr lvl="1"/>
                <a:r>
                  <a:rPr lang="en-US" dirty="0"/>
                  <a:t>Add any known values</a:t>
                </a:r>
              </a:p>
              <a:p>
                <a:pPr lvl="1"/>
                <a:r>
                  <a:rPr lang="en-US" dirty="0"/>
                  <a:t>Determine what your unknown values are</a:t>
                </a:r>
              </a:p>
              <a:p>
                <a:r>
                  <a:rPr lang="en-US" dirty="0"/>
                  <a:t>If the problem is in two or more dimensions, you will need to break the linear impulse-</a:t>
                </a:r>
                <a:r>
                  <a:rPr lang="en-US" dirty="0" err="1"/>
                  <a:t>mometum</a:t>
                </a:r>
                <a:r>
                  <a:rPr lang="en-US" dirty="0"/>
                  <a:t> equation down into components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J</m:t>
                          </m:r>
                        </m:e>
                        <m:sub>
                          <m:r>
                            <m:rPr>
                              <m:sty m:val="p"/>
                            </m:rPr>
                            <a:rPr lang="en-US" b="0" i="0" smtClean="0">
                              <a:latin typeface="Cambria Math"/>
                            </a:rPr>
                            <m:t>x</m:t>
                          </m:r>
                        </m:sub>
                      </m:sSub>
                      <m:r>
                        <a:rPr lang="en-US" i="1">
                          <a:latin typeface="Cambria Math"/>
                        </a:rPr>
                        <m:t>=</m:t>
                      </m:r>
                      <m:r>
                        <a:rPr lang="en-US" b="0" i="1">
                          <a:latin typeface="Cambria Math"/>
                        </a:rPr>
                        <m:t>𝑚</m:t>
                      </m:r>
                      <m:sSub>
                        <m:sSubPr>
                          <m:ctrlPr>
                            <a:rPr lang="en-US" i="1">
                              <a:latin typeface="Cambria Math" panose="02040503050406030204" pitchFamily="18" charset="0"/>
                            </a:rPr>
                          </m:ctrlPr>
                        </m:sSubPr>
                        <m:e>
                          <m:r>
                            <a:rPr lang="en-US" b="0" i="1">
                              <a:latin typeface="Cambria Math"/>
                            </a:rPr>
                            <m:t>𝑣</m:t>
                          </m:r>
                        </m:e>
                        <m:sub>
                          <m:r>
                            <a:rPr lang="en-US" b="0" i="1">
                              <a:latin typeface="Cambria Math"/>
                            </a:rPr>
                            <m:t>𝑓</m:t>
                          </m:r>
                          <m:r>
                            <a:rPr lang="en-US" b="0" i="1" smtClean="0">
                              <a:latin typeface="Cambria Math"/>
                            </a:rPr>
                            <m:t>𝑥</m:t>
                          </m:r>
                        </m:sub>
                      </m:sSub>
                      <m:r>
                        <a:rPr lang="en-US" b="0" i="1">
                          <a:latin typeface="Cambria Math"/>
                        </a:rPr>
                        <m:t>−</m:t>
                      </m:r>
                      <m:r>
                        <a:rPr lang="en-US" b="0" i="1">
                          <a:latin typeface="Cambria Math"/>
                        </a:rPr>
                        <m:t>𝑚</m:t>
                      </m:r>
                      <m:sSub>
                        <m:sSubPr>
                          <m:ctrlPr>
                            <a:rPr lang="en-US" i="1">
                              <a:latin typeface="Cambria Math" panose="02040503050406030204" pitchFamily="18" charset="0"/>
                            </a:rPr>
                          </m:ctrlPr>
                        </m:sSubPr>
                        <m:e>
                          <m:r>
                            <a:rPr lang="en-US" b="0" i="1">
                              <a:latin typeface="Cambria Math"/>
                            </a:rPr>
                            <m:t>𝑣</m:t>
                          </m:r>
                        </m:e>
                        <m:sub>
                          <m:r>
                            <a:rPr lang="en-US" b="0" i="1">
                              <a:latin typeface="Cambria Math"/>
                            </a:rPr>
                            <m:t>𝑖</m:t>
                          </m:r>
                          <m:r>
                            <a:rPr lang="en-US" b="0" i="1" smtClean="0">
                              <a:latin typeface="Cambria Math"/>
                            </a:rPr>
                            <m:t>𝑥</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J</m:t>
                          </m:r>
                        </m:e>
                        <m:sub>
                          <m:r>
                            <m:rPr>
                              <m:sty m:val="p"/>
                            </m:rPr>
                            <a:rPr lang="en-US" b="0" i="0" smtClean="0">
                              <a:latin typeface="Cambria Math"/>
                            </a:rPr>
                            <m:t>y</m:t>
                          </m:r>
                        </m:sub>
                      </m:sSub>
                      <m:r>
                        <a:rPr lang="en-US" i="1">
                          <a:latin typeface="Cambria Math"/>
                        </a:rPr>
                        <m:t>=</m:t>
                      </m:r>
                      <m:r>
                        <a:rPr lang="en-US" b="0" i="1">
                          <a:latin typeface="Cambria Math"/>
                        </a:rPr>
                        <m:t>𝑚</m:t>
                      </m:r>
                      <m:sSub>
                        <m:sSubPr>
                          <m:ctrlPr>
                            <a:rPr lang="en-US" i="1">
                              <a:latin typeface="Cambria Math" panose="02040503050406030204" pitchFamily="18" charset="0"/>
                            </a:rPr>
                          </m:ctrlPr>
                        </m:sSubPr>
                        <m:e>
                          <m:r>
                            <a:rPr lang="en-US" b="0" i="1">
                              <a:latin typeface="Cambria Math"/>
                            </a:rPr>
                            <m:t>𝑣</m:t>
                          </m:r>
                        </m:e>
                        <m:sub>
                          <m:r>
                            <a:rPr lang="en-US" b="0" i="1">
                              <a:latin typeface="Cambria Math"/>
                            </a:rPr>
                            <m:t>𝑓</m:t>
                          </m:r>
                          <m:r>
                            <a:rPr lang="en-US" b="0" i="1" smtClean="0">
                              <a:latin typeface="Cambria Math"/>
                            </a:rPr>
                            <m:t>𝑦</m:t>
                          </m:r>
                        </m:sub>
                      </m:sSub>
                      <m:r>
                        <a:rPr lang="en-US" b="0" i="1">
                          <a:latin typeface="Cambria Math"/>
                        </a:rPr>
                        <m:t>−</m:t>
                      </m:r>
                      <m:r>
                        <a:rPr lang="en-US" b="0" i="1">
                          <a:latin typeface="Cambria Math"/>
                        </a:rPr>
                        <m:t>𝑚</m:t>
                      </m:r>
                      <m:sSub>
                        <m:sSubPr>
                          <m:ctrlPr>
                            <a:rPr lang="en-US" i="1">
                              <a:latin typeface="Cambria Math" panose="02040503050406030204" pitchFamily="18" charset="0"/>
                            </a:rPr>
                          </m:ctrlPr>
                        </m:sSubPr>
                        <m:e>
                          <m:r>
                            <a:rPr lang="en-US" b="0" i="1">
                              <a:latin typeface="Cambria Math"/>
                            </a:rPr>
                            <m:t>𝑣</m:t>
                          </m:r>
                        </m:e>
                        <m:sub>
                          <m:r>
                            <a:rPr lang="en-US" b="0" i="1">
                              <a:latin typeface="Cambria Math"/>
                            </a:rPr>
                            <m:t>𝑖</m:t>
                          </m:r>
                          <m:r>
                            <a:rPr lang="en-US" b="0" i="1" smtClean="0">
                              <a:latin typeface="Cambria Math"/>
                            </a:rPr>
                            <m:t>𝑦</m:t>
                          </m:r>
                        </m:sub>
                      </m:sSub>
                    </m:oMath>
                  </m:oMathPara>
                </a14:m>
                <a:endParaRPr lang="en-US" dirty="0"/>
              </a:p>
              <a:p>
                <a:r>
                  <a:rPr lang="en-US" dirty="0"/>
                  <a:t>The angular equation will remain a single equation</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𝐾</m:t>
                      </m:r>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r>
                        <a:rPr lang="en-US" i="1">
                          <a:latin typeface="Cambria Math"/>
                        </a:rPr>
                        <m:t>−</m:t>
                      </m:r>
                      <m:r>
                        <a:rPr lang="en-US" i="1">
                          <a:latin typeface="Cambria Math" panose="02040503050406030204" pitchFamily="18" charset="0"/>
                        </a:rPr>
                        <m:t>𝐼</m:t>
                      </m:r>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panose="02040503050406030204" pitchFamily="18" charset="0"/>
                              <a:ea typeface="Cambria Math" panose="02040503050406030204" pitchFamily="18" charset="0"/>
                            </a:rPr>
                            <m:t>i</m:t>
                          </m:r>
                        </m:sub>
                      </m:sSub>
                    </m:oMath>
                  </m:oMathPara>
                </a14:m>
                <a:endParaRPr lang="en-US" dirty="0"/>
              </a:p>
              <a:p>
                <a:pPr marL="0" indent="0">
                  <a:buNone/>
                </a:pPr>
                <a:endParaRPr lang="en-US" dirty="0"/>
              </a:p>
              <a:p>
                <a:endParaRPr lang="en-US" dirty="0"/>
              </a:p>
            </p:txBody>
          </p:sp>
        </mc:Choice>
        <mc:Fallback>
          <p:sp>
            <p:nvSpPr>
              <p:cNvPr id="3" name="Content Placeholder 2">
                <a:extLst>
                  <a:ext uri="{FF2B5EF4-FFF2-40B4-BE49-F238E27FC236}">
                    <a16:creationId xmlns:a16="http://schemas.microsoft.com/office/drawing/2014/main" id="{B098F860-D08E-9C1B-1D89-7B8AB3D2E422}"/>
                  </a:ext>
                </a:extLst>
              </p:cNvPr>
              <p:cNvSpPr>
                <a:spLocks noGrp="1" noRot="1" noChangeAspect="1" noMove="1" noResize="1" noEditPoints="1" noAdjustHandles="1" noChangeArrowheads="1" noChangeShapeType="1" noTextEdit="1"/>
              </p:cNvSpPr>
              <p:nvPr>
                <p:ph idx="1"/>
              </p:nvPr>
            </p:nvSpPr>
            <p:spPr>
              <a:blipFill>
                <a:blip r:embed="rId2"/>
                <a:stretch>
                  <a:fillRect l="-1259" t="-28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95AC24C-7813-756F-D62A-314495E17FD1}"/>
              </a:ext>
            </a:extLst>
          </p:cNvPr>
          <p:cNvSpPr>
            <a:spLocks noGrp="1"/>
          </p:cNvSpPr>
          <p:nvPr>
            <p:ph type="sldNum" sz="quarter" idx="12"/>
          </p:nvPr>
        </p:nvSpPr>
        <p:spPr/>
        <p:txBody>
          <a:bodyPr/>
          <a:lstStyle/>
          <a:p>
            <a:fld id="{929262FE-7F58-4A1E-8AF3-5A510A86DEBD}" type="slidenum">
              <a:rPr lang="en-US" smtClean="0"/>
              <a:t>6</a:t>
            </a:fld>
            <a:endParaRPr lang="en-US" dirty="0"/>
          </a:p>
        </p:txBody>
      </p:sp>
    </p:spTree>
    <p:extLst>
      <p:ext uri="{BB962C8B-B14F-4D97-AF65-F5344CB8AC3E}">
        <p14:creationId xmlns:p14="http://schemas.microsoft.com/office/powerpoint/2010/main" val="1985922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42280-7564-2C77-9B6B-826C4FA40F18}"/>
              </a:ext>
            </a:extLst>
          </p:cNvPr>
          <p:cNvSpPr>
            <a:spLocks noGrp="1"/>
          </p:cNvSpPr>
          <p:nvPr>
            <p:ph type="title"/>
          </p:nvPr>
        </p:nvSpPr>
        <p:spPr/>
        <p:txBody>
          <a:bodyPr>
            <a:normAutofit fontScale="90000"/>
          </a:bodyPr>
          <a:lstStyle/>
          <a:p>
            <a:r>
              <a:rPr lang="en-US" dirty="0"/>
              <a:t>Solving Impulse Momentum Problems</a:t>
            </a:r>
          </a:p>
        </p:txBody>
      </p:sp>
      <p:sp>
        <p:nvSpPr>
          <p:cNvPr id="3" name="Content Placeholder 2">
            <a:extLst>
              <a:ext uri="{FF2B5EF4-FFF2-40B4-BE49-F238E27FC236}">
                <a16:creationId xmlns:a16="http://schemas.microsoft.com/office/drawing/2014/main" id="{FDA782A6-637C-A25C-1794-8CA9E6AF3903}"/>
              </a:ext>
            </a:extLst>
          </p:cNvPr>
          <p:cNvSpPr>
            <a:spLocks noGrp="1"/>
          </p:cNvSpPr>
          <p:nvPr>
            <p:ph idx="1"/>
          </p:nvPr>
        </p:nvSpPr>
        <p:spPr/>
        <p:txBody>
          <a:bodyPr/>
          <a:lstStyle/>
          <a:p>
            <a:r>
              <a:rPr lang="en-US" dirty="0"/>
              <a:t>Finally, the last step is to solve your equations for any unknowns.</a:t>
            </a:r>
          </a:p>
          <a:p>
            <a:pPr lvl="1"/>
            <a:r>
              <a:rPr lang="en-US" dirty="0"/>
              <a:t>Make sure you have at least as many equations as unknowns</a:t>
            </a:r>
          </a:p>
          <a:p>
            <a:pPr lvl="1"/>
            <a:r>
              <a:rPr lang="en-US" dirty="0"/>
              <a:t>You may need relate linear and angular values with kinematics</a:t>
            </a:r>
          </a:p>
          <a:p>
            <a:r>
              <a:rPr lang="en-US" dirty="0"/>
              <a:t>The equations should not be too complicated but use equation solvers if necessary.</a:t>
            </a:r>
          </a:p>
        </p:txBody>
      </p:sp>
      <p:sp>
        <p:nvSpPr>
          <p:cNvPr id="4" name="Slide Number Placeholder 3">
            <a:extLst>
              <a:ext uri="{FF2B5EF4-FFF2-40B4-BE49-F238E27FC236}">
                <a16:creationId xmlns:a16="http://schemas.microsoft.com/office/drawing/2014/main" id="{2470D783-080C-11AF-C1FC-0D6297D098BD}"/>
              </a:ext>
            </a:extLst>
          </p:cNvPr>
          <p:cNvSpPr>
            <a:spLocks noGrp="1"/>
          </p:cNvSpPr>
          <p:nvPr>
            <p:ph type="sldNum" sz="quarter" idx="12"/>
          </p:nvPr>
        </p:nvSpPr>
        <p:spPr/>
        <p:txBody>
          <a:bodyPr/>
          <a:lstStyle/>
          <a:p>
            <a:fld id="{929262FE-7F58-4A1E-8AF3-5A510A86DEBD}" type="slidenum">
              <a:rPr lang="en-US" smtClean="0"/>
              <a:t>7</a:t>
            </a:fld>
            <a:endParaRPr lang="en-US" dirty="0"/>
          </a:p>
        </p:txBody>
      </p:sp>
    </p:spTree>
    <p:extLst>
      <p:ext uri="{BB962C8B-B14F-4D97-AF65-F5344CB8AC3E}">
        <p14:creationId xmlns:p14="http://schemas.microsoft.com/office/powerpoint/2010/main" val="263996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E0545-8749-8516-8570-9E921DCE2E79}"/>
              </a:ext>
            </a:extLst>
          </p:cNvPr>
          <p:cNvSpPr>
            <a:spLocks noGrp="1"/>
          </p:cNvSpPr>
          <p:nvPr>
            <p:ph type="title"/>
          </p:nvPr>
        </p:nvSpPr>
        <p:spPr/>
        <p:txBody>
          <a:bodyPr>
            <a:normAutofit fontScale="90000"/>
          </a:bodyPr>
          <a:lstStyle/>
          <a:p>
            <a:r>
              <a:rPr lang="en-US" dirty="0"/>
              <a:t>The Conservation of Angular Momentum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4FCD04-207F-0C05-ACEE-284A7BAA7D12}"/>
                  </a:ext>
                </a:extLst>
              </p:cNvPr>
              <p:cNvSpPr>
                <a:spLocks noGrp="1"/>
              </p:cNvSpPr>
              <p:nvPr>
                <p:ph idx="1"/>
              </p:nvPr>
            </p:nvSpPr>
            <p:spPr>
              <a:xfrm>
                <a:off x="457199" y="1600200"/>
                <a:ext cx="5381625" cy="4876800"/>
              </a:xfrm>
            </p:spPr>
            <p:txBody>
              <a:bodyPr>
                <a:normAutofit fontScale="77500" lnSpcReduction="20000"/>
              </a:bodyPr>
              <a:lstStyle/>
              <a:p>
                <a:r>
                  <a:rPr lang="en-US" dirty="0"/>
                  <a:t>We can see that in instances where there is no </a:t>
                </a:r>
                <a:r>
                  <a:rPr lang="en-US" b="1" dirty="0"/>
                  <a:t>external moment </a:t>
                </a:r>
                <a:r>
                  <a:rPr lang="en-US" dirty="0"/>
                  <a:t>(and thus no external angular impulse) on a body then the angular momentum will remain unchanged.</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m:rPr>
                              <m:sty m:val="p"/>
                            </m:rPr>
                            <a:rPr lang="en-US">
                              <a:latin typeface="Cambria Math" panose="02040503050406030204" pitchFamily="18" charset="0"/>
                            </a:rPr>
                            <m:t>K</m:t>
                          </m:r>
                        </m:e>
                      </m:acc>
                      <m:r>
                        <a:rPr lang="en-US" i="1">
                          <a:latin typeface="Cambria Math"/>
                        </a:rPr>
                        <m:t>=</m:t>
                      </m:r>
                      <m:r>
                        <a:rPr lang="en-US" b="0" i="1" smtClean="0">
                          <a:latin typeface="Cambria Math" panose="02040503050406030204" pitchFamily="18" charset="0"/>
                        </a:rPr>
                        <m:t>0=</m:t>
                      </m:r>
                      <m:r>
                        <a:rPr lang="en-US" i="1">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a:rPr>
                                <m:t>f</m:t>
                              </m:r>
                            </m:sub>
                          </m:sSub>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m:rPr>
                                  <m:sty m:val="p"/>
                                </m:rPr>
                                <a:rPr lang="en-US">
                                  <a:latin typeface="Cambria Math"/>
                                  <a:ea typeface="Cambria Math" panose="02040503050406030204" pitchFamily="18" charset="0"/>
                                </a:rPr>
                                <m:t>ω</m:t>
                              </m:r>
                            </m:e>
                            <m:sub>
                              <m:r>
                                <m:rPr>
                                  <m:sty m:val="p"/>
                                </m:rPr>
                                <a:rPr lang="en-US">
                                  <a:latin typeface="Cambria Math" panose="02040503050406030204" pitchFamily="18" charset="0"/>
                                </a:rPr>
                                <m:t>i</m:t>
                              </m:r>
                            </m:sub>
                          </m:sSub>
                        </m:e>
                      </m:acc>
                    </m:oMath>
                  </m:oMathPara>
                </a14:m>
                <a:endParaRPr lang="en-US" dirty="0"/>
              </a:p>
              <a:p>
                <a:r>
                  <a:rPr lang="en-US" dirty="0"/>
                  <a:t>This is known as the conservation of angular momentum.</a:t>
                </a:r>
              </a:p>
              <a:p>
                <a:r>
                  <a:rPr lang="en-US" dirty="0"/>
                  <a:t>This can be useful in instances where a body changes shape (and thus it’s mass moment of inertia).</a:t>
                </a:r>
              </a:p>
              <a:p>
                <a:r>
                  <a:rPr lang="en-US" dirty="0"/>
                  <a:t>This will also be useful in the analysis of rigid body collisions</a:t>
                </a:r>
              </a:p>
            </p:txBody>
          </p:sp>
        </mc:Choice>
        <mc:Fallback>
          <p:sp>
            <p:nvSpPr>
              <p:cNvPr id="3" name="Content Placeholder 2">
                <a:extLst>
                  <a:ext uri="{FF2B5EF4-FFF2-40B4-BE49-F238E27FC236}">
                    <a16:creationId xmlns:a16="http://schemas.microsoft.com/office/drawing/2014/main" id="{8D4FCD04-207F-0C05-ACEE-284A7BAA7D12}"/>
                  </a:ext>
                </a:extLst>
              </p:cNvPr>
              <p:cNvSpPr>
                <a:spLocks noGrp="1" noRot="1" noChangeAspect="1" noMove="1" noResize="1" noEditPoints="1" noAdjustHandles="1" noChangeArrowheads="1" noChangeShapeType="1" noTextEdit="1"/>
              </p:cNvSpPr>
              <p:nvPr>
                <p:ph idx="1"/>
              </p:nvPr>
            </p:nvSpPr>
            <p:spPr>
              <a:xfrm>
                <a:off x="457199" y="1600200"/>
                <a:ext cx="5381625" cy="4876800"/>
              </a:xfrm>
              <a:blipFill>
                <a:blip r:embed="rId2"/>
                <a:stretch>
                  <a:fillRect l="-1586" t="-2375" r="-14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791D873-8F93-045E-2F22-12C70150AEC7}"/>
              </a:ext>
            </a:extLst>
          </p:cNvPr>
          <p:cNvSpPr>
            <a:spLocks noGrp="1"/>
          </p:cNvSpPr>
          <p:nvPr>
            <p:ph type="sldNum" sz="quarter" idx="12"/>
          </p:nvPr>
        </p:nvSpPr>
        <p:spPr/>
        <p:txBody>
          <a:bodyPr/>
          <a:lstStyle/>
          <a:p>
            <a:fld id="{929262FE-7F58-4A1E-8AF3-5A510A86DEBD}" type="slidenum">
              <a:rPr lang="en-US" smtClean="0"/>
              <a:t>8</a:t>
            </a:fld>
            <a:endParaRPr lang="en-US" dirty="0"/>
          </a:p>
        </p:txBody>
      </p:sp>
      <p:pic>
        <p:nvPicPr>
          <p:cNvPr id="5" name="Picture 2" descr="A figure skater in a spin">
            <a:extLst>
              <a:ext uri="{FF2B5EF4-FFF2-40B4-BE49-F238E27FC236}">
                <a16:creationId xmlns:a16="http://schemas.microsoft.com/office/drawing/2014/main" id="{4955A623-6CC9-F9E0-8DA1-87DDECB960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1155" y="1870074"/>
            <a:ext cx="2381250" cy="38766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B35E66-BEAC-3F73-72E0-A92EDDF3DB3D}"/>
              </a:ext>
            </a:extLst>
          </p:cNvPr>
          <p:cNvSpPr txBox="1"/>
          <p:nvPr/>
        </p:nvSpPr>
        <p:spPr>
          <a:xfrm>
            <a:off x="5838825" y="5802868"/>
            <a:ext cx="3325910" cy="369332"/>
          </a:xfrm>
          <a:prstGeom prst="rect">
            <a:avLst/>
          </a:prstGeom>
          <a:noFill/>
        </p:spPr>
        <p:txBody>
          <a:bodyPr wrap="none" rtlCol="0">
            <a:spAutoFit/>
          </a:bodyPr>
          <a:lstStyle/>
          <a:p>
            <a:r>
              <a:rPr lang="en-US" dirty="0"/>
              <a:t>Public Domain image by </a:t>
            </a:r>
            <a:r>
              <a:rPr lang="en-US" dirty="0" err="1"/>
              <a:t>deerstop</a:t>
            </a:r>
            <a:endParaRPr lang="en-US" dirty="0"/>
          </a:p>
        </p:txBody>
      </p:sp>
    </p:spTree>
    <p:extLst>
      <p:ext uri="{BB962C8B-B14F-4D97-AF65-F5344CB8AC3E}">
        <p14:creationId xmlns:p14="http://schemas.microsoft.com/office/powerpoint/2010/main" val="240032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1971</TotalTime>
  <Words>1314</Words>
  <Application>Microsoft Office PowerPoint</Application>
  <PresentationFormat>On-screen Show (4:3)</PresentationFormat>
  <Paragraphs>98</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MA_Template</vt:lpstr>
      <vt:lpstr>The Impulse-Momentum Theorem for a Rigid Body</vt:lpstr>
      <vt:lpstr>Impulse and Momentum in a Rigid Body</vt:lpstr>
      <vt:lpstr>Fixed Axis Rotation with the Impulse Momentum Equations</vt:lpstr>
      <vt:lpstr>General Planar Motion with the Impulse Momentum Equations</vt:lpstr>
      <vt:lpstr>Solving Impulse Momentum Problems</vt:lpstr>
      <vt:lpstr>Solving Impulse Momentum Problems</vt:lpstr>
      <vt:lpstr>Solving Impulse Momentum Problems</vt:lpstr>
      <vt:lpstr>The Conservation of Angular Momentum</vt:lpstr>
      <vt:lpstr>Thanks for Watching</vt:lpstr>
      <vt:lpstr>Worked Example</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55</cp:revision>
  <dcterms:created xsi:type="dcterms:W3CDTF">2020-08-21T15:23:22Z</dcterms:created>
  <dcterms:modified xsi:type="dcterms:W3CDTF">2023-08-02T17:23:56Z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