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74" r:id="rId6"/>
    <p:sldId id="289" r:id="rId7"/>
    <p:sldId id="288" r:id="rId8"/>
    <p:sldId id="291" r:id="rId9"/>
    <p:sldId id="292" r:id="rId10"/>
    <p:sldId id="294" r:id="rId11"/>
    <p:sldId id="295" r:id="rId12"/>
    <p:sldId id="268" r:id="rId13"/>
    <p:sldId id="287" r:id="rId14"/>
    <p:sldId id="263" r:id="rId15"/>
    <p:sldId id="296" r:id="rId16"/>
    <p:sldId id="29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Rigid Body Surface Impact</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Problem 1 Diagram">
            <a:extLst>
              <a:ext uri="{FF2B5EF4-FFF2-40B4-BE49-F238E27FC236}">
                <a16:creationId xmlns:a16="http://schemas.microsoft.com/office/drawing/2014/main" id="{214E94F3-502E-41FC-9069-12A8023B4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429000"/>
            <a:ext cx="4400550" cy="33884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2362200"/>
          </a:xfrm>
        </p:spPr>
        <p:txBody>
          <a:bodyPr>
            <a:normAutofit fontScale="92500" lnSpcReduction="10000"/>
          </a:bodyPr>
          <a:lstStyle/>
          <a:p>
            <a:r>
              <a:rPr lang="en-US" dirty="0"/>
              <a:t>An 80 centimeter long 1 kilogram metal bar falling at 2 meters per second strikes the edge of a table as shown below. Assuming a coefficient of restitution of .9, what is the expected velocity and angular velocity of the bar after impact?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1098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2362200"/>
          </a:xfrm>
        </p:spPr>
        <p:txBody>
          <a:bodyPr>
            <a:normAutofit fontScale="77500" lnSpcReduction="20000"/>
          </a:bodyPr>
          <a:lstStyle/>
          <a:p>
            <a:r>
              <a:rPr lang="en-US" b="0" i="0" dirty="0">
                <a:solidFill>
                  <a:srgbClr val="000000"/>
                </a:solidFill>
                <a:effectLst/>
                <a:latin typeface="Arial" panose="020B0604020202020204" pitchFamily="34" charset="0"/>
              </a:rPr>
              <a:t>The square crate (dimensions a x a = 0.8 m x 0.8 m, mass m = 20 kg) has an initial angular velocity just before impact of ω</a:t>
            </a:r>
            <a:r>
              <a:rPr lang="en-US" b="0" i="0" baseline="-2500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 4 rad/s. It impacts the ground at corner B (perfectly plastic impact). Determine the angle, θ, through which the crate will rotate upwards and the percentage of energy lost in the impact. Assume friction prevents slipping throughout.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pic>
        <p:nvPicPr>
          <p:cNvPr id="1026" name="Picture 2" descr="Problem 2 Diagram">
            <a:extLst>
              <a:ext uri="{FF2B5EF4-FFF2-40B4-BE49-F238E27FC236}">
                <a16:creationId xmlns:a16="http://schemas.microsoft.com/office/drawing/2014/main" id="{21B38B40-8279-4037-94BE-48EFC1D61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715067"/>
            <a:ext cx="7315200" cy="2795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381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534400" cy="1828799"/>
          </a:xfrm>
        </p:spPr>
        <p:txBody>
          <a:bodyPr>
            <a:normAutofit fontScale="85000" lnSpcReduction="20000"/>
          </a:bodyPr>
          <a:lstStyle/>
          <a:p>
            <a:r>
              <a:rPr lang="en-US" b="0" i="0" dirty="0">
                <a:solidFill>
                  <a:srgbClr val="000000"/>
                </a:solidFill>
                <a:effectLst/>
                <a:latin typeface="Arial" panose="020B0604020202020204" pitchFamily="34" charset="0"/>
              </a:rPr>
              <a:t>The rod AB (length L = 2 m, mass 15 kg) falls from rest from an initial angle of θ = 30 degrees. It impacts the corner C (b = 1.3 m). Determine the angular velocity, ω, and the velocity of the rod’s center of gravity, </a:t>
            </a:r>
            <a:r>
              <a:rPr lang="en-US" b="0" i="0" dirty="0" err="1">
                <a:solidFill>
                  <a:srgbClr val="000000"/>
                </a:solidFill>
                <a:effectLst/>
                <a:latin typeface="Arial" panose="020B0604020202020204" pitchFamily="34" charset="0"/>
              </a:rPr>
              <a:t>v</a:t>
            </a:r>
            <a:r>
              <a:rPr lang="en-US" b="0" i="0" baseline="-25000" dirty="0" err="1">
                <a:solidFill>
                  <a:srgbClr val="000000"/>
                </a:solidFill>
                <a:effectLst/>
                <a:latin typeface="Arial" panose="020B0604020202020204" pitchFamily="34" charset="0"/>
              </a:rPr>
              <a:t>G</a:t>
            </a:r>
            <a:r>
              <a:rPr lang="en-US" b="0" i="0" dirty="0">
                <a:solidFill>
                  <a:srgbClr val="000000"/>
                </a:solidFill>
                <a:effectLst/>
                <a:latin typeface="Arial" panose="020B0604020202020204" pitchFamily="34" charset="0"/>
              </a:rPr>
              <a:t>, just after impact.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Problem 1 Diagram">
            <a:extLst>
              <a:ext uri="{FF2B5EF4-FFF2-40B4-BE49-F238E27FC236}">
                <a16:creationId xmlns:a16="http://schemas.microsoft.com/office/drawing/2014/main" id="{C5109D76-2B31-4F89-8AB5-A4B1D326D8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9851" y="3744889"/>
            <a:ext cx="3657600" cy="302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034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AB2-9562-45AA-885D-9CEF60812D74}"/>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120F6935-B3E7-4667-962E-F14B737B5EDB}"/>
              </a:ext>
            </a:extLst>
          </p:cNvPr>
          <p:cNvSpPr>
            <a:spLocks noGrp="1"/>
          </p:cNvSpPr>
          <p:nvPr>
            <p:ph idx="1"/>
          </p:nvPr>
        </p:nvSpPr>
        <p:spPr>
          <a:xfrm>
            <a:off x="457200" y="1600200"/>
            <a:ext cx="4114800" cy="4800600"/>
          </a:xfrm>
        </p:spPr>
        <p:txBody>
          <a:bodyPr>
            <a:normAutofit fontScale="92500"/>
          </a:bodyPr>
          <a:lstStyle/>
          <a:p>
            <a:r>
              <a:rPr lang="en-US" dirty="0"/>
              <a:t>When a </a:t>
            </a:r>
            <a:r>
              <a:rPr lang="en-US" b="1" dirty="0"/>
              <a:t>rigid body </a:t>
            </a:r>
            <a:r>
              <a:rPr lang="en-US" dirty="0"/>
              <a:t>impacts a surface, it has the potential to bounce off the surface just like a particle, but there is also the </a:t>
            </a:r>
            <a:r>
              <a:rPr lang="en-US" b="1" dirty="0"/>
              <a:t>potential for rotation</a:t>
            </a:r>
            <a:r>
              <a:rPr lang="en-US" dirty="0"/>
              <a:t> before or after impact, complicating the situation.</a:t>
            </a:r>
          </a:p>
        </p:txBody>
      </p:sp>
      <p:pic>
        <p:nvPicPr>
          <p:cNvPr id="2050" name="Picture 2" descr="A wrench dropped on a rigid floor">
            <a:extLst>
              <a:ext uri="{FF2B5EF4-FFF2-40B4-BE49-F238E27FC236}">
                <a16:creationId xmlns:a16="http://schemas.microsoft.com/office/drawing/2014/main" id="{BD0F55E3-F3AA-40A5-8037-E20CD0260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0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478-5F96-47D5-92DE-4D32E54569DF}"/>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2A920D22-918F-4088-AC90-B17B66623CCB}"/>
              </a:ext>
            </a:extLst>
          </p:cNvPr>
          <p:cNvSpPr>
            <a:spLocks noGrp="1"/>
          </p:cNvSpPr>
          <p:nvPr>
            <p:ph idx="1"/>
          </p:nvPr>
        </p:nvSpPr>
        <p:spPr/>
        <p:txBody>
          <a:bodyPr>
            <a:normAutofit fontScale="92500" lnSpcReduction="10000"/>
          </a:bodyPr>
          <a:lstStyle/>
          <a:p>
            <a:r>
              <a:rPr lang="en-US" dirty="0"/>
              <a:t>With a rigid body surface collision, we will often be given a set of velocities before an impact and will need to solve for…</a:t>
            </a:r>
          </a:p>
          <a:p>
            <a:pPr lvl="1"/>
            <a:r>
              <a:rPr lang="en-US" dirty="0"/>
              <a:t>The velocity of the center of mass of the body after impact.</a:t>
            </a:r>
          </a:p>
          <a:p>
            <a:pPr lvl="2"/>
            <a:r>
              <a:rPr lang="en-US" dirty="0"/>
              <a:t>Usually in terms of normal and tangential components</a:t>
            </a:r>
          </a:p>
          <a:p>
            <a:pPr lvl="1"/>
            <a:r>
              <a:rPr lang="en-US" dirty="0"/>
              <a:t>The angular velocity of the body after impact.</a:t>
            </a:r>
          </a:p>
          <a:p>
            <a:pPr lvl="1"/>
            <a:endParaRPr lang="en-US" dirty="0"/>
          </a:p>
          <a:p>
            <a:r>
              <a:rPr lang="en-US" dirty="0"/>
              <a:t>Three unknowns, means we will need three equations to work with.</a:t>
            </a:r>
          </a:p>
        </p:txBody>
      </p:sp>
      <p:sp>
        <p:nvSpPr>
          <p:cNvPr id="4" name="Slide Number Placeholder 3">
            <a:extLst>
              <a:ext uri="{FF2B5EF4-FFF2-40B4-BE49-F238E27FC236}">
                <a16:creationId xmlns:a16="http://schemas.microsoft.com/office/drawing/2014/main" id="{15EC7D60-E362-422D-B594-FB68F9B2D6E8}"/>
              </a:ext>
            </a:extLst>
          </p:cNvPr>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78218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85000" lnSpcReduction="10000"/>
          </a:bodyPr>
          <a:lstStyle/>
          <a:p>
            <a:r>
              <a:rPr lang="en-US" dirty="0"/>
              <a:t>In order to generate three equations, we will need to rely on the normal and tangential directions, just as we did with particle surface collisions.</a:t>
            </a:r>
          </a:p>
          <a:p>
            <a:pPr lvl="1"/>
            <a:r>
              <a:rPr lang="en-US" dirty="0"/>
              <a:t>The tangential direction is parallel to the surface</a:t>
            </a:r>
          </a:p>
          <a:p>
            <a:pPr lvl="1"/>
            <a:r>
              <a:rPr lang="en-US" dirty="0"/>
              <a:t>The normal direction is perpendicular to the surface and will be in the direction of the impact forces.</a:t>
            </a:r>
          </a:p>
        </p:txBody>
      </p:sp>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4</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40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a:bodyPr>
              <a:lstStyle/>
              <a:p>
                <a:r>
                  <a:rPr lang="en-US" dirty="0"/>
                  <a:t>Assuming that there is no friction force during impact, there is no force at all to change the velocity of the body in the tangential direction.</a:t>
                </a:r>
              </a:p>
              <a:p>
                <a:r>
                  <a:rPr lang="en-US" dirty="0"/>
                  <a:t>This applies specifically to the </a:t>
                </a:r>
                <a:r>
                  <a:rPr lang="en-US" b="1" dirty="0"/>
                  <a:t>center of mass</a:t>
                </a:r>
                <a:r>
                  <a:rPr lang="en-US" dirty="0"/>
                  <a:t> of the body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b="0" i="1" smtClean="0">
                              <a:latin typeface="Cambria Math" panose="02040503050406030204" pitchFamily="18" charset="0"/>
                            </a:rPr>
                            <m:t>𝑖</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1469" r="-378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5</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a:bodyPr>
              <a:lstStyle/>
              <a:p>
                <a:r>
                  <a:rPr lang="en-US" dirty="0"/>
                  <a:t>Next, the coefficient of restitution can be applied in the normal direction.</a:t>
                </a:r>
              </a:p>
              <a:p>
                <a:r>
                  <a:rPr lang="en-US" dirty="0"/>
                  <a:t>This is applied at the </a:t>
                </a:r>
                <a:r>
                  <a:rPr lang="en-US" b="1" dirty="0"/>
                  <a:t>point of impact</a:t>
                </a:r>
                <a:r>
                  <a:rPr lang="en-US" dirty="0"/>
                  <a:t> on the body.</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m:t>
                              </m:r>
                              <m:r>
                                <a:rPr lang="en-US" b="0" i="1" smtClean="0">
                                  <a:latin typeface="Cambria Math" panose="02040503050406030204" pitchFamily="18" charset="0"/>
                                </a:rPr>
                                <m:t>𝐴</m:t>
                              </m:r>
                              <m:r>
                                <a:rPr lang="en-US" i="1">
                                  <a:latin typeface="Cambria Math"/>
                                </a:rPr>
                                <m:t>𝑖</m:t>
                              </m:r>
                            </m:sub>
                          </m:sSub>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3226" t="-1591" r="-44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6</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D62A-3DBD-4452-8625-6F2CFEAA90EA}"/>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33E3D0-D68F-440F-BA6F-B73521BC8944}"/>
                  </a:ext>
                </a:extLst>
              </p:cNvPr>
              <p:cNvSpPr>
                <a:spLocks noGrp="1"/>
              </p:cNvSpPr>
              <p:nvPr>
                <p:ph idx="1"/>
              </p:nvPr>
            </p:nvSpPr>
            <p:spPr>
              <a:xfrm>
                <a:off x="457200" y="1600200"/>
                <a:ext cx="4343400" cy="4983162"/>
              </a:xfrm>
            </p:spPr>
            <p:txBody>
              <a:bodyPr>
                <a:normAutofit fontScale="92500" lnSpcReduction="20000"/>
              </a:bodyPr>
              <a:lstStyle/>
              <a:p>
                <a:r>
                  <a:rPr lang="en-US" dirty="0"/>
                  <a:t>Finally, the coefficient of restitution can also be used to relate the kinetic energies before and after the impact</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i="1">
                              <a:latin typeface="Cambria Math"/>
                            </a:rPr>
                            <m:t>𝑒</m:t>
                          </m:r>
                        </m:e>
                        <m:sup>
                          <m:r>
                            <a:rPr lang="en-US" b="0" i="1" smtClean="0">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𝐾𝐸</m:t>
                              </m:r>
                            </m:e>
                            <m:sub>
                              <m:r>
                                <a:rPr lang="en-US" b="0" i="1" smtClean="0">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b="0" i="1" smtClean="0">
                                  <a:latin typeface="Cambria Math" panose="02040503050406030204" pitchFamily="18" charset="0"/>
                                </a:rPr>
                                <m:t>𝑖</m:t>
                              </m:r>
                            </m:sub>
                          </m:sSub>
                        </m:den>
                      </m:f>
                    </m:oMath>
                  </m:oMathPara>
                </a14:m>
                <a:endParaRPr lang="en-US" dirty="0"/>
              </a:p>
              <a:p>
                <a:r>
                  <a:rPr lang="en-US" dirty="0"/>
                  <a:t>These kinetic energies should include both the translational and rotational kinetic energies.</a:t>
                </a:r>
              </a:p>
              <a:p>
                <a:endParaRPr lang="en-US" dirty="0"/>
              </a:p>
            </p:txBody>
          </p:sp>
        </mc:Choice>
        <mc:Fallback xmlns="">
          <p:sp>
            <p:nvSpPr>
              <p:cNvPr id="3" name="Content Placeholder 2">
                <a:extLst>
                  <a:ext uri="{FF2B5EF4-FFF2-40B4-BE49-F238E27FC236}">
                    <a16:creationId xmlns:a16="http://schemas.microsoft.com/office/drawing/2014/main" id="{0733E3D0-D68F-440F-BA6F-B73521BC8944}"/>
                  </a:ext>
                </a:extLst>
              </p:cNvPr>
              <p:cNvSpPr>
                <a:spLocks noGrp="1" noRot="1" noChangeAspect="1" noMove="1" noResize="1" noEditPoints="1" noAdjustHandles="1" noChangeArrowheads="1" noChangeShapeType="1" noTextEdit="1"/>
              </p:cNvSpPr>
              <p:nvPr>
                <p:ph idx="1"/>
              </p:nvPr>
            </p:nvSpPr>
            <p:spPr>
              <a:xfrm>
                <a:off x="457200" y="1600200"/>
                <a:ext cx="4343400" cy="4983162"/>
              </a:xfrm>
              <a:blipFill>
                <a:blip r:embed="rId2"/>
                <a:stretch>
                  <a:fillRect l="-2805" t="-3182" r="-40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BB3DA46-FC30-4BC3-BB3B-F0EA9E371B04}"/>
              </a:ext>
            </a:extLst>
          </p:cNvPr>
          <p:cNvSpPr>
            <a:spLocks noGrp="1"/>
          </p:cNvSpPr>
          <p:nvPr>
            <p:ph type="sldNum" sz="quarter" idx="12"/>
          </p:nvPr>
        </p:nvSpPr>
        <p:spPr/>
        <p:txBody>
          <a:bodyPr/>
          <a:lstStyle/>
          <a:p>
            <a:fld id="{929262FE-7F58-4A1E-8AF3-5A510A86DEBD}" type="slidenum">
              <a:rPr lang="en-US" smtClean="0"/>
              <a:t>7</a:t>
            </a:fld>
            <a:endParaRPr lang="en-US" dirty="0"/>
          </a:p>
        </p:txBody>
      </p:sp>
      <p:pic>
        <p:nvPicPr>
          <p:cNvPr id="5" name="Picture 2" descr="A wrench dropped on a rigid floor">
            <a:extLst>
              <a:ext uri="{FF2B5EF4-FFF2-40B4-BE49-F238E27FC236}">
                <a16:creationId xmlns:a16="http://schemas.microsoft.com/office/drawing/2014/main" id="{C7C20865-EED8-468C-9F12-9F9A051A0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2285999"/>
            <a:ext cx="37147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2BAB-C952-4615-8017-326C9C8D2293}"/>
              </a:ext>
            </a:extLst>
          </p:cNvPr>
          <p:cNvSpPr>
            <a:spLocks noGrp="1"/>
          </p:cNvSpPr>
          <p:nvPr>
            <p:ph type="title"/>
          </p:nvPr>
        </p:nvSpPr>
        <p:spPr/>
        <p:txBody>
          <a:bodyPr/>
          <a:lstStyle/>
          <a:p>
            <a:r>
              <a:rPr lang="en-US" dirty="0"/>
              <a:t>Rigid Body Surface Collisions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7A592A-BC94-44AB-B9DE-1C18398D660D}"/>
                  </a:ext>
                </a:extLst>
              </p:cNvPr>
              <p:cNvSpPr>
                <a:spLocks noGrp="1"/>
              </p:cNvSpPr>
              <p:nvPr>
                <p:ph idx="1"/>
              </p:nvPr>
            </p:nvSpPr>
            <p:spPr>
              <a:xfrm>
                <a:off x="457200" y="1600200"/>
                <a:ext cx="8229600" cy="4876800"/>
              </a:xfrm>
            </p:spPr>
            <p:txBody>
              <a:bodyPr>
                <a:normAutofit fontScale="92500" lnSpcReduction="20000"/>
              </a:bodyPr>
              <a:lstStyle/>
              <a:p>
                <a:r>
                  <a:rPr lang="en-US" dirty="0"/>
                  <a:t>Putting this all together, we have three equations that should allow us to solve for up to three unknowns.</a:t>
                </a:r>
              </a:p>
              <a:p>
                <a:endParaRPr lang="en-US" dirty="0"/>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𝑡𝐶𝑖</m:t>
                        </m:r>
                      </m:sub>
                    </m:sSub>
                  </m:oMath>
                </a14:m>
                <a:r>
                  <a:rPr lang="en-US" dirty="0"/>
                  <a:t>      </a:t>
                </a:r>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𝑖</m:t>
                            </m:r>
                          </m:sub>
                        </m:sSub>
                      </m:den>
                    </m:f>
                  </m:oMath>
                </a14:m>
                <a:r>
                  <a:rPr lang="en-US" dirty="0"/>
                  <a:t> </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0" indent="0" algn="ctr">
                  <a:buNone/>
                </a:pPr>
                <a:endParaRPr lang="en-US" dirty="0"/>
              </a:p>
              <a:p>
                <a:r>
                  <a:rPr lang="en-US" dirty="0"/>
                  <a:t>The equations will sometimes need to be supplemented with kinematics relationships, in this case relating the velocity of the point of impact to the velocity of the center of mass and angular velocity.</a:t>
                </a:r>
              </a:p>
            </p:txBody>
          </p:sp>
        </mc:Choice>
        <mc:Fallback xmlns="">
          <p:sp>
            <p:nvSpPr>
              <p:cNvPr id="3" name="Content Placeholder 2">
                <a:extLst>
                  <a:ext uri="{FF2B5EF4-FFF2-40B4-BE49-F238E27FC236}">
                    <a16:creationId xmlns:a16="http://schemas.microsoft.com/office/drawing/2014/main" id="{D67A592A-BC94-44AB-B9DE-1C18398D660D}"/>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481" t="-3250" r="-1333" b="-16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CDEEA48-041C-4F18-8182-2930A1F3E1EA}"/>
              </a:ext>
            </a:extLst>
          </p:cNvPr>
          <p:cNvSpPr>
            <a:spLocks noGrp="1"/>
          </p:cNvSpPr>
          <p:nvPr>
            <p:ph type="sldNum" sz="quarter" idx="12"/>
          </p:nvPr>
        </p:nvSpPr>
        <p:spPr/>
        <p:txBody>
          <a:bodyPr/>
          <a:lstStyle/>
          <a:p>
            <a:fld id="{929262FE-7F58-4A1E-8AF3-5A510A86DEBD}" type="slidenum">
              <a:rPr lang="en-US" smtClean="0"/>
              <a:t>8</a:t>
            </a:fld>
            <a:endParaRPr lang="en-US" dirty="0"/>
          </a:p>
        </p:txBody>
      </p:sp>
    </p:spTree>
    <p:extLst>
      <p:ext uri="{BB962C8B-B14F-4D97-AF65-F5344CB8AC3E}">
        <p14:creationId xmlns:p14="http://schemas.microsoft.com/office/powerpoint/2010/main" val="4953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Collision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983162"/>
              </a:xfrm>
            </p:spPr>
            <p:txBody>
              <a:bodyPr>
                <a:normAutofit fontScale="62500" lnSpcReduction="20000"/>
              </a:bodyPr>
              <a:lstStyle/>
              <a:p>
                <a:r>
                  <a:rPr lang="en-US" dirty="0"/>
                  <a:t>Solving collision involves three steps, carefully accounting for the factors at play between some initial state and some final state.</a:t>
                </a:r>
              </a:p>
              <a:p>
                <a:pPr marL="514350" indent="-514350">
                  <a:buFont typeface="+mj-lt"/>
                  <a:buAutoNum type="arabicPeriod"/>
                </a:pPr>
                <a:r>
                  <a:rPr lang="en-US" dirty="0"/>
                  <a:t>Set up a diagram showing the object bouncing off the surface</a:t>
                </a:r>
              </a:p>
              <a:p>
                <a:pPr marL="914400" lvl="1" indent="-514350"/>
                <a:r>
                  <a:rPr lang="en-US" dirty="0"/>
                  <a:t>Identify the known or unknown </a:t>
                </a:r>
                <a:r>
                  <a:rPr lang="en-US" dirty="0">
                    <a:solidFill>
                      <a:schemeClr val="accent1"/>
                    </a:solidFill>
                  </a:rPr>
                  <a:t>velocities</a:t>
                </a:r>
                <a:r>
                  <a:rPr lang="en-US" dirty="0"/>
                  <a:t> in each state, including magnitudes and directions</a:t>
                </a:r>
              </a:p>
              <a:p>
                <a:pPr marL="914400" lvl="1" indent="-514350"/>
                <a:r>
                  <a:rPr lang="en-US" dirty="0"/>
                  <a:t>Identify the type of collision, and the coefficient of restitution if applicable</a:t>
                </a:r>
              </a:p>
              <a:p>
                <a:pPr marL="914400" lvl="1" indent="-514350"/>
                <a:r>
                  <a:rPr lang="en-US" dirty="0"/>
                  <a:t>Identify the normal and tangential directions in your diagram</a:t>
                </a:r>
              </a:p>
              <a:p>
                <a:pPr marL="514350" indent="-514350">
                  <a:buFont typeface="+mj-lt"/>
                  <a:buAutoNum type="arabicPeriod"/>
                </a:pPr>
                <a:r>
                  <a:rPr lang="en-US" dirty="0"/>
                  <a:t>Use the diagram to break down velocities into the normal and tangential components, and use the equations discussed earlier to relate initial and final velocities</a:t>
                </a:r>
              </a:p>
              <a:p>
                <a:pPr marL="914400" lvl="1" indent="-514350"/>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m:t>
                        </m:r>
                        <m:r>
                          <a:rPr lang="en-US" i="1">
                            <a:latin typeface="Cambria Math"/>
                          </a:rPr>
                          <m:t>𝑓</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𝑡𝐶𝑖</m:t>
                        </m:r>
                      </m:sub>
                    </m:sSub>
                  </m:oMath>
                </a14:m>
                <a:endParaRPr lang="en-US" dirty="0"/>
              </a:p>
              <a:p>
                <a:pPr marL="914400" lvl="1" indent="-514350"/>
                <a14:m>
                  <m:oMath xmlns:m="http://schemas.openxmlformats.org/officeDocument/2006/math">
                    <m:r>
                      <a:rPr lang="en-US" i="1">
                        <a:latin typeface="Cambria Math"/>
                      </a:rPr>
                      <m:t>𝑒</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𝑓</m:t>
                            </m:r>
                          </m:sub>
                        </m:sSub>
                      </m:num>
                      <m:den>
                        <m:sSub>
                          <m:sSubPr>
                            <m:ctrlPr>
                              <a:rPr lang="en-US" i="1">
                                <a:latin typeface="Cambria Math" panose="02040503050406030204" pitchFamily="18" charset="0"/>
                              </a:rPr>
                            </m:ctrlPr>
                          </m:sSubPr>
                          <m:e>
                            <m:r>
                              <a:rPr lang="en-US" i="1">
                                <a:latin typeface="Cambria Math"/>
                              </a:rPr>
                              <m:t>𝑣</m:t>
                            </m:r>
                          </m:e>
                          <m:sub>
                            <m:r>
                              <a:rPr lang="en-US" i="1">
                                <a:latin typeface="Cambria Math" panose="02040503050406030204" pitchFamily="18" charset="0"/>
                              </a:rPr>
                              <m:t>𝑛𝐴</m:t>
                            </m:r>
                            <m:r>
                              <a:rPr lang="en-US" i="1">
                                <a:latin typeface="Cambria Math"/>
                              </a:rPr>
                              <m:t>𝑖</m:t>
                            </m:r>
                          </m:sub>
                        </m:sSub>
                      </m:den>
                    </m:f>
                  </m:oMath>
                </a14:m>
                <a:endParaRPr lang="en-US" dirty="0"/>
              </a:p>
              <a:p>
                <a:pPr marL="914400" lvl="1" indent="-514350"/>
                <a14:m>
                  <m:oMath xmlns:m="http://schemas.openxmlformats.org/officeDocument/2006/math">
                    <m:sSup>
                      <m:sSupPr>
                        <m:ctrlPr>
                          <a:rPr lang="en-US" i="1">
                            <a:latin typeface="Cambria Math" panose="02040503050406030204" pitchFamily="18" charset="0"/>
                          </a:rPr>
                        </m:ctrlPr>
                      </m:sSupPr>
                      <m:e>
                        <m:r>
                          <a:rPr lang="en-US" i="1">
                            <a:latin typeface="Cambria Math"/>
                          </a:rPr>
                          <m:t>𝑒</m:t>
                        </m:r>
                      </m:e>
                      <m:sup>
                        <m:r>
                          <a:rPr lang="en-US" i="1">
                            <a:latin typeface="Cambria Math" panose="02040503050406030204" pitchFamily="18" charset="0"/>
                          </a:rPr>
                          <m:t>2</m:t>
                        </m:r>
                      </m:sup>
                    </m:sSup>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rPr>
                              <m:t>𝐾𝐸</m:t>
                            </m:r>
                          </m:e>
                          <m:sub>
                            <m:r>
                              <a:rPr lang="en-US" i="1">
                                <a:latin typeface="Cambria Math" panose="02040503050406030204" pitchFamily="18" charset="0"/>
                              </a:rPr>
                              <m:t>𝑖</m:t>
                            </m:r>
                          </m:sub>
                        </m:sSub>
                      </m:den>
                    </m:f>
                  </m:oMath>
                </a14:m>
                <a:endParaRPr lang="en-US" dirty="0"/>
              </a:p>
              <a:p>
                <a:pPr marL="914400" lvl="1" indent="-514350"/>
                <a:r>
                  <a:rPr lang="en-US" dirty="0"/>
                  <a:t>Supplement with kinematics relationships as needed</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815" t="-1836" r="-1407"/>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1861</TotalTime>
  <Words>724</Words>
  <Application>Microsoft Office PowerPoint</Application>
  <PresentationFormat>On-screen Show (4:3)</PresentationFormat>
  <Paragraphs>64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MA_Template</vt:lpstr>
      <vt:lpstr>Rigid Body Surface Impact</vt:lpstr>
      <vt:lpstr>Rigid Body Surface Collisions</vt:lpstr>
      <vt:lpstr>Rigid Body Surface Collisions</vt:lpstr>
      <vt:lpstr>Rigid Body Surface Collisions</vt:lpstr>
      <vt:lpstr>Rigid Body Surface Collisions</vt:lpstr>
      <vt:lpstr>Rigid Body Surface Collisions</vt:lpstr>
      <vt:lpstr>Rigid Body Surface Collisions</vt:lpstr>
      <vt:lpstr>Rigid Body Surface Collisions</vt:lpstr>
      <vt:lpstr>Solving a Collision Problem (The Process)</vt:lpstr>
      <vt:lpstr>Thanks for Watching</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57</cp:revision>
  <dcterms:created xsi:type="dcterms:W3CDTF">2020-08-21T15:23:22Z</dcterms:created>
  <dcterms:modified xsi:type="dcterms:W3CDTF">2022-01-13T17:45:44Z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