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sldIdLst>
    <p:sldId id="256" r:id="rId5"/>
    <p:sldId id="301" r:id="rId6"/>
    <p:sldId id="302" r:id="rId7"/>
    <p:sldId id="303" r:id="rId8"/>
    <p:sldId id="305" r:id="rId9"/>
    <p:sldId id="304" r:id="rId10"/>
    <p:sldId id="306" r:id="rId11"/>
    <p:sldId id="257" r:id="rId12"/>
    <p:sldId id="261" r:id="rId13"/>
    <p:sldId id="265" r:id="rId14"/>
    <p:sldId id="307" r:id="rId15"/>
    <p:sldId id="287" r:id="rId16"/>
    <p:sldId id="288" r:id="rId17"/>
    <p:sldId id="300" r:id="rId18"/>
    <p:sldId id="266" r:id="rId19"/>
    <p:sldId id="268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0000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1" autoAdjust="0"/>
    <p:restoredTop sz="54101" autoAdjust="0"/>
  </p:normalViewPr>
  <p:slideViewPr>
    <p:cSldViewPr snapToGrid="0">
      <p:cViewPr varScale="1">
        <p:scale>
          <a:sx n="127" d="100"/>
          <a:sy n="127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4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1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9" Type="http://schemas.openxmlformats.org/officeDocument/2006/relationships/image" Target="../media/image130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120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Rotating Frame Analysis (Vectors)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51175"/>
            <a:ext cx="7467600" cy="1752600"/>
          </a:xfrm>
        </p:spPr>
        <p:txBody>
          <a:bodyPr>
            <a:noAutofit/>
          </a:bodyPr>
          <a:lstStyle/>
          <a:p>
            <a:r>
              <a:rPr lang="en-US" sz="2400" dirty="0"/>
              <a:t>Dr. Agnes </a:t>
            </a:r>
            <a:r>
              <a:rPr lang="en-US" sz="2400" dirty="0" err="1"/>
              <a:t>d’Entremont</a:t>
            </a:r>
            <a:endParaRPr lang="en-US" sz="2400" dirty="0"/>
          </a:p>
          <a:p>
            <a:r>
              <a:rPr lang="en-US" sz="2400" dirty="0"/>
              <a:t>Associate Professor of Teaching</a:t>
            </a:r>
          </a:p>
          <a:p>
            <a:r>
              <a:rPr lang="en-US" sz="2400" dirty="0"/>
              <a:t>Mechanical Engineering,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0ED1-FF6E-4AEA-8327-D5E5C19E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 Analysis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3E3C7-5743-41B3-AD91-340BF58A1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98316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Start by creating a diagram of the body, with the key distances and angles labeled</a:t>
                </a:r>
              </a:p>
              <a:p>
                <a:pPr lvl="1"/>
                <a:r>
                  <a:rPr lang="en-US" dirty="0"/>
                  <a:t>Be sure to add a fixed coordinate system (x and y directions)</a:t>
                </a:r>
              </a:p>
              <a:p>
                <a:pPr lvl="1"/>
                <a:r>
                  <a:rPr lang="en-US" dirty="0"/>
                  <a:t>Add a rotating coordinate system (on the body that views the non-pinned body) and identify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dirty="0"/>
                  <a:t>) of the frame</a:t>
                </a:r>
              </a:p>
              <a:p>
                <a:pPr lvl="1"/>
                <a:r>
                  <a:rPr lang="en-US" dirty="0"/>
                  <a:t>Identify any known angular and linear velocities and accelerations (magnitude and/or direction)</a:t>
                </a:r>
              </a:p>
              <a:p>
                <a:pPr lvl="1"/>
                <a:r>
                  <a:rPr lang="en-US" dirty="0"/>
                  <a:t>Define unknown vectors</a:t>
                </a:r>
              </a:p>
              <a:p>
                <a:r>
                  <a:rPr lang="en-US" dirty="0"/>
                  <a:t>Start stepping through from a point with known velocity/ acceleration toward the point you want to know about</a:t>
                </a:r>
              </a:p>
              <a:p>
                <a:pPr lvl="1"/>
                <a:r>
                  <a:rPr lang="en-US" dirty="0"/>
                  <a:t>Use a series of relative motion equations OR rotating frame equations as needed, substituting into one vector equation</a:t>
                </a:r>
              </a:p>
              <a:p>
                <a:r>
                  <a:rPr lang="en-US" dirty="0"/>
                  <a:t>Use the equations you have generated, along with any current angles, distances, velocities, and accelerations to solve for the unknowns</a:t>
                </a:r>
              </a:p>
              <a:p>
                <a:pPr lvl="1"/>
                <a:r>
                  <a:rPr lang="en-US" dirty="0"/>
                  <a:t>Create two scalar equations (x and y directions) from your vector equation to solve for up to two unknowns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3E3C7-5743-41B3-AD91-340BF58A1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983162"/>
              </a:xfrm>
              <a:blipFill>
                <a:blip r:embed="rId2"/>
                <a:stretch>
                  <a:fillRect l="-926" t="-2030" r="-154" b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59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Hints for Rotating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about placement/orientation of your rotating frame to reduce the algebra work in your solution</a:t>
            </a:r>
          </a:p>
          <a:p>
            <a:r>
              <a:rPr lang="en-CA" dirty="0"/>
              <a:t>Write out the whole equation, and make sure you don’t miss any terms</a:t>
            </a:r>
            <a:endParaRPr lang="en-US" dirty="0"/>
          </a:p>
          <a:p>
            <a:r>
              <a:rPr lang="en-US" dirty="0"/>
              <a:t>Be clear in each equation which frame (</a:t>
            </a:r>
            <a:r>
              <a:rPr lang="en-US" dirty="0" err="1"/>
              <a:t>xyz</a:t>
            </a:r>
            <a:r>
              <a:rPr lang="en-US" dirty="0"/>
              <a:t> or </a:t>
            </a:r>
            <a:r>
              <a:rPr lang="en-US" dirty="0" err="1"/>
              <a:t>x’y’z</a:t>
            </a:r>
            <a:r>
              <a:rPr lang="en-US" dirty="0"/>
              <a:t>’) is being used</a:t>
            </a:r>
          </a:p>
          <a:p>
            <a:r>
              <a:rPr lang="en-US" dirty="0"/>
              <a:t>Take your time with this analysis – it can be challenging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6AE3B7E4-B9BC-4E98-ABDF-DB0EAB1BEA06}"/>
              </a:ext>
            </a:extLst>
          </p:cNvPr>
          <p:cNvSpPr/>
          <p:nvPr/>
        </p:nvSpPr>
        <p:spPr>
          <a:xfrm>
            <a:off x="1365068" y="4699732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C5F224-F5AB-4DA6-9581-27D621A53F97}"/>
              </a:ext>
            </a:extLst>
          </p:cNvPr>
          <p:cNvSpPr/>
          <p:nvPr/>
        </p:nvSpPr>
        <p:spPr>
          <a:xfrm>
            <a:off x="2388325" y="4936497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FB4195C6-4DDB-4ACA-A854-27BD8C3452FF}"/>
              </a:ext>
            </a:extLst>
          </p:cNvPr>
          <p:cNvSpPr/>
          <p:nvPr/>
        </p:nvSpPr>
        <p:spPr>
          <a:xfrm rot="1726745">
            <a:off x="5195573" y="5514823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9BA44042-83E8-43C6-AD84-C1DB455D992E}"/>
              </a:ext>
            </a:extLst>
          </p:cNvPr>
          <p:cNvSpPr/>
          <p:nvPr/>
        </p:nvSpPr>
        <p:spPr>
          <a:xfrm>
            <a:off x="2575560" y="5111756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B01DD4F-54E9-46BC-9316-E7D77D4F78B1}"/>
              </a:ext>
            </a:extLst>
          </p:cNvPr>
          <p:cNvSpPr/>
          <p:nvPr/>
        </p:nvSpPr>
        <p:spPr>
          <a:xfrm>
            <a:off x="5449388" y="509434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35AFF1-3404-47E4-B146-CFCB53847E5A}"/>
              </a:ext>
            </a:extLst>
          </p:cNvPr>
          <p:cNvCxnSpPr/>
          <p:nvPr/>
        </p:nvCxnSpPr>
        <p:spPr>
          <a:xfrm flipV="1">
            <a:off x="2667000" y="415816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18610B-8E9F-4E5D-A6D3-F3367E56D351}"/>
              </a:ext>
            </a:extLst>
          </p:cNvPr>
          <p:cNvCxnSpPr/>
          <p:nvPr/>
        </p:nvCxnSpPr>
        <p:spPr>
          <a:xfrm flipV="1">
            <a:off x="5540828" y="415816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27EA06-7266-4D9C-8713-5D62BB083E15}"/>
              </a:ext>
            </a:extLst>
          </p:cNvPr>
          <p:cNvCxnSpPr/>
          <p:nvPr/>
        </p:nvCxnSpPr>
        <p:spPr>
          <a:xfrm rot="16200000">
            <a:off x="4900095" y="5370194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7B33A4-FB96-4FBC-B505-CA67FADA1558}"/>
              </a:ext>
            </a:extLst>
          </p:cNvPr>
          <p:cNvCxnSpPr/>
          <p:nvPr/>
        </p:nvCxnSpPr>
        <p:spPr>
          <a:xfrm rot="16200000">
            <a:off x="6765025" y="6400669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48AC6-F456-447A-A87B-E4C1117E702B}"/>
              </a:ext>
            </a:extLst>
          </p:cNvPr>
          <p:cNvCxnSpPr/>
          <p:nvPr/>
        </p:nvCxnSpPr>
        <p:spPr>
          <a:xfrm>
            <a:off x="5286282" y="5644498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F9C7AA-CDD3-444C-AA91-768E9F753BF8}"/>
              </a:ext>
            </a:extLst>
          </p:cNvPr>
          <p:cNvCxnSpPr/>
          <p:nvPr/>
        </p:nvCxnSpPr>
        <p:spPr>
          <a:xfrm>
            <a:off x="2667000" y="4577268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09C19-F0D3-40C8-8A3D-640C2DA9D583}"/>
              </a:ext>
            </a:extLst>
          </p:cNvPr>
          <p:cNvCxnSpPr/>
          <p:nvPr/>
        </p:nvCxnSpPr>
        <p:spPr>
          <a:xfrm>
            <a:off x="5693228" y="5185780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ED9674-B1B9-438E-A4C4-9E8816403FA7}"/>
              </a:ext>
            </a:extLst>
          </p:cNvPr>
          <p:cNvCxnSpPr/>
          <p:nvPr/>
        </p:nvCxnSpPr>
        <p:spPr>
          <a:xfrm>
            <a:off x="5682170" y="5277220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504BF03F-AFD5-49F0-90B7-5028CDC9D86D}"/>
              </a:ext>
            </a:extLst>
          </p:cNvPr>
          <p:cNvSpPr/>
          <p:nvPr/>
        </p:nvSpPr>
        <p:spPr>
          <a:xfrm>
            <a:off x="4626428" y="4288796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E9851A5-EA49-44FB-8AE1-024F3877D53E}"/>
              </a:ext>
            </a:extLst>
          </p:cNvPr>
          <p:cNvSpPr/>
          <p:nvPr/>
        </p:nvSpPr>
        <p:spPr>
          <a:xfrm flipH="1">
            <a:off x="2209800" y="4745996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6FC80-8A18-43FC-95DB-166BD329604F}"/>
              </a:ext>
            </a:extLst>
          </p:cNvPr>
          <p:cNvSpPr txBox="1"/>
          <p:nvPr/>
        </p:nvSpPr>
        <p:spPr>
          <a:xfrm>
            <a:off x="2248231" y="5693836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B2E4BE-53AA-41E5-915D-078174AD33D7}"/>
              </a:ext>
            </a:extLst>
          </p:cNvPr>
          <p:cNvSpPr/>
          <p:nvPr/>
        </p:nvSpPr>
        <p:spPr>
          <a:xfrm flipH="1">
            <a:off x="5083628" y="4730098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D5C45-193B-4740-B3C3-EC893861DAFB}"/>
              </a:ext>
            </a:extLst>
          </p:cNvPr>
          <p:cNvSpPr txBox="1"/>
          <p:nvPr/>
        </p:nvSpPr>
        <p:spPr>
          <a:xfrm>
            <a:off x="4225201" y="5561767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466192-DC8D-4D01-B65B-6BC5153E132B}"/>
              </a:ext>
            </a:extLst>
          </p:cNvPr>
          <p:cNvSpPr txBox="1"/>
          <p:nvPr/>
        </p:nvSpPr>
        <p:spPr>
          <a:xfrm>
            <a:off x="5817325" y="59869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80483-BD85-4D9F-8DAC-7C9B45148768}"/>
              </a:ext>
            </a:extLst>
          </p:cNvPr>
          <p:cNvSpPr txBox="1"/>
          <p:nvPr/>
        </p:nvSpPr>
        <p:spPr>
          <a:xfrm>
            <a:off x="3911007" y="455083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659D4-47D0-4F8A-ADB7-A5EF44AB1C08}"/>
              </a:ext>
            </a:extLst>
          </p:cNvPr>
          <p:cNvSpPr txBox="1"/>
          <p:nvPr/>
        </p:nvSpPr>
        <p:spPr>
          <a:xfrm>
            <a:off x="6470468" y="52249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D069B6-4853-450C-82D2-04280A790049}"/>
              </a:ext>
            </a:extLst>
          </p:cNvPr>
          <p:cNvSpPr txBox="1"/>
          <p:nvPr/>
        </p:nvSpPr>
        <p:spPr>
          <a:xfrm>
            <a:off x="2127068" y="5998636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EC32BD-0F70-4D2A-A72D-628A6842E0AA}"/>
              </a:ext>
            </a:extLst>
          </p:cNvPr>
          <p:cNvSpPr txBox="1"/>
          <p:nvPr/>
        </p:nvSpPr>
        <p:spPr>
          <a:xfrm>
            <a:off x="4119154" y="5835352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090EEC-CAC2-4BEA-BBE6-9F8655751E58}"/>
              </a:ext>
            </a:extLst>
          </p:cNvPr>
          <p:cNvSpPr txBox="1"/>
          <p:nvPr/>
        </p:nvSpPr>
        <p:spPr>
          <a:xfrm>
            <a:off x="2333732" y="46505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67AAE3-7B8A-4A5B-BA0B-DBF78B4D1DB1}"/>
              </a:ext>
            </a:extLst>
          </p:cNvPr>
          <p:cNvSpPr txBox="1"/>
          <p:nvPr/>
        </p:nvSpPr>
        <p:spPr>
          <a:xfrm>
            <a:off x="5231129" y="45538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4D7311-1CF6-40BF-9558-2C4A824E8DAB}"/>
              </a:ext>
            </a:extLst>
          </p:cNvPr>
          <p:cNvSpPr txBox="1"/>
          <p:nvPr/>
        </p:nvSpPr>
        <p:spPr>
          <a:xfrm>
            <a:off x="7627638" y="6213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AF8DAC-66F7-4BD8-9BF5-C1D044422021}"/>
              </a:ext>
            </a:extLst>
          </p:cNvPr>
          <p:cNvCxnSpPr>
            <a:cxnSpLocks/>
          </p:cNvCxnSpPr>
          <p:nvPr/>
        </p:nvCxnSpPr>
        <p:spPr>
          <a:xfrm>
            <a:off x="2677000" y="5207550"/>
            <a:ext cx="1234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BF9F416-FBB0-44CC-BEAB-E7E46BE6F87A}"/>
              </a:ext>
            </a:extLst>
          </p:cNvPr>
          <p:cNvSpPr txBox="1"/>
          <p:nvPr/>
        </p:nvSpPr>
        <p:spPr>
          <a:xfrm>
            <a:off x="2535779" y="3433729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82D369-2637-4B61-B75C-2002CB865A1B}"/>
              </a:ext>
            </a:extLst>
          </p:cNvPr>
          <p:cNvSpPr txBox="1"/>
          <p:nvPr/>
        </p:nvSpPr>
        <p:spPr>
          <a:xfrm>
            <a:off x="3931148" y="5023576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953411-10D9-4708-915E-609CCF328820}"/>
              </a:ext>
            </a:extLst>
          </p:cNvPr>
          <p:cNvCxnSpPr>
            <a:cxnSpLocks/>
          </p:cNvCxnSpPr>
          <p:nvPr/>
        </p:nvCxnSpPr>
        <p:spPr>
          <a:xfrm flipV="1">
            <a:off x="2677000" y="3815268"/>
            <a:ext cx="0" cy="140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robotic arm shown below has a fixed orange base at A and fixed length members AB and BC. Motors at A and B allow for rotational motion at the joints. Based on the angular velocities and accelerations shown at each joint, determine the velocity and the acceleration of the end effector at C.</a:t>
            </a:r>
          </a:p>
        </p:txBody>
      </p:sp>
    </p:spTree>
    <p:extLst>
      <p:ext uri="{BB962C8B-B14F-4D97-AF65-F5344CB8AC3E}">
        <p14:creationId xmlns:p14="http://schemas.microsoft.com/office/powerpoint/2010/main" val="320757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1D94D3CD-4B37-7D49-B5C5-C88123842727}"/>
              </a:ext>
            </a:extLst>
          </p:cNvPr>
          <p:cNvSpPr/>
          <p:nvPr/>
        </p:nvSpPr>
        <p:spPr>
          <a:xfrm>
            <a:off x="1515794" y="2760399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F1B29B-4E95-624E-A078-2F30560FB343}"/>
              </a:ext>
            </a:extLst>
          </p:cNvPr>
          <p:cNvSpPr/>
          <p:nvPr/>
        </p:nvSpPr>
        <p:spPr>
          <a:xfrm>
            <a:off x="2539051" y="299716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730EC3-2251-F24B-82EA-803A0845CEFF}"/>
              </a:ext>
            </a:extLst>
          </p:cNvPr>
          <p:cNvSpPr/>
          <p:nvPr/>
        </p:nvSpPr>
        <p:spPr>
          <a:xfrm rot="1726745">
            <a:off x="5346299" y="357549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27092B-B475-094A-8469-594F62E8DA54}"/>
              </a:ext>
            </a:extLst>
          </p:cNvPr>
          <p:cNvSpPr/>
          <p:nvPr/>
        </p:nvSpPr>
        <p:spPr>
          <a:xfrm>
            <a:off x="2726286" y="317242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905851-988A-D54A-BE85-50E9ACF5A8A3}"/>
              </a:ext>
            </a:extLst>
          </p:cNvPr>
          <p:cNvSpPr/>
          <p:nvPr/>
        </p:nvSpPr>
        <p:spPr>
          <a:xfrm>
            <a:off x="5600114" y="315500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989E1C-E4D9-C946-9F91-EAC146019166}"/>
              </a:ext>
            </a:extLst>
          </p:cNvPr>
          <p:cNvCxnSpPr/>
          <p:nvPr/>
        </p:nvCxnSpPr>
        <p:spPr>
          <a:xfrm flipV="1">
            <a:off x="2817726" y="2218835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D913-EC5A-2D45-9BA6-6D3CF120DAC4}"/>
              </a:ext>
            </a:extLst>
          </p:cNvPr>
          <p:cNvCxnSpPr/>
          <p:nvPr/>
        </p:nvCxnSpPr>
        <p:spPr>
          <a:xfrm flipV="1">
            <a:off x="5691554" y="2218835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677C34-B337-504B-9A54-C54196B20C34}"/>
              </a:ext>
            </a:extLst>
          </p:cNvPr>
          <p:cNvCxnSpPr/>
          <p:nvPr/>
        </p:nvCxnSpPr>
        <p:spPr>
          <a:xfrm rot="16200000">
            <a:off x="5050821" y="3430861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E66D92-C5BA-CC46-BAFD-1E4C65A20442}"/>
              </a:ext>
            </a:extLst>
          </p:cNvPr>
          <p:cNvCxnSpPr/>
          <p:nvPr/>
        </p:nvCxnSpPr>
        <p:spPr>
          <a:xfrm rot="16200000">
            <a:off x="6915751" y="4461336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CF0DFE-C133-264B-9E53-282A8057E23C}"/>
              </a:ext>
            </a:extLst>
          </p:cNvPr>
          <p:cNvCxnSpPr/>
          <p:nvPr/>
        </p:nvCxnSpPr>
        <p:spPr>
          <a:xfrm>
            <a:off x="5437008" y="3705165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D19323-51BC-1146-ADAD-F6B83233E1F0}"/>
              </a:ext>
            </a:extLst>
          </p:cNvPr>
          <p:cNvCxnSpPr/>
          <p:nvPr/>
        </p:nvCxnSpPr>
        <p:spPr>
          <a:xfrm>
            <a:off x="2817726" y="2637935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2A0521-E83F-1A4C-B7C2-9A272E312A5F}"/>
              </a:ext>
            </a:extLst>
          </p:cNvPr>
          <p:cNvCxnSpPr/>
          <p:nvPr/>
        </p:nvCxnSpPr>
        <p:spPr>
          <a:xfrm>
            <a:off x="5843954" y="3246447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404D-D15A-8048-BC2E-2312DAA9A77C}"/>
              </a:ext>
            </a:extLst>
          </p:cNvPr>
          <p:cNvCxnSpPr/>
          <p:nvPr/>
        </p:nvCxnSpPr>
        <p:spPr>
          <a:xfrm>
            <a:off x="5832896" y="3337887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0DF73A0C-289E-6A4E-8E00-718C9F4F611A}"/>
              </a:ext>
            </a:extLst>
          </p:cNvPr>
          <p:cNvSpPr/>
          <p:nvPr/>
        </p:nvSpPr>
        <p:spPr>
          <a:xfrm>
            <a:off x="4777154" y="2349463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71950CD-E835-8242-9EFF-DF2587299C99}"/>
              </a:ext>
            </a:extLst>
          </p:cNvPr>
          <p:cNvSpPr/>
          <p:nvPr/>
        </p:nvSpPr>
        <p:spPr>
          <a:xfrm flipH="1">
            <a:off x="2360526" y="2806663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91CE12-3B6E-9144-B2A4-4C0EBEA76EF6}"/>
              </a:ext>
            </a:extLst>
          </p:cNvPr>
          <p:cNvSpPr txBox="1"/>
          <p:nvPr/>
        </p:nvSpPr>
        <p:spPr>
          <a:xfrm>
            <a:off x="2398957" y="3754503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9CCDEE4-D3D8-B641-88C7-C0DC0B643C12}"/>
              </a:ext>
            </a:extLst>
          </p:cNvPr>
          <p:cNvSpPr/>
          <p:nvPr/>
        </p:nvSpPr>
        <p:spPr>
          <a:xfrm flipH="1">
            <a:off x="5234354" y="2790765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839F4-017F-C747-A905-DD1BFED09219}"/>
              </a:ext>
            </a:extLst>
          </p:cNvPr>
          <p:cNvSpPr txBox="1"/>
          <p:nvPr/>
        </p:nvSpPr>
        <p:spPr>
          <a:xfrm>
            <a:off x="4375927" y="3622434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248896-86FD-D44B-9E62-D489A24868F0}"/>
              </a:ext>
            </a:extLst>
          </p:cNvPr>
          <p:cNvSpPr txBox="1"/>
          <p:nvPr/>
        </p:nvSpPr>
        <p:spPr>
          <a:xfrm>
            <a:off x="5968051" y="4047635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E288F-878F-9E4F-8C4D-920BA1C63680}"/>
              </a:ext>
            </a:extLst>
          </p:cNvPr>
          <p:cNvSpPr txBox="1"/>
          <p:nvPr/>
        </p:nvSpPr>
        <p:spPr>
          <a:xfrm>
            <a:off x="4061733" y="261150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78A8F-5F2E-1947-8C4B-87A376985C95}"/>
              </a:ext>
            </a:extLst>
          </p:cNvPr>
          <p:cNvSpPr txBox="1"/>
          <p:nvPr/>
        </p:nvSpPr>
        <p:spPr>
          <a:xfrm>
            <a:off x="6621194" y="32856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4D276-7B15-1048-A8FE-95D84E6F6000}"/>
              </a:ext>
            </a:extLst>
          </p:cNvPr>
          <p:cNvSpPr txBox="1"/>
          <p:nvPr/>
        </p:nvSpPr>
        <p:spPr>
          <a:xfrm>
            <a:off x="2277794" y="4059303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184924-BC41-A149-BECD-FFE89BB53E80}"/>
              </a:ext>
            </a:extLst>
          </p:cNvPr>
          <p:cNvSpPr txBox="1"/>
          <p:nvPr/>
        </p:nvSpPr>
        <p:spPr>
          <a:xfrm>
            <a:off x="4269880" y="3896019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D3D9F-9ABF-AD4C-BEF1-36802E0C40F9}"/>
              </a:ext>
            </a:extLst>
          </p:cNvPr>
          <p:cNvSpPr txBox="1"/>
          <p:nvPr/>
        </p:nvSpPr>
        <p:spPr>
          <a:xfrm>
            <a:off x="2484458" y="27112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F35E6-49DF-8344-8DB9-D80F187C885B}"/>
              </a:ext>
            </a:extLst>
          </p:cNvPr>
          <p:cNvSpPr txBox="1"/>
          <p:nvPr/>
        </p:nvSpPr>
        <p:spPr>
          <a:xfrm>
            <a:off x="5381855" y="2614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7EEC96-DD93-1740-B62B-74042BF9C579}"/>
              </a:ext>
            </a:extLst>
          </p:cNvPr>
          <p:cNvSpPr txBox="1"/>
          <p:nvPr/>
        </p:nvSpPr>
        <p:spPr>
          <a:xfrm>
            <a:off x="7778364" y="4274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4E5C1B-7A76-B845-8DE5-6C50D08FAFE4}"/>
              </a:ext>
            </a:extLst>
          </p:cNvPr>
          <p:cNvCxnSpPr>
            <a:cxnSpLocks/>
          </p:cNvCxnSpPr>
          <p:nvPr/>
        </p:nvCxnSpPr>
        <p:spPr>
          <a:xfrm>
            <a:off x="2827726" y="3268217"/>
            <a:ext cx="1234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419D6C-BDBD-8040-8CC3-FE766057A721}"/>
              </a:ext>
            </a:extLst>
          </p:cNvPr>
          <p:cNvSpPr txBox="1"/>
          <p:nvPr/>
        </p:nvSpPr>
        <p:spPr>
          <a:xfrm>
            <a:off x="2686505" y="1494396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22766-295B-3B4A-B917-E74894212D1E}"/>
              </a:ext>
            </a:extLst>
          </p:cNvPr>
          <p:cNvSpPr txBox="1"/>
          <p:nvPr/>
        </p:nvSpPr>
        <p:spPr>
          <a:xfrm>
            <a:off x="4081874" y="3084243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D6384-029C-D647-A689-E51E0EEEDA87}"/>
              </a:ext>
            </a:extLst>
          </p:cNvPr>
          <p:cNvCxnSpPr>
            <a:cxnSpLocks/>
          </p:cNvCxnSpPr>
          <p:nvPr/>
        </p:nvCxnSpPr>
        <p:spPr>
          <a:xfrm flipV="1">
            <a:off x="2827726" y="1875935"/>
            <a:ext cx="0" cy="140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21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467-45BE-463C-82C0-B80ACFC0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820F3930-2A4A-4746-B2B2-F5976285AFBD}"/>
              </a:ext>
            </a:extLst>
          </p:cNvPr>
          <p:cNvSpPr/>
          <p:nvPr/>
        </p:nvSpPr>
        <p:spPr>
          <a:xfrm>
            <a:off x="1018612" y="5610104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3319DD-FEF3-4BF2-932A-4A10D6074A28}"/>
              </a:ext>
            </a:extLst>
          </p:cNvPr>
          <p:cNvGrpSpPr/>
          <p:nvPr/>
        </p:nvGrpSpPr>
        <p:grpSpPr>
          <a:xfrm rot="21079525">
            <a:off x="1790926" y="3826942"/>
            <a:ext cx="3429000" cy="1877593"/>
            <a:chOff x="2344889" y="2271835"/>
            <a:chExt cx="3429000" cy="1877593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49F1EC3-35B4-4E9C-8799-8C35E6097AAE}"/>
                </a:ext>
              </a:extLst>
            </p:cNvPr>
            <p:cNvSpPr/>
            <p:nvPr/>
          </p:nvSpPr>
          <p:spPr>
            <a:xfrm rot="20500709">
              <a:off x="2344889" y="361602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C25960-B44D-4F1F-AA5E-C36DE7FD25DD}"/>
                </a:ext>
              </a:extLst>
            </p:cNvPr>
            <p:cNvCxnSpPr/>
            <p:nvPr/>
          </p:nvCxnSpPr>
          <p:spPr>
            <a:xfrm rot="20500709" flipV="1">
              <a:off x="5202829" y="2271835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BAB0BD-B4F3-4150-9929-5F9E4A690123}"/>
                </a:ext>
              </a:extLst>
            </p:cNvPr>
            <p:cNvCxnSpPr/>
            <p:nvPr/>
          </p:nvCxnSpPr>
          <p:spPr>
            <a:xfrm rot="20500709" flipV="1">
              <a:off x="2445252" y="3184965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1AAFBF-FF3D-4093-8FB7-4A0B5FBA1E21}"/>
                </a:ext>
              </a:extLst>
            </p:cNvPr>
            <p:cNvCxnSpPr/>
            <p:nvPr/>
          </p:nvCxnSpPr>
          <p:spPr>
            <a:xfrm rot="20500709">
              <a:off x="2372412" y="3152373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AFECCD-3CE7-46BF-80A0-F2DA0F65CD24}"/>
                </a:ext>
              </a:extLst>
            </p:cNvPr>
            <p:cNvSpPr txBox="1"/>
            <p:nvPr/>
          </p:nvSpPr>
          <p:spPr>
            <a:xfrm rot="20500709">
              <a:off x="3567939" y="297023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491B24ED-B541-410A-9712-FDAEC1E63F0A}"/>
              </a:ext>
            </a:extLst>
          </p:cNvPr>
          <p:cNvSpPr/>
          <p:nvPr/>
        </p:nvSpPr>
        <p:spPr>
          <a:xfrm>
            <a:off x="2229104" y="602212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F832E4-C654-4A00-8D2E-B65942726A77}"/>
              </a:ext>
            </a:extLst>
          </p:cNvPr>
          <p:cNvGrpSpPr/>
          <p:nvPr/>
        </p:nvGrpSpPr>
        <p:grpSpPr>
          <a:xfrm rot="2339124">
            <a:off x="4720648" y="4419248"/>
            <a:ext cx="2580866" cy="1338469"/>
            <a:chOff x="5977282" y="1234920"/>
            <a:chExt cx="2580866" cy="1338469"/>
          </a:xfrm>
        </p:grpSpPr>
        <p:sp>
          <p:nvSpPr>
            <p:cNvPr id="14" name="Rounded Rectangle 6">
              <a:extLst>
                <a:ext uri="{FF2B5EF4-FFF2-40B4-BE49-F238E27FC236}">
                  <a16:creationId xmlns:a16="http://schemas.microsoft.com/office/drawing/2014/main" id="{66EB7F49-8BCD-46C8-B937-1E2B3C5866E0}"/>
                </a:ext>
              </a:extLst>
            </p:cNvPr>
            <p:cNvSpPr/>
            <p:nvPr/>
          </p:nvSpPr>
          <p:spPr>
            <a:xfrm>
              <a:off x="5977282" y="2142620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BB3BEB-BDE3-4398-8B02-201EF17035B2}"/>
                </a:ext>
              </a:extLst>
            </p:cNvPr>
            <p:cNvCxnSpPr/>
            <p:nvPr/>
          </p:nvCxnSpPr>
          <p:spPr>
            <a:xfrm flipV="1">
              <a:off x="8382000" y="123492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ED3666-DE09-44B4-B4D2-1A75A4058995}"/>
                </a:ext>
              </a:extLst>
            </p:cNvPr>
            <p:cNvCxnSpPr/>
            <p:nvPr/>
          </p:nvCxnSpPr>
          <p:spPr>
            <a:xfrm flipV="1">
              <a:off x="6169537" y="123492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0702DC-972E-4FC0-898B-61D30D1C57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9537" y="1654020"/>
              <a:ext cx="22124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F8341B-AFE1-43F3-ACF3-420CFE4EA8CF}"/>
                </a:ext>
              </a:extLst>
            </p:cNvPr>
            <p:cNvSpPr txBox="1"/>
            <p:nvPr/>
          </p:nvSpPr>
          <p:spPr>
            <a:xfrm>
              <a:off x="7467504" y="1406321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</p:grp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F68A961F-E18F-4F9B-9B64-6AAA64194317}"/>
              </a:ext>
            </a:extLst>
          </p:cNvPr>
          <p:cNvSpPr/>
          <p:nvPr/>
        </p:nvSpPr>
        <p:spPr>
          <a:xfrm rot="20500709">
            <a:off x="4800850" y="468749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C5A86-7D56-46FD-97B1-5926272F5106}"/>
                  </a:ext>
                </a:extLst>
              </p:cNvPr>
              <p:cNvSpPr txBox="1"/>
              <p:nvPr/>
            </p:nvSpPr>
            <p:spPr>
              <a:xfrm>
                <a:off x="3615028" y="5772795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C5A86-7D56-46FD-97B1-5926272F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8" y="5772795"/>
                <a:ext cx="198772" cy="307777"/>
              </a:xfrm>
              <a:prstGeom prst="rect">
                <a:avLst/>
              </a:prstGeom>
              <a:blipFill>
                <a:blip r:embed="rId2"/>
                <a:stretch>
                  <a:fillRect l="-30303" r="-3030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2BCF9-C00A-489C-8BE4-931199B905B1}"/>
                  </a:ext>
                </a:extLst>
              </p:cNvPr>
              <p:cNvSpPr txBox="1"/>
              <p:nvPr/>
            </p:nvSpPr>
            <p:spPr>
              <a:xfrm>
                <a:off x="5819738" y="4887457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2BCF9-C00A-489C-8BE4-931199B90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738" y="4887457"/>
                <a:ext cx="237950" cy="307777"/>
              </a:xfrm>
              <a:prstGeom prst="rect">
                <a:avLst/>
              </a:prstGeom>
              <a:blipFill>
                <a:blip r:embed="rId3"/>
                <a:stretch>
                  <a:fillRect l="-35897" r="-3846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BE5250-90CF-4C5E-AFE7-07636A8103A7}"/>
              </a:ext>
            </a:extLst>
          </p:cNvPr>
          <p:cNvCxnSpPr/>
          <p:nvPr/>
        </p:nvCxnSpPr>
        <p:spPr>
          <a:xfrm>
            <a:off x="5051160" y="4778938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4D49F0-AFBB-4FC0-9831-1010B8D73723}"/>
              </a:ext>
            </a:extLst>
          </p:cNvPr>
          <p:cNvCxnSpPr/>
          <p:nvPr/>
        </p:nvCxnSpPr>
        <p:spPr>
          <a:xfrm>
            <a:off x="2606419" y="611293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1BBB3FF-747A-43DD-818F-16AEFAEA02F9}"/>
              </a:ext>
            </a:extLst>
          </p:cNvPr>
          <p:cNvSpPr/>
          <p:nvPr/>
        </p:nvSpPr>
        <p:spPr>
          <a:xfrm>
            <a:off x="1402420" y="5181600"/>
            <a:ext cx="1828800" cy="1828800"/>
          </a:xfrm>
          <a:prstGeom prst="arc">
            <a:avLst>
              <a:gd name="adj1" fmla="val 19897291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772FC7-B5FB-49F3-84AB-278D3B4AAEE2}"/>
              </a:ext>
            </a:extLst>
          </p:cNvPr>
          <p:cNvSpPr/>
          <p:nvPr/>
        </p:nvSpPr>
        <p:spPr>
          <a:xfrm>
            <a:off x="3980473" y="3843884"/>
            <a:ext cx="1828800" cy="1828800"/>
          </a:xfrm>
          <a:prstGeom prst="arc">
            <a:avLst>
              <a:gd name="adj1" fmla="val 77867"/>
              <a:gd name="adj2" fmla="val 2270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D70DFE-77B3-4FC6-A9E8-D4AE0EF4059F}"/>
              </a:ext>
            </a:extLst>
          </p:cNvPr>
          <p:cNvSpPr txBox="1"/>
          <p:nvPr/>
        </p:nvSpPr>
        <p:spPr>
          <a:xfrm>
            <a:off x="2157962" y="63117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90783-D5F8-498D-83C8-4E46FA8AD4C7}"/>
              </a:ext>
            </a:extLst>
          </p:cNvPr>
          <p:cNvSpPr txBox="1"/>
          <p:nvPr/>
        </p:nvSpPr>
        <p:spPr>
          <a:xfrm>
            <a:off x="4767298" y="41577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D45D2-4297-4578-BFA2-3180FA43E7D3}"/>
              </a:ext>
            </a:extLst>
          </p:cNvPr>
          <p:cNvSpPr txBox="1"/>
          <p:nvPr/>
        </p:nvSpPr>
        <p:spPr>
          <a:xfrm>
            <a:off x="6409286" y="64205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33B45-38CB-4D9C-9E5E-175BD118E532}"/>
              </a:ext>
            </a:extLst>
          </p:cNvPr>
          <p:cNvCxnSpPr>
            <a:cxnSpLocks/>
          </p:cNvCxnSpPr>
          <p:nvPr/>
        </p:nvCxnSpPr>
        <p:spPr>
          <a:xfrm>
            <a:off x="2392337" y="6108402"/>
            <a:ext cx="2031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476E31-7CBD-4D6C-9003-01C0FF7028E8}"/>
              </a:ext>
            </a:extLst>
          </p:cNvPr>
          <p:cNvSpPr txBox="1"/>
          <p:nvPr/>
        </p:nvSpPr>
        <p:spPr>
          <a:xfrm>
            <a:off x="2179704" y="3553963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435B8-0D19-460A-AC13-9B1ABF927266}"/>
              </a:ext>
            </a:extLst>
          </p:cNvPr>
          <p:cNvSpPr txBox="1"/>
          <p:nvPr/>
        </p:nvSpPr>
        <p:spPr>
          <a:xfrm>
            <a:off x="4487034" y="5907765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58B4CB-5878-4DC8-91C9-319D75B5CF02}"/>
              </a:ext>
            </a:extLst>
          </p:cNvPr>
          <p:cNvCxnSpPr>
            <a:cxnSpLocks/>
          </p:cNvCxnSpPr>
          <p:nvPr/>
        </p:nvCxnSpPr>
        <p:spPr>
          <a:xfrm flipV="1">
            <a:off x="2330483" y="3953603"/>
            <a:ext cx="0" cy="2129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C9AD6C-AD71-4CAF-BE07-6E8ABA87D1E3}"/>
              </a:ext>
            </a:extLst>
          </p:cNvPr>
          <p:cNvCxnSpPr>
            <a:cxnSpLocks/>
          </p:cNvCxnSpPr>
          <p:nvPr/>
        </p:nvCxnSpPr>
        <p:spPr>
          <a:xfrm flipH="1">
            <a:off x="6534829" y="6165252"/>
            <a:ext cx="1011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562BB6-6F92-41EB-AD92-2256E6357593}"/>
                  </a:ext>
                </a:extLst>
              </p:cNvPr>
              <p:cNvSpPr txBox="1"/>
              <p:nvPr/>
            </p:nvSpPr>
            <p:spPr>
              <a:xfrm>
                <a:off x="7523815" y="5827163"/>
                <a:ext cx="1239185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ft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562BB6-6F92-41EB-AD92-2256E635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815" y="5827163"/>
                <a:ext cx="1239185" cy="61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B4486D8-0850-4F63-9159-2D48BE99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robotic arm from the previous problem is in the configuration shown below. Assume that theta is currently 30 degrees and that point C currently lies along the x axis. If we want the end effector at C to travel 1 ft/s in the negative x direction, what should the angular velocities be at joints A and B?</a:t>
            </a:r>
          </a:p>
        </p:txBody>
      </p:sp>
    </p:spTree>
    <p:extLst>
      <p:ext uri="{BB962C8B-B14F-4D97-AF65-F5344CB8AC3E}">
        <p14:creationId xmlns:p14="http://schemas.microsoft.com/office/powerpoint/2010/main" val="399390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467-CCC2-41C4-8296-A47CFD7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66B0-B8E1-401E-8E5A-83D0399D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219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ladder is propped up against a wall as shown below. If the base of the ladder is sliding out at a speed of 2 m/s, what is the speed of the top of the ladder?</a:t>
            </a:r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9ADCE3F2-3378-4F52-9411-66A6A35A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381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64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467-CCC2-41C4-8296-A47CFD7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66B0-B8E1-401E-8E5A-83D0399D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crank-rocker mechanism as shown below consists of a crank with a  radius of .5 meters rotating about its fixed center at C at a constant rate of 2 rad/s clockwise. Rocker AB fixed at it's base at A and connects to point B along the edge of the crank. The pin at point B can slide along a frictionless slot in AB. In the current state, what is the angular velocity of rocker AB?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C5FE8-8F94-4A55-A8CB-D35229C0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819400"/>
            <a:ext cx="4191000" cy="3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9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Relative Motion Analysis: rigid/pinned versus sliding/separate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relative motion analysis using </a:t>
            </a:r>
            <a:r>
              <a:rPr lang="en-US" b="1" dirty="0"/>
              <a:t>translating coordinate frames </a:t>
            </a:r>
            <a:r>
              <a:rPr lang="en-US" dirty="0"/>
              <a:t>works for finding velocities and accelerations of points on rigid bodies that are rigidly connected or pinned together</a:t>
            </a:r>
          </a:p>
          <a:p>
            <a:r>
              <a:rPr lang="en-US" dirty="0"/>
              <a:t>If one body is </a:t>
            </a:r>
            <a:r>
              <a:rPr lang="en-US" b="1" dirty="0"/>
              <a:t>sliding</a:t>
            </a:r>
            <a:r>
              <a:rPr lang="en-US" dirty="0"/>
              <a:t> with respect to another body (e.g. a box sliding off a rotating ramp), or the two bodies are </a:t>
            </a:r>
            <a:r>
              <a:rPr lang="en-US" b="1" dirty="0"/>
              <a:t>entirely separate </a:t>
            </a:r>
            <a:r>
              <a:rPr lang="en-US" dirty="0"/>
              <a:t>(two airplanes travelling on separate arcs), then we need to use a </a:t>
            </a:r>
            <a:r>
              <a:rPr lang="en-US" b="1" dirty="0"/>
              <a:t>rotating coordinate frame</a:t>
            </a:r>
            <a:r>
              <a:rPr lang="en-US" dirty="0"/>
              <a:t> which rotates with one of the bodies.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general relative motion equation</a:t>
            </a:r>
          </a:p>
          <a:p>
            <a:pPr lvl="1"/>
            <a:r>
              <a:rPr lang="en-US" dirty="0"/>
              <a:t>Fixed axis rotation and translating frames are special cases</a:t>
            </a:r>
          </a:p>
          <a:p>
            <a:pPr lvl="1"/>
            <a:r>
              <a:rPr lang="en-US" dirty="0"/>
              <a:t>Can always use the rotating frames equation</a:t>
            </a:r>
          </a:p>
          <a:p>
            <a:r>
              <a:rPr lang="en-US" dirty="0"/>
              <a:t>The most complex relative motion equation</a:t>
            </a:r>
          </a:p>
          <a:p>
            <a:pPr lvl="1"/>
            <a:r>
              <a:rPr lang="en-US" dirty="0"/>
              <a:t>We often use one of the special cases if we 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FB3-B518-45C8-835E-35D7083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CD8C-10AA-4E1E-87D2-069206F6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91" y="1140219"/>
            <a:ext cx="4329091" cy="4060560"/>
          </a:xfrm>
        </p:spPr>
        <p:txBody>
          <a:bodyPr>
            <a:normAutofit/>
          </a:bodyPr>
          <a:lstStyle/>
          <a:p>
            <a:r>
              <a:rPr lang="en-US" sz="2400" dirty="0"/>
              <a:t>When considering </a:t>
            </a:r>
            <a:r>
              <a:rPr lang="en-US" sz="2400" b="1" dirty="0"/>
              <a:t>relative motion analysis</a:t>
            </a:r>
            <a:r>
              <a:rPr lang="en-US" sz="2400" dirty="0"/>
              <a:t> previously, we created a series of coordinate frames that translated (not rotated) with the body. </a:t>
            </a:r>
          </a:p>
          <a:p>
            <a:r>
              <a:rPr lang="en-US" sz="2400" dirty="0"/>
              <a:t>Now, </a:t>
            </a:r>
            <a:r>
              <a:rPr lang="en-US" sz="2400" b="1" dirty="0"/>
              <a:t>we need a frame that rotates with the body</a:t>
            </a:r>
            <a:r>
              <a:rPr lang="en-US" sz="2400" dirty="0"/>
              <a:t>. We will use x’ and y’ for this frame. 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F031B87C-2C0A-4ED7-BB93-4A7AC26269D0}"/>
              </a:ext>
            </a:extLst>
          </p:cNvPr>
          <p:cNvSpPr/>
          <p:nvPr/>
        </p:nvSpPr>
        <p:spPr>
          <a:xfrm>
            <a:off x="2458711" y="557643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EF5166D-A43F-4624-95C1-13E220D4B19F}"/>
              </a:ext>
            </a:extLst>
          </p:cNvPr>
          <p:cNvSpPr/>
          <p:nvPr/>
        </p:nvSpPr>
        <p:spPr>
          <a:xfrm rot="19173579">
            <a:off x="3133109" y="487114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41F5B09-0AD9-4D6B-BA99-7131E1634C88}"/>
              </a:ext>
            </a:extLst>
          </p:cNvPr>
          <p:cNvSpPr/>
          <p:nvPr/>
        </p:nvSpPr>
        <p:spPr>
          <a:xfrm>
            <a:off x="3669203" y="598845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3951E49B-9239-41F8-9030-160F2A68DBC9}"/>
              </a:ext>
            </a:extLst>
          </p:cNvPr>
          <p:cNvSpPr/>
          <p:nvPr/>
        </p:nvSpPr>
        <p:spPr>
          <a:xfrm rot="20332757">
            <a:off x="5631438" y="357455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833504AF-2F03-4B86-BBA3-326C50507EFB}"/>
              </a:ext>
            </a:extLst>
          </p:cNvPr>
          <p:cNvSpPr/>
          <p:nvPr/>
        </p:nvSpPr>
        <p:spPr>
          <a:xfrm rot="20500709">
            <a:off x="5903631" y="40833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/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blipFill>
                <a:blip r:embed="rId2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/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blipFill>
                <a:blip r:embed="rId3"/>
                <a:stretch>
                  <a:fillRect l="-35000" r="-35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CCCCBB-5987-4DEA-A94A-03C57B137BAD}"/>
              </a:ext>
            </a:extLst>
          </p:cNvPr>
          <p:cNvCxnSpPr/>
          <p:nvPr/>
        </p:nvCxnSpPr>
        <p:spPr>
          <a:xfrm>
            <a:off x="4046518" y="6079262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E0279CB-01E0-4671-B281-8878CC383247}"/>
              </a:ext>
            </a:extLst>
          </p:cNvPr>
          <p:cNvSpPr/>
          <p:nvPr/>
        </p:nvSpPr>
        <p:spPr>
          <a:xfrm>
            <a:off x="2441208" y="5147929"/>
            <a:ext cx="1828800" cy="1828800"/>
          </a:xfrm>
          <a:prstGeom prst="arc">
            <a:avLst>
              <a:gd name="adj1" fmla="val 19152948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92CA4-DE76-43BD-B1DE-348164DE5E89}"/>
              </a:ext>
            </a:extLst>
          </p:cNvPr>
          <p:cNvSpPr txBox="1"/>
          <p:nvPr/>
        </p:nvSpPr>
        <p:spPr>
          <a:xfrm>
            <a:off x="3598061" y="6278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F1999-6A6D-4B98-9DFA-95A77EF09092}"/>
              </a:ext>
            </a:extLst>
          </p:cNvPr>
          <p:cNvSpPr txBox="1"/>
          <p:nvPr/>
        </p:nvSpPr>
        <p:spPr>
          <a:xfrm>
            <a:off x="6011086" y="445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D45D84-BF29-450C-84C9-6541C4105A32}"/>
              </a:ext>
            </a:extLst>
          </p:cNvPr>
          <p:cNvSpPr txBox="1"/>
          <p:nvPr/>
        </p:nvSpPr>
        <p:spPr>
          <a:xfrm>
            <a:off x="8201579" y="30859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8D646-4E29-4511-91C4-F64B3854BFC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722567" y="4203506"/>
            <a:ext cx="2185699" cy="1903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FB812D-2F44-40DD-9C0B-AE5D7BDA95D8}"/>
              </a:ext>
            </a:extLst>
          </p:cNvPr>
          <p:cNvCxnSpPr>
            <a:cxnSpLocks/>
          </p:cNvCxnSpPr>
          <p:nvPr/>
        </p:nvCxnSpPr>
        <p:spPr>
          <a:xfrm>
            <a:off x="6031255" y="4190206"/>
            <a:ext cx="2980656" cy="6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50AF630-CEB5-4189-8840-0C2792CE1FD3}"/>
              </a:ext>
            </a:extLst>
          </p:cNvPr>
          <p:cNvSpPr/>
          <p:nvPr/>
        </p:nvSpPr>
        <p:spPr>
          <a:xfrm>
            <a:off x="4094129" y="2057003"/>
            <a:ext cx="3449309" cy="4266406"/>
          </a:xfrm>
          <a:prstGeom prst="arc">
            <a:avLst>
              <a:gd name="adj1" fmla="val 20377700"/>
              <a:gd name="adj2" fmla="val 2159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0D9012-F98E-834B-B444-8F50AB286300}"/>
              </a:ext>
            </a:extLst>
          </p:cNvPr>
          <p:cNvGrpSpPr/>
          <p:nvPr/>
        </p:nvGrpSpPr>
        <p:grpSpPr>
          <a:xfrm>
            <a:off x="260524" y="4933226"/>
            <a:ext cx="2086226" cy="1466731"/>
            <a:chOff x="5715689" y="1097461"/>
            <a:chExt cx="2086226" cy="146673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57E85A-E8C6-D64D-B7CE-91BE6CCB0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FC2B6D-FE2F-CE41-9560-AF874FA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C9F5E35-AD5E-1C41-A84A-753B5E2B7833}"/>
              </a:ext>
            </a:extLst>
          </p:cNvPr>
          <p:cNvSpPr txBox="1"/>
          <p:nvPr/>
        </p:nvSpPr>
        <p:spPr>
          <a:xfrm>
            <a:off x="446467" y="618051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26D8B02-9615-4D40-B5F9-9626DA204B11}"/>
              </a:ext>
            </a:extLst>
          </p:cNvPr>
          <p:cNvGrpSpPr/>
          <p:nvPr/>
        </p:nvGrpSpPr>
        <p:grpSpPr>
          <a:xfrm>
            <a:off x="3277999" y="4782937"/>
            <a:ext cx="2086226" cy="1466731"/>
            <a:chOff x="5715689" y="1097461"/>
            <a:chExt cx="2086226" cy="146673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8DC7515-1217-5442-A183-875140A17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A3EBE7-602E-F546-8672-010B12476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4F2-75D7-F24B-936D-471ACE5AE246}"/>
              </a:ext>
            </a:extLst>
          </p:cNvPr>
          <p:cNvSpPr/>
          <p:nvPr/>
        </p:nvSpPr>
        <p:spPr>
          <a:xfrm rot="20351571">
            <a:off x="6789076" y="3378516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7345A-8C2A-49A2-A818-F75331A44834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V="1">
            <a:off x="6081876" y="3324948"/>
            <a:ext cx="2043741" cy="821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E1C3A6-8F1F-DF40-A8FD-8155A96A20F1}"/>
              </a:ext>
            </a:extLst>
          </p:cNvPr>
          <p:cNvGrpSpPr/>
          <p:nvPr/>
        </p:nvGrpSpPr>
        <p:grpSpPr>
          <a:xfrm rot="20325541">
            <a:off x="5272336" y="2704378"/>
            <a:ext cx="2086226" cy="1466731"/>
            <a:chOff x="5715689" y="1097461"/>
            <a:chExt cx="2086226" cy="146673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9FBF09B-2294-3440-B4AB-56C59D9C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8FD077-5105-F541-8A70-6D48D80F0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34F8B-E0B1-6348-B46C-58B51600BF59}"/>
              </a:ext>
            </a:extLst>
          </p:cNvPr>
          <p:cNvCxnSpPr>
            <a:cxnSpLocks/>
          </p:cNvCxnSpPr>
          <p:nvPr/>
        </p:nvCxnSpPr>
        <p:spPr>
          <a:xfrm flipV="1">
            <a:off x="6644473" y="3139975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/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3F0BEF4-13F0-A34F-8EFA-8A7C231B37E2}"/>
              </a:ext>
            </a:extLst>
          </p:cNvPr>
          <p:cNvSpPr txBox="1"/>
          <p:nvPr/>
        </p:nvSpPr>
        <p:spPr>
          <a:xfrm>
            <a:off x="7206525" y="39123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0C9B7-4CA1-384E-8CCE-3A6D2CFD2355}"/>
              </a:ext>
            </a:extLst>
          </p:cNvPr>
          <p:cNvSpPr txBox="1"/>
          <p:nvPr/>
        </p:nvSpPr>
        <p:spPr>
          <a:xfrm>
            <a:off x="5214374" y="1294684"/>
            <a:ext cx="324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Collar C is sliding against BD.</a:t>
            </a:r>
          </a:p>
          <a:p>
            <a:endParaRPr lang="en-US" dirty="0"/>
          </a:p>
          <a:p>
            <a:r>
              <a:rPr lang="en-US" dirty="0"/>
              <a:t>The rotating frame is attached at B, rotating with BD. </a:t>
            </a:r>
          </a:p>
        </p:txBody>
      </p:sp>
    </p:spTree>
    <p:extLst>
      <p:ext uri="{BB962C8B-B14F-4D97-AF65-F5344CB8AC3E}">
        <p14:creationId xmlns:p14="http://schemas.microsoft.com/office/powerpoint/2010/main" val="16495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FB3-B518-45C8-835E-35D7083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9CD8C-10AA-4E1E-87D2-069206F65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291" y="1140219"/>
                <a:ext cx="4329091" cy="406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rotating frame is attached to an object that observes the sliding object. </a:t>
                </a:r>
              </a:p>
              <a:p>
                <a:r>
                  <a:rPr lang="en-US" sz="2400" dirty="0"/>
                  <a:t>We add another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aseline="-25000" dirty="0" err="1"/>
                  <a:t>rel</a:t>
                </a:r>
                <a:r>
                  <a:rPr lang="en-US" sz="2400" dirty="0"/>
                  <a:t> describing the motion of the sliding object as viewed from the rotating frame.</a:t>
                </a:r>
              </a:p>
              <a:p>
                <a:r>
                  <a:rPr lang="en-US" sz="2400" dirty="0"/>
                  <a:t>Aligning the rotating frame with the sliding motion can simplify the equations.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9CD8C-10AA-4E1E-87D2-069206F65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91" y="1140219"/>
                <a:ext cx="4329091" cy="4060560"/>
              </a:xfrm>
              <a:blipFill>
                <a:blip r:embed="rId2"/>
                <a:stretch>
                  <a:fillRect l="-2047" t="-1558" r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F031B87C-2C0A-4ED7-BB93-4A7AC26269D0}"/>
              </a:ext>
            </a:extLst>
          </p:cNvPr>
          <p:cNvSpPr/>
          <p:nvPr/>
        </p:nvSpPr>
        <p:spPr>
          <a:xfrm>
            <a:off x="2458711" y="557643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EF5166D-A43F-4624-95C1-13E220D4B19F}"/>
              </a:ext>
            </a:extLst>
          </p:cNvPr>
          <p:cNvSpPr/>
          <p:nvPr/>
        </p:nvSpPr>
        <p:spPr>
          <a:xfrm rot="19173579">
            <a:off x="3133109" y="487114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41F5B09-0AD9-4D6B-BA99-7131E1634C88}"/>
              </a:ext>
            </a:extLst>
          </p:cNvPr>
          <p:cNvSpPr/>
          <p:nvPr/>
        </p:nvSpPr>
        <p:spPr>
          <a:xfrm>
            <a:off x="3669203" y="598845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3951E49B-9239-41F8-9030-160F2A68DBC9}"/>
              </a:ext>
            </a:extLst>
          </p:cNvPr>
          <p:cNvSpPr/>
          <p:nvPr/>
        </p:nvSpPr>
        <p:spPr>
          <a:xfrm rot="20332757">
            <a:off x="5631438" y="357455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833504AF-2F03-4B86-BBA3-326C50507EFB}"/>
              </a:ext>
            </a:extLst>
          </p:cNvPr>
          <p:cNvSpPr/>
          <p:nvPr/>
        </p:nvSpPr>
        <p:spPr>
          <a:xfrm rot="20500709">
            <a:off x="5903631" y="40833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/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blipFill>
                <a:blip r:embed="rId3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/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blipFill>
                <a:blip r:embed="rId4"/>
                <a:stretch>
                  <a:fillRect l="-35000" r="-35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CCCCBB-5987-4DEA-A94A-03C57B137BAD}"/>
              </a:ext>
            </a:extLst>
          </p:cNvPr>
          <p:cNvCxnSpPr/>
          <p:nvPr/>
        </p:nvCxnSpPr>
        <p:spPr>
          <a:xfrm>
            <a:off x="4046518" y="6079262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E0279CB-01E0-4671-B281-8878CC383247}"/>
              </a:ext>
            </a:extLst>
          </p:cNvPr>
          <p:cNvSpPr/>
          <p:nvPr/>
        </p:nvSpPr>
        <p:spPr>
          <a:xfrm>
            <a:off x="2441208" y="5147929"/>
            <a:ext cx="1828800" cy="1828800"/>
          </a:xfrm>
          <a:prstGeom prst="arc">
            <a:avLst>
              <a:gd name="adj1" fmla="val 19152948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92CA4-DE76-43BD-B1DE-348164DE5E89}"/>
              </a:ext>
            </a:extLst>
          </p:cNvPr>
          <p:cNvSpPr txBox="1"/>
          <p:nvPr/>
        </p:nvSpPr>
        <p:spPr>
          <a:xfrm>
            <a:off x="3598061" y="6278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F1999-6A6D-4B98-9DFA-95A77EF09092}"/>
              </a:ext>
            </a:extLst>
          </p:cNvPr>
          <p:cNvSpPr txBox="1"/>
          <p:nvPr/>
        </p:nvSpPr>
        <p:spPr>
          <a:xfrm>
            <a:off x="6011086" y="445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D45D84-BF29-450C-84C9-6541C4105A32}"/>
              </a:ext>
            </a:extLst>
          </p:cNvPr>
          <p:cNvSpPr txBox="1"/>
          <p:nvPr/>
        </p:nvSpPr>
        <p:spPr>
          <a:xfrm>
            <a:off x="8201579" y="30859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8D646-4E29-4511-91C4-F64B3854BFC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722567" y="4203506"/>
            <a:ext cx="2185699" cy="1903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FB812D-2F44-40DD-9C0B-AE5D7BDA95D8}"/>
              </a:ext>
            </a:extLst>
          </p:cNvPr>
          <p:cNvCxnSpPr>
            <a:cxnSpLocks/>
          </p:cNvCxnSpPr>
          <p:nvPr/>
        </p:nvCxnSpPr>
        <p:spPr>
          <a:xfrm>
            <a:off x="6031255" y="4190206"/>
            <a:ext cx="2980656" cy="6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50AF630-CEB5-4189-8840-0C2792CE1FD3}"/>
              </a:ext>
            </a:extLst>
          </p:cNvPr>
          <p:cNvSpPr/>
          <p:nvPr/>
        </p:nvSpPr>
        <p:spPr>
          <a:xfrm>
            <a:off x="4094129" y="2057003"/>
            <a:ext cx="3449309" cy="4266406"/>
          </a:xfrm>
          <a:prstGeom prst="arc">
            <a:avLst>
              <a:gd name="adj1" fmla="val 20377700"/>
              <a:gd name="adj2" fmla="val 2159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0D9012-F98E-834B-B444-8F50AB286300}"/>
              </a:ext>
            </a:extLst>
          </p:cNvPr>
          <p:cNvGrpSpPr/>
          <p:nvPr/>
        </p:nvGrpSpPr>
        <p:grpSpPr>
          <a:xfrm>
            <a:off x="260524" y="4933226"/>
            <a:ext cx="2086226" cy="1466731"/>
            <a:chOff x="5715689" y="1097461"/>
            <a:chExt cx="2086226" cy="146673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57E85A-E8C6-D64D-B7CE-91BE6CCB0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FC2B6D-FE2F-CE41-9560-AF874FA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C9F5E35-AD5E-1C41-A84A-753B5E2B7833}"/>
              </a:ext>
            </a:extLst>
          </p:cNvPr>
          <p:cNvSpPr txBox="1"/>
          <p:nvPr/>
        </p:nvSpPr>
        <p:spPr>
          <a:xfrm>
            <a:off x="446467" y="618051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26D8B02-9615-4D40-B5F9-9626DA204B11}"/>
              </a:ext>
            </a:extLst>
          </p:cNvPr>
          <p:cNvGrpSpPr/>
          <p:nvPr/>
        </p:nvGrpSpPr>
        <p:grpSpPr>
          <a:xfrm>
            <a:off x="3277999" y="4782937"/>
            <a:ext cx="2086226" cy="1466731"/>
            <a:chOff x="5715689" y="1097461"/>
            <a:chExt cx="2086226" cy="146673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8DC7515-1217-5442-A183-875140A17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A3EBE7-602E-F546-8672-010B12476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4F2-75D7-F24B-936D-471ACE5AE246}"/>
              </a:ext>
            </a:extLst>
          </p:cNvPr>
          <p:cNvSpPr/>
          <p:nvPr/>
        </p:nvSpPr>
        <p:spPr>
          <a:xfrm rot="20351571">
            <a:off x="6789076" y="3378516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7345A-8C2A-49A2-A818-F75331A44834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V="1">
            <a:off x="6081876" y="3324948"/>
            <a:ext cx="2043741" cy="821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E1C3A6-8F1F-DF40-A8FD-8155A96A20F1}"/>
              </a:ext>
            </a:extLst>
          </p:cNvPr>
          <p:cNvGrpSpPr/>
          <p:nvPr/>
        </p:nvGrpSpPr>
        <p:grpSpPr>
          <a:xfrm rot="20325541">
            <a:off x="5272336" y="2704378"/>
            <a:ext cx="2086226" cy="1466731"/>
            <a:chOff x="5715689" y="1097461"/>
            <a:chExt cx="2086226" cy="146673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9FBF09B-2294-3440-B4AB-56C59D9C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8FD077-5105-F541-8A70-6D48D80F0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34F8B-E0B1-6348-B46C-58B51600BF59}"/>
              </a:ext>
            </a:extLst>
          </p:cNvPr>
          <p:cNvCxnSpPr>
            <a:cxnSpLocks/>
          </p:cNvCxnSpPr>
          <p:nvPr/>
        </p:nvCxnSpPr>
        <p:spPr>
          <a:xfrm flipV="1">
            <a:off x="6644473" y="3139975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/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3F0BEF4-13F0-A34F-8EFA-8A7C231B37E2}"/>
              </a:ext>
            </a:extLst>
          </p:cNvPr>
          <p:cNvSpPr txBox="1"/>
          <p:nvPr/>
        </p:nvSpPr>
        <p:spPr>
          <a:xfrm>
            <a:off x="7206525" y="39123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0C9B7-4CA1-384E-8CCE-3A6D2CFD2355}"/>
              </a:ext>
            </a:extLst>
          </p:cNvPr>
          <p:cNvSpPr txBox="1"/>
          <p:nvPr/>
        </p:nvSpPr>
        <p:spPr>
          <a:xfrm>
            <a:off x="5214374" y="1294684"/>
            <a:ext cx="324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Collar C is sliding against BD.</a:t>
            </a:r>
          </a:p>
          <a:p>
            <a:endParaRPr lang="en-US" dirty="0"/>
          </a:p>
          <a:p>
            <a:r>
              <a:rPr lang="en-US" dirty="0"/>
              <a:t>The rotating frame is attached at B, rotating with BD.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7E1C5EB-A515-CD4C-A6DD-750D92AC43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774" flipH="1">
            <a:off x="5750997" y="3488196"/>
            <a:ext cx="731312" cy="664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1AF6AD-47F5-0A40-9596-BF716DF64A11}"/>
                  </a:ext>
                </a:extLst>
              </p:cNvPr>
              <p:cNvSpPr txBox="1"/>
              <p:nvPr/>
            </p:nvSpPr>
            <p:spPr>
              <a:xfrm>
                <a:off x="5834863" y="5193984"/>
                <a:ext cx="3048613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b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CA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-25000" dirty="0" err="1"/>
                  <a:t>rel</a:t>
                </a:r>
                <a:r>
                  <a:rPr lang="en-US" b="1" baseline="-25000" dirty="0"/>
                  <a:t>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b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CA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baseline="-25000" dirty="0"/>
                      <m:t>rel</m:t>
                    </m:r>
                    <m:r>
                      <m:rPr>
                        <m:nor/>
                      </m:rPr>
                      <a:rPr lang="en-CA" b="1" i="0" baseline="-25000" dirty="0" smtClean="0"/>
                      <m:t> </m:t>
                    </m:r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acc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b="1" dirty="0"/>
              </a:p>
              <a:p>
                <a:r>
                  <a:rPr lang="en-US" dirty="0"/>
                  <a:t>at all times because the rotating frame x-direction is aligned with BD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1AF6AD-47F5-0A40-9596-BF716DF6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63" y="5193984"/>
                <a:ext cx="3048613" cy="1225207"/>
              </a:xfrm>
              <a:prstGeom prst="rect">
                <a:avLst/>
              </a:prstGeom>
              <a:blipFill>
                <a:blip r:embed="rId14"/>
                <a:stretch>
                  <a:fillRect l="-16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43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4042443" y="2830191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5184407" y="2647539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Relative Motion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frame rotates with the same angular velocity and acceleration as the body it is attached to. </a:t>
                </a:r>
              </a:p>
              <a:p>
                <a:r>
                  <a:rPr lang="en-US" dirty="0"/>
                  <a:t>At an instant, we can describe the motion of C as a combination of the motion of the point on AB (imagine a sticker on AB) that the collar is passing over,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, and the motion of the collar sliding against AB,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  <a:blipFill>
                <a:blip r:embed="rId2"/>
                <a:stretch>
                  <a:fillRect l="-1504" t="-1659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B0F8E1-A902-D847-AB13-9C109D277F2B}"/>
              </a:ext>
            </a:extLst>
          </p:cNvPr>
          <p:cNvGrpSpPr/>
          <p:nvPr/>
        </p:nvGrpSpPr>
        <p:grpSpPr>
          <a:xfrm>
            <a:off x="3610380" y="5128899"/>
            <a:ext cx="2086226" cy="1466731"/>
            <a:chOff x="5715689" y="1097461"/>
            <a:chExt cx="2086226" cy="146673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A45D15-7EA1-6442-BF51-F54E276BB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DF86B0F-61FC-314C-9F35-093BE927A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F8510F8-E8AE-1644-91BF-0AEED618B7F3}"/>
              </a:ext>
            </a:extLst>
          </p:cNvPr>
          <p:cNvSpPr txBox="1"/>
          <p:nvPr/>
        </p:nvSpPr>
        <p:spPr>
          <a:xfrm>
            <a:off x="3753964" y="63521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934093" y="2901333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6255093" y="42692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345697" y="295479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4267468-7816-9645-9F4F-2E1B7E645656}"/>
              </a:ext>
            </a:extLst>
          </p:cNvPr>
          <p:cNvSpPr/>
          <p:nvPr/>
        </p:nvSpPr>
        <p:spPr>
          <a:xfrm>
            <a:off x="6258662" y="3928940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429A19F-623E-CA4A-82F9-FBA39A7F1615}"/>
              </a:ext>
            </a:extLst>
          </p:cNvPr>
          <p:cNvSpPr/>
          <p:nvPr/>
        </p:nvSpPr>
        <p:spPr>
          <a:xfrm>
            <a:off x="6676080" y="3704597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96B53E6-F5C2-6E45-91AA-16E2104AAA73}"/>
              </a:ext>
            </a:extLst>
          </p:cNvPr>
          <p:cNvSpPr/>
          <p:nvPr/>
        </p:nvSpPr>
        <p:spPr>
          <a:xfrm>
            <a:off x="7056226" y="3518691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920207D-FF9F-4B46-924F-1C88506D771D}"/>
              </a:ext>
            </a:extLst>
          </p:cNvPr>
          <p:cNvSpPr/>
          <p:nvPr/>
        </p:nvSpPr>
        <p:spPr>
          <a:xfrm>
            <a:off x="7681819" y="2407588"/>
            <a:ext cx="1149549" cy="1135330"/>
          </a:xfrm>
          <a:prstGeom prst="arc">
            <a:avLst>
              <a:gd name="adj1" fmla="val 16200000"/>
              <a:gd name="adj2" fmla="val 2199402"/>
            </a:avLst>
          </a:prstGeom>
          <a:ln w="285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/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92C03C-BF70-8A48-BC06-371EA479E5CA}"/>
                  </a:ext>
                </a:extLst>
              </p:cNvPr>
              <p:cNvSpPr txBox="1"/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relative subscripts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= viewed from translating frame</a:t>
                </a:r>
              </a:p>
              <a:p>
                <a:endParaRPr lang="en-US" dirty="0"/>
              </a:p>
              <a:p>
                <a:r>
                  <a:rPr lang="en-US" dirty="0"/>
                  <a:t>Bracket with “</a:t>
                </a:r>
                <a:r>
                  <a:rPr lang="en-US" dirty="0" err="1"/>
                  <a:t>rel</a:t>
                </a:r>
                <a:r>
                  <a:rPr lang="en-US" dirty="0"/>
                  <a:t>” (or “rot” or “</a:t>
                </a:r>
                <a:r>
                  <a:rPr lang="en-US" dirty="0" err="1"/>
                  <a:t>x’y’z</a:t>
                </a:r>
                <a:r>
                  <a:rPr lang="en-US" dirty="0"/>
                  <a:t>’”)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= viewed from rotating frame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92C03C-BF70-8A48-BC06-371EA479E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blipFill>
                <a:blip r:embed="rId11"/>
                <a:stretch>
                  <a:fillRect l="-2041" t="-177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D84E26D5-9888-214B-AEC3-58219E01FFDE}"/>
              </a:ext>
            </a:extLst>
          </p:cNvPr>
          <p:cNvSpPr/>
          <p:nvPr/>
        </p:nvSpPr>
        <p:spPr>
          <a:xfrm rot="19786751">
            <a:off x="6827461" y="3248423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80F61F-19CC-CE4E-95A3-0CBADA2352F8}"/>
              </a:ext>
            </a:extLst>
          </p:cNvPr>
          <p:cNvCxnSpPr>
            <a:cxnSpLocks/>
          </p:cNvCxnSpPr>
          <p:nvPr/>
        </p:nvCxnSpPr>
        <p:spPr>
          <a:xfrm rot="21035180" flipV="1">
            <a:off x="7224775" y="3664812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/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blipFill>
                <a:blip r:embed="rId12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4E563539-E68D-DD41-AA65-196EA29467DD}"/>
              </a:ext>
            </a:extLst>
          </p:cNvPr>
          <p:cNvSpPr/>
          <p:nvPr/>
        </p:nvSpPr>
        <p:spPr>
          <a:xfrm rot="19149198">
            <a:off x="6439034" y="2680549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A1AA1-7A2F-DF47-BA52-8FBD0A71C80F}"/>
              </a:ext>
            </a:extLst>
          </p:cNvPr>
          <p:cNvSpPr/>
          <p:nvPr/>
        </p:nvSpPr>
        <p:spPr>
          <a:xfrm rot="18216940">
            <a:off x="5357265" y="2551572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36F9CF-E58A-F148-A39A-415047AB44EA}"/>
              </a:ext>
            </a:extLst>
          </p:cNvPr>
          <p:cNvGrpSpPr/>
          <p:nvPr/>
        </p:nvGrpSpPr>
        <p:grpSpPr>
          <a:xfrm rot="18271205">
            <a:off x="3544633" y="2844118"/>
            <a:ext cx="2086226" cy="1466731"/>
            <a:chOff x="5715689" y="1097461"/>
            <a:chExt cx="2086226" cy="146673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8358074-1780-A847-8993-5EA4A65B8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143C02B-BD46-EA4B-B443-A46477311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C63461C-9146-B041-BA79-0BBCA07F4920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C63461C-9146-B041-BA79-0BBCA07F4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FE0293-CF4F-724C-9C19-65899E6A332C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FE0293-CF4F-724C-9C19-65899E6A3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6F99AFC-09A0-F644-BBF0-7D6C17A9AC09}"/>
              </a:ext>
            </a:extLst>
          </p:cNvPr>
          <p:cNvGrpSpPr/>
          <p:nvPr/>
        </p:nvGrpSpPr>
        <p:grpSpPr>
          <a:xfrm rot="19244621">
            <a:off x="4675222" y="2449247"/>
            <a:ext cx="2086226" cy="1466731"/>
            <a:chOff x="5715689" y="1097461"/>
            <a:chExt cx="2086226" cy="146673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88136DD-CCB4-644D-B6CB-A3E22020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49EC965-62A0-9B4D-8850-C482FA050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2641E6B-8B99-234C-836A-512D5F8708DC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2641E6B-8B99-234C-836A-512D5F870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CDBAB5A-DD10-9749-B0A0-AE4927869399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CDBAB5A-DD10-9749-B0A0-AE4927869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8F84AE4-EFC9-644F-A52F-1297992F2DD1}"/>
              </a:ext>
            </a:extLst>
          </p:cNvPr>
          <p:cNvSpPr/>
          <p:nvPr/>
        </p:nvSpPr>
        <p:spPr>
          <a:xfrm>
            <a:off x="7055602" y="3452064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BDDD1D-0715-AB4D-B826-A8176511FCF5}"/>
              </a:ext>
            </a:extLst>
          </p:cNvPr>
          <p:cNvGrpSpPr/>
          <p:nvPr/>
        </p:nvGrpSpPr>
        <p:grpSpPr>
          <a:xfrm rot="19813470">
            <a:off x="5447626" y="2597850"/>
            <a:ext cx="2086226" cy="1466731"/>
            <a:chOff x="5715689" y="1097461"/>
            <a:chExt cx="2086226" cy="146673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505010C-D5FD-924D-A580-6838D2769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CEA27E7-A1F1-0F42-B7E6-AC2A511C3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F20E9F9-4F2C-554C-BFC1-ED23632AE090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F20E9F9-4F2C-554C-BFC1-ED23632AE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FD8E1D0-E484-284E-8499-46F8751B87D7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FD8E1D0-E484-284E-8499-46F8751B8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A80806-8CDB-CA40-A307-EFA72783D709}"/>
              </a:ext>
            </a:extLst>
          </p:cNvPr>
          <p:cNvCxnSpPr>
            <a:cxnSpLocks/>
          </p:cNvCxnSpPr>
          <p:nvPr/>
        </p:nvCxnSpPr>
        <p:spPr>
          <a:xfrm flipH="1" flipV="1">
            <a:off x="6793224" y="2805479"/>
            <a:ext cx="391454" cy="78519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blipFill>
                <a:blip r:embed="rId19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216351-54C2-5445-909A-A92CFF8F81F3}"/>
              </a:ext>
            </a:extLst>
          </p:cNvPr>
          <p:cNvSpPr>
            <a:spLocks noChangeAspect="1"/>
          </p:cNvSpPr>
          <p:nvPr/>
        </p:nvSpPr>
        <p:spPr>
          <a:xfrm rot="3508944">
            <a:off x="6840076" y="3379797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310CB9-5C08-BB4C-96EE-2A999F55D2AE}"/>
              </a:ext>
            </a:extLst>
          </p:cNvPr>
          <p:cNvCxnSpPr>
            <a:cxnSpLocks/>
          </p:cNvCxnSpPr>
          <p:nvPr/>
        </p:nvCxnSpPr>
        <p:spPr>
          <a:xfrm flipH="1" flipV="1">
            <a:off x="5617674" y="382941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/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86C1B48-C795-7B44-AA01-4590A5116C58}"/>
              </a:ext>
            </a:extLst>
          </p:cNvPr>
          <p:cNvSpPr/>
          <p:nvPr/>
        </p:nvSpPr>
        <p:spPr>
          <a:xfrm>
            <a:off x="3368306" y="3274697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60323E8-97FD-814B-AB3F-F72246A47BD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4855" flipH="1">
            <a:off x="5961565" y="3405387"/>
            <a:ext cx="731312" cy="66402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1BF76E1-BFFE-9145-9995-919D54E32FF8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9722" flipH="1">
            <a:off x="5237398" y="3263934"/>
            <a:ext cx="731312" cy="664027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F2147BC-F2D5-E74E-BA16-98ABF455A121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1615" flipH="1">
            <a:off x="4265785" y="3699264"/>
            <a:ext cx="731312" cy="6640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97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4042443" y="2830191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5184407" y="2647539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Relative Motion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In the acceleration equation, we also need to add Coriolis acceleration. This accounts for the rotation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sz="2400" dirty="0"/>
                  <a:t> with the object/rotating frame. </a:t>
                </a:r>
              </a:p>
              <a:p>
                <a:r>
                  <a:rPr lang="en-US" sz="2400" dirty="0"/>
                  <a:t>A change in the vector direction is a change in velocity, which is an acceleration.</a:t>
                </a:r>
              </a:p>
              <a:p>
                <a:pPr marL="0" indent="0" algn="ctr">
                  <a:buNone/>
                </a:pPr>
                <a:endParaRPr lang="en-US" sz="2400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𝐶𝑜𝑟𝑖𝑜𝑙𝑖𝑠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CA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  <a:blipFill>
                <a:blip r:embed="rId2"/>
                <a:stretch>
                  <a:fillRect l="-1880" t="-1896" r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934093" y="2901333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6255093" y="42692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345697" y="295479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4267468-7816-9645-9F4F-2E1B7E645656}"/>
              </a:ext>
            </a:extLst>
          </p:cNvPr>
          <p:cNvSpPr/>
          <p:nvPr/>
        </p:nvSpPr>
        <p:spPr>
          <a:xfrm>
            <a:off x="6258662" y="3928940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429A19F-623E-CA4A-82F9-FBA39A7F1615}"/>
              </a:ext>
            </a:extLst>
          </p:cNvPr>
          <p:cNvSpPr/>
          <p:nvPr/>
        </p:nvSpPr>
        <p:spPr>
          <a:xfrm>
            <a:off x="6676080" y="3704597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96B53E6-F5C2-6E45-91AA-16E2104AAA73}"/>
              </a:ext>
            </a:extLst>
          </p:cNvPr>
          <p:cNvSpPr/>
          <p:nvPr/>
        </p:nvSpPr>
        <p:spPr>
          <a:xfrm>
            <a:off x="7056226" y="3518691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920207D-FF9F-4B46-924F-1C88506D771D}"/>
              </a:ext>
            </a:extLst>
          </p:cNvPr>
          <p:cNvSpPr/>
          <p:nvPr/>
        </p:nvSpPr>
        <p:spPr>
          <a:xfrm>
            <a:off x="7681819" y="2407588"/>
            <a:ext cx="1149549" cy="1135330"/>
          </a:xfrm>
          <a:prstGeom prst="arc">
            <a:avLst>
              <a:gd name="adj1" fmla="val 16200000"/>
              <a:gd name="adj2" fmla="val 2199402"/>
            </a:avLst>
          </a:prstGeom>
          <a:ln w="285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/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D84E26D5-9888-214B-AEC3-58219E01FFDE}"/>
              </a:ext>
            </a:extLst>
          </p:cNvPr>
          <p:cNvSpPr/>
          <p:nvPr/>
        </p:nvSpPr>
        <p:spPr>
          <a:xfrm rot="19786751">
            <a:off x="6827461" y="3248423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80F61F-19CC-CE4E-95A3-0CBADA2352F8}"/>
              </a:ext>
            </a:extLst>
          </p:cNvPr>
          <p:cNvCxnSpPr>
            <a:cxnSpLocks/>
          </p:cNvCxnSpPr>
          <p:nvPr/>
        </p:nvCxnSpPr>
        <p:spPr>
          <a:xfrm rot="21035180" flipV="1">
            <a:off x="7224775" y="3664812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/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4E563539-E68D-DD41-AA65-196EA29467DD}"/>
              </a:ext>
            </a:extLst>
          </p:cNvPr>
          <p:cNvSpPr/>
          <p:nvPr/>
        </p:nvSpPr>
        <p:spPr>
          <a:xfrm rot="19149198">
            <a:off x="6439034" y="2680549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A1AA1-7A2F-DF47-BA52-8FBD0A71C80F}"/>
              </a:ext>
            </a:extLst>
          </p:cNvPr>
          <p:cNvSpPr/>
          <p:nvPr/>
        </p:nvSpPr>
        <p:spPr>
          <a:xfrm rot="18216940">
            <a:off x="5357265" y="2551572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1954A1-8C14-174E-93DC-A658D73D9F0E}"/>
              </a:ext>
            </a:extLst>
          </p:cNvPr>
          <p:cNvGrpSpPr/>
          <p:nvPr/>
        </p:nvGrpSpPr>
        <p:grpSpPr>
          <a:xfrm rot="18271205">
            <a:off x="3544633" y="2844118"/>
            <a:ext cx="2086226" cy="1466731"/>
            <a:chOff x="3999391" y="3193527"/>
            <a:chExt cx="2086226" cy="14667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36F9CF-E58A-F148-A39A-415047AB44EA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8358074-1780-A847-8993-5EA4A65B8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43C02B-BD46-EA4B-B443-A46477311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10A8462-8056-0F4B-B6A3-0131253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48040A-B69D-9C48-9988-C4B5D4C24973}"/>
              </a:ext>
            </a:extLst>
          </p:cNvPr>
          <p:cNvGrpSpPr/>
          <p:nvPr/>
        </p:nvGrpSpPr>
        <p:grpSpPr>
          <a:xfrm rot="19244621">
            <a:off x="4675222" y="2449247"/>
            <a:ext cx="2086226" cy="1466731"/>
            <a:chOff x="3999391" y="3193527"/>
            <a:chExt cx="2086226" cy="146673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F99AFC-09A0-F644-BBF0-7D6C17A9AC09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88136DD-CCB4-644D-B6CB-A3E220208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49EC965-62A0-9B4D-8850-C482FA050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21A5504-F30B-0E47-ACEE-309EA900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8F84AE4-EFC9-644F-A52F-1297992F2DD1}"/>
              </a:ext>
            </a:extLst>
          </p:cNvPr>
          <p:cNvSpPr/>
          <p:nvPr/>
        </p:nvSpPr>
        <p:spPr>
          <a:xfrm>
            <a:off x="7055602" y="3452064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D0B43-ADF3-7D4D-BD34-BA5E46342383}"/>
              </a:ext>
            </a:extLst>
          </p:cNvPr>
          <p:cNvGrpSpPr/>
          <p:nvPr/>
        </p:nvGrpSpPr>
        <p:grpSpPr>
          <a:xfrm rot="19813470">
            <a:off x="5447626" y="2597850"/>
            <a:ext cx="2086226" cy="1466731"/>
            <a:chOff x="5561911" y="2901732"/>
            <a:chExt cx="2086226" cy="146673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BDDD1D-0715-AB4D-B826-A8176511FCF5}"/>
                </a:ext>
              </a:extLst>
            </p:cNvPr>
            <p:cNvGrpSpPr/>
            <p:nvPr/>
          </p:nvGrpSpPr>
          <p:grpSpPr>
            <a:xfrm>
              <a:off x="5561911" y="2901732"/>
              <a:ext cx="2086226" cy="1466731"/>
              <a:chOff x="5715689" y="1097461"/>
              <a:chExt cx="2086226" cy="1466731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05010C-D5FD-924D-A580-6838D2769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CEA27E7-A1F1-0F42-B7E6-AC2A511C3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1449C6A-B489-9641-A236-EA93FF3B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1260" y="3577123"/>
              <a:ext cx="731312" cy="664027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A80806-8CDB-CA40-A307-EFA72783D709}"/>
              </a:ext>
            </a:extLst>
          </p:cNvPr>
          <p:cNvCxnSpPr>
            <a:cxnSpLocks/>
          </p:cNvCxnSpPr>
          <p:nvPr/>
        </p:nvCxnSpPr>
        <p:spPr>
          <a:xfrm flipH="1" flipV="1">
            <a:off x="6793224" y="2805479"/>
            <a:ext cx="391454" cy="78519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blipFill>
                <a:blip r:embed="rId12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216351-54C2-5445-909A-A92CFF8F81F3}"/>
              </a:ext>
            </a:extLst>
          </p:cNvPr>
          <p:cNvSpPr>
            <a:spLocks noChangeAspect="1"/>
          </p:cNvSpPr>
          <p:nvPr/>
        </p:nvSpPr>
        <p:spPr>
          <a:xfrm rot="3508944">
            <a:off x="6840076" y="3379797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310CB9-5C08-BB4C-96EE-2A999F55D2AE}"/>
              </a:ext>
            </a:extLst>
          </p:cNvPr>
          <p:cNvCxnSpPr>
            <a:cxnSpLocks/>
          </p:cNvCxnSpPr>
          <p:nvPr/>
        </p:nvCxnSpPr>
        <p:spPr>
          <a:xfrm flipH="1" flipV="1">
            <a:off x="5617674" y="382941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/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CC8803-48AF-674F-A1A7-3300877A95D0}"/>
                  </a:ext>
                </a:extLst>
              </p:cNvPr>
              <p:cNvSpPr txBox="1"/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relative subscripts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= viewed from translating frame</a:t>
                </a:r>
              </a:p>
              <a:p>
                <a:endParaRPr lang="en-US" dirty="0"/>
              </a:p>
              <a:p>
                <a:r>
                  <a:rPr lang="en-US" dirty="0"/>
                  <a:t>Bracket with “</a:t>
                </a:r>
                <a:r>
                  <a:rPr lang="en-US" dirty="0" err="1"/>
                  <a:t>rel</a:t>
                </a:r>
                <a:r>
                  <a:rPr lang="en-US" dirty="0"/>
                  <a:t>” (or “rot” or “</a:t>
                </a:r>
                <a:r>
                  <a:rPr lang="en-US" dirty="0" err="1"/>
                  <a:t>x’y’z</a:t>
                </a:r>
                <a:r>
                  <a:rPr lang="en-US" dirty="0"/>
                  <a:t>’)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= viewed from rotating frame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CC8803-48AF-674F-A1A7-3300877A9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blipFill>
                <a:blip r:embed="rId14"/>
                <a:stretch>
                  <a:fillRect l="-2041" t="-177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7D31CE53-E9A4-D149-A2B0-48D511235F2E}"/>
              </a:ext>
            </a:extLst>
          </p:cNvPr>
          <p:cNvGrpSpPr/>
          <p:nvPr/>
        </p:nvGrpSpPr>
        <p:grpSpPr>
          <a:xfrm>
            <a:off x="3610380" y="5128899"/>
            <a:ext cx="2086226" cy="1466731"/>
            <a:chOff x="5715689" y="1097461"/>
            <a:chExt cx="2086226" cy="1466731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48037FA-5A29-914E-A236-2EFAA7990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1FFA717-74A5-A648-9194-546D9271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8588D2C-8BB1-474B-B116-A4214A446489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67F75B-40E6-C641-B99F-FCEAF3A93D8D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FD732CBC-09EF-B44F-A649-7A386FF388AE}"/>
              </a:ext>
            </a:extLst>
          </p:cNvPr>
          <p:cNvSpPr txBox="1"/>
          <p:nvPr/>
        </p:nvSpPr>
        <p:spPr>
          <a:xfrm>
            <a:off x="3753964" y="63521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5960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rotating frame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Velocity: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b="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Acceleration: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𝐶𝑜𝑟𝑖𝑜𝑙𝑖𝑠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Sometimes we 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to remind us that these have to be </a:t>
                </a:r>
                <a:r>
                  <a:rPr lang="en-US" b="1" dirty="0"/>
                  <a:t>the angular velocity and angular acceleration of the rotating frame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1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Multiple Coordinate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Because our frame now rotates, we must convert all of the expressions in the equation to *one* frame (either x-y or x’-y’) to combine</a:t>
                </a:r>
              </a:p>
              <a:p>
                <a:r>
                  <a:rPr lang="en-US" dirty="0"/>
                  <a:t>This often occurs when we select a rotating frame oriented to simplify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 may be cases where you want to convert your velocity to one frame, and acceleration to another – this can work, as long as everything in any one expression is in the same coordinate system.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2801" r="-2623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3751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1410</Words>
  <Application>Microsoft Macintosh PowerPoint</Application>
  <PresentationFormat>On-screen Show (4:3)</PresentationFormat>
  <Paragraphs>192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MA_Template</vt:lpstr>
      <vt:lpstr>Rotating Frame Analysis (Vectors)</vt:lpstr>
      <vt:lpstr>Relative Motion Analysis: rigid/pinned versus sliding/separate</vt:lpstr>
      <vt:lpstr>Rotating Frames</vt:lpstr>
      <vt:lpstr>Rotating Frames</vt:lpstr>
      <vt:lpstr>Rotating Frames</vt:lpstr>
      <vt:lpstr>Meaning of Relative Motion Equations</vt:lpstr>
      <vt:lpstr>Meaning of Relative Motion Equations</vt:lpstr>
      <vt:lpstr>Final rotating frame equations</vt:lpstr>
      <vt:lpstr>Dealing with Multiple Coordinate Systems</vt:lpstr>
      <vt:lpstr>Rotating Frames Analysis Process</vt:lpstr>
      <vt:lpstr>Hints for Rotating Frames</vt:lpstr>
      <vt:lpstr>Thanks for Watching</vt:lpstr>
      <vt:lpstr>Worked Example</vt:lpstr>
      <vt:lpstr>PowerPoint Presentation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Agnes d'Entremont</cp:lastModifiedBy>
  <cp:revision>83</cp:revision>
  <dcterms:created xsi:type="dcterms:W3CDTF">2020-08-21T15:23:22Z</dcterms:created>
  <dcterms:modified xsi:type="dcterms:W3CDTF">2021-09-23T20:30:22Z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