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6"/>
  </p:notesMasterIdLst>
  <p:sldIdLst>
    <p:sldId id="256" r:id="rId5"/>
    <p:sldId id="297" r:id="rId6"/>
    <p:sldId id="298" r:id="rId7"/>
    <p:sldId id="299" r:id="rId8"/>
    <p:sldId id="301" r:id="rId9"/>
    <p:sldId id="259" r:id="rId10"/>
    <p:sldId id="268" r:id="rId11"/>
    <p:sldId id="287" r:id="rId12"/>
    <p:sldId id="261" r:id="rId13"/>
    <p:sldId id="262" r:id="rId14"/>
    <p:sldId id="302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8/2/2021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in Particle Systems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1909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Your car broke down and now needs to be repaired.  How much power is required for a lift to raise your 1.2 ton car 6 ft off the ground in 15 seconds?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2" descr="Car, Mechanic, Automobile, Service, Repair, Auto">
            <a:extLst>
              <a:ext uri="{FF2B5EF4-FFF2-40B4-BE49-F238E27FC236}">
                <a16:creationId xmlns:a16="http://schemas.microsoft.com/office/drawing/2014/main" id="{7F265686-AA72-4D02-8D17-481832CC96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33" t="3894" r="4167"/>
          <a:stretch/>
        </p:blipFill>
        <p:spPr bwMode="auto">
          <a:xfrm>
            <a:off x="4419600" y="1885131"/>
            <a:ext cx="4648200" cy="362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5561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Practice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</p:spPr>
            <p:txBody>
              <a:bodyPr>
                <a:normAutofit fontScale="77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drag force of air on a car is equal to...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𝜌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𝑣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2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𝐴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𝜌</m:t>
                    </m:r>
                  </m:oMath>
                </a14:m>
                <a:r>
                  <a:rPr lang="en-US" b="0" dirty="0">
                    <a:ea typeface="Cambria Math"/>
                  </a:rPr>
                  <a:t> is the density of the air,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𝑣</m:t>
                    </m:r>
                  </m:oMath>
                </a14:m>
                <a:r>
                  <a:rPr lang="en-US" b="0" dirty="0">
                    <a:ea typeface="Cambria Math"/>
                  </a:rPr>
                  <a:t> is the velocity,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  <a:ea typeface="Cambria Math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/>
                            <a:ea typeface="Cambria Math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b="0" dirty="0">
                    <a:ea typeface="Cambria Math"/>
                  </a:rPr>
                  <a:t> is the drag coefficient,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  <a:ea typeface="Cambria Math"/>
                      </a:rPr>
                      <m:t>𝐴</m:t>
                    </m:r>
                  </m:oMath>
                </a14:m>
                <a:r>
                  <a:rPr lang="en-US" dirty="0">
                    <a:ea typeface="Cambria Math"/>
                  </a:rPr>
                  <a:t> is the frontal area.  If a Mazda RX7 has a drag coefficient of .29, a frontal area of 5.95 square feet, and a max power output of 146 hp, and the density of air is .002326 slug/ft</a:t>
                </a:r>
                <a:r>
                  <a:rPr lang="en-US" baseline="30000" dirty="0">
                    <a:ea typeface="Cambria Math"/>
                  </a:rPr>
                  <a:t>3</a:t>
                </a:r>
                <a:r>
                  <a:rPr lang="en-US" dirty="0">
                    <a:ea typeface="Cambria Math"/>
                  </a:rPr>
                  <a:t> what is the theoretical top speed of the Mazda assuming it only has to fight wind resistance?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001000" cy="3581400"/>
              </a:xfrm>
              <a:blipFill>
                <a:blip r:embed="rId2"/>
                <a:stretch>
                  <a:fillRect l="-1219" t="-3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11</a:t>
            </a:fld>
            <a:endParaRPr lang="en-US"/>
          </a:p>
        </p:txBody>
      </p:sp>
      <p:pic>
        <p:nvPicPr>
          <p:cNvPr id="2050" name="Picture 2" descr="Mazda-RX-7-FD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4683986"/>
            <a:ext cx="3657600" cy="1854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3206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2256D-408D-4D01-BBB8-EEE1C5E73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concept of power is simply the </a:t>
                </a:r>
                <a:r>
                  <a:rPr lang="en-US" b="1" dirty="0"/>
                  <a:t>rate at which you can perform work</a:t>
                </a:r>
                <a:r>
                  <a:rPr lang="en-US" dirty="0"/>
                  <a:t>.</a:t>
                </a:r>
              </a:p>
              <a:p>
                <a:pPr lvl="1"/>
                <a:r>
                  <a:rPr lang="en-US" dirty="0"/>
                  <a:t>Because of the conservation of energy relationship, this is equal to the </a:t>
                </a:r>
                <a:r>
                  <a:rPr lang="en-US" b="1" dirty="0"/>
                  <a:t>rate at which energy is changing</a:t>
                </a:r>
                <a:r>
                  <a:rPr lang="en-US" dirty="0"/>
                  <a:t>.</a:t>
                </a:r>
              </a:p>
              <a:p>
                <a:r>
                  <a:rPr lang="en-US" dirty="0"/>
                  <a:t>Putting this into an equation, we arrive at the following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𝑃𝑜𝑤𝑒𝑟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𝑊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A52C65-EBDF-415B-A90C-25E7348026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1979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dirty="0"/>
                  <a:t>If we look at the average power exerted over a set period of time, we can simply divide the work done (or change in energy) by the time it took to do that work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Working in the other direction, we can also define work as the average power times the time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)(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)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𝑊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617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2144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1553E-6EC1-49AC-BE71-59662847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2A610D-CA09-480C-8852-FFAE264B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82149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examining the impact of power, we can imagine the two cars of similar mass shown below.</a:t>
            </a:r>
          </a:p>
          <a:p>
            <a:pPr lvl="1"/>
            <a:r>
              <a:rPr lang="en-US" dirty="0"/>
              <a:t>They will both take the same amount of work to go from a standstill to a set speed.</a:t>
            </a:r>
          </a:p>
          <a:p>
            <a:pPr lvl="1"/>
            <a:r>
              <a:rPr lang="en-US" dirty="0"/>
              <a:t>The more powerful car however will be able to make this change more quickly.</a:t>
            </a:r>
          </a:p>
        </p:txBody>
      </p:sp>
      <p:pic>
        <p:nvPicPr>
          <p:cNvPr id="1026" name="Picture 2" descr="Two cars with differing power.">
            <a:extLst>
              <a:ext uri="{FF2B5EF4-FFF2-40B4-BE49-F238E27FC236}">
                <a16:creationId xmlns:a16="http://schemas.microsoft.com/office/drawing/2014/main" id="{70DA2D8B-9EFA-4959-B703-E9E6D36EE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900" y="4421695"/>
            <a:ext cx="6172200" cy="2129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310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units of power generally are a unit force times a unit distance per unit time.</a:t>
                </a:r>
              </a:p>
              <a:p>
                <a:r>
                  <a:rPr lang="en-US" dirty="0"/>
                  <a:t>In the metric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𝑊𝑎𝑡𝑡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𝑊</m:t>
                      </m:r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𝐽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</a:rPr>
                        <m:t>=1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𝑁𝑚</m:t>
                          </m:r>
                        </m:num>
                        <m:den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the US Customary system...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𝐻𝑜𝑟𝑠𝑒𝑝𝑜𝑤𝑒𝑟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h𝑝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550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𝑓𝑡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𝑙𝑏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29262FE-7F58-4A1E-8AF3-5A510A86DE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4F81BD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4F81BD">
                  <a:lumMod val="50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454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Power and Energy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For a translational system with no rotation...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/>
                            </a:rPr>
                            <m:t>𝑊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 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𝑡</m:t>
                          </m:r>
                        </m:den>
                      </m:f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/>
                            </a:rPr>
                            <m:t>𝐹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We can use power in conjunction with </a:t>
                </a:r>
                <a:r>
                  <a:rPr lang="en-US" b="1" dirty="0"/>
                  <a:t>work and energy equations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𝐾𝐸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𝑃𝐸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dirty="0"/>
                  <a:t>	Or…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(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  <m:t>𝑎𝑣𝑒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/>
                        </a:rPr>
                        <m:t>)=∆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𝐾𝐸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+∆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𝑃𝐸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2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9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07C29-9A58-4871-BDC5-A36C63790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Solving Power Problems</a:t>
            </a:r>
            <a:br>
              <a:rPr lang="en-US" dirty="0"/>
            </a:br>
            <a:r>
              <a:rPr lang="en-US" dirty="0"/>
              <a:t>(The Process)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Solving a power related problem is still at its heart a work and energy problem, and we will therefore use a very similar process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Set up one diagram showing the initial state and set up some other diagram for the final state.</a:t>
                </a:r>
              </a:p>
              <a:p>
                <a:pPr marL="914400" lvl="1" indent="-514350"/>
                <a:r>
                  <a:rPr lang="en-US" dirty="0"/>
                  <a:t>Identify any </a:t>
                </a:r>
                <a:r>
                  <a:rPr lang="en-US" dirty="0">
                    <a:solidFill>
                      <a:srgbClr val="FF0000"/>
                    </a:solidFill>
                  </a:rPr>
                  <a:t>forces</a:t>
                </a:r>
                <a:r>
                  <a:rPr lang="en-US" dirty="0"/>
                  <a:t> that will do work between the two states</a:t>
                </a:r>
              </a:p>
              <a:p>
                <a:pPr marL="914400" lvl="1" indent="-514350"/>
                <a:r>
                  <a:rPr lang="en-US" dirty="0"/>
                  <a:t>Identify the known or unknown </a:t>
                </a:r>
                <a:r>
                  <a:rPr lang="en-US" dirty="0">
                    <a:solidFill>
                      <a:schemeClr val="accent1"/>
                    </a:solidFill>
                  </a:rPr>
                  <a:t>velocities</a:t>
                </a:r>
                <a:r>
                  <a:rPr lang="en-US" dirty="0"/>
                  <a:t> in each state</a:t>
                </a:r>
              </a:p>
              <a:p>
                <a:pPr marL="914400" lvl="1" indent="-514350"/>
                <a:r>
                  <a:rPr lang="en-US" dirty="0"/>
                  <a:t>Identify the change in </a:t>
                </a:r>
                <a:r>
                  <a:rPr lang="en-US" dirty="0">
                    <a:solidFill>
                      <a:schemeClr val="accent1"/>
                    </a:solidFill>
                  </a:rPr>
                  <a:t>height</a:t>
                </a:r>
                <a:r>
                  <a:rPr lang="en-US" dirty="0"/>
                  <a:t> if applicable</a:t>
                </a:r>
              </a:p>
              <a:p>
                <a:pPr marL="914400" lvl="1" indent="-514350"/>
                <a:r>
                  <a:rPr lang="en-US" dirty="0"/>
                  <a:t>Identify the </a:t>
                </a:r>
                <a:r>
                  <a:rPr lang="en-US" dirty="0">
                    <a:solidFill>
                      <a:schemeClr val="accent1"/>
                    </a:solidFill>
                  </a:rPr>
                  <a:t>‘x’</a:t>
                </a:r>
                <a:r>
                  <a:rPr lang="en-US" dirty="0"/>
                  <a:t> values for the initial and final values if applicable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the diagram to put together the single conservation of energy equation, as well as an equation relating work to power with included known and unknown values.</a:t>
                </a:r>
              </a:p>
              <a:p>
                <a:pPr marL="914400" lvl="1" indent="-514350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W</m:t>
                    </m:r>
                    <m:r>
                      <a:rPr lang="en-US">
                        <a:latin typeface="Cambria Math"/>
                      </a:rPr>
                      <m:t>=∆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KE</m:t>
                    </m:r>
                    <m:r>
                      <a:rPr lang="en-US">
                        <a:latin typeface="Cambria Math"/>
                        <a:ea typeface="Cambria Math"/>
                      </a:rPr>
                      <m:t>+∆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  <a:ea typeface="Cambria Math"/>
                      </a:rPr>
                      <m:t>PE</m:t>
                    </m:r>
                  </m:oMath>
                </a14:m>
                <a:endParaRPr lang="en-US" dirty="0">
                  <a:latin typeface="Cambria Math"/>
                  <a:ea typeface="Cambria Math"/>
                </a:endParaRPr>
              </a:p>
              <a:p>
                <a:pPr marL="914400" lvl="1" indent="-514350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𝑎𝑣𝑒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𝑊</m:t>
                        </m:r>
                      </m:num>
                      <m:den>
                        <m:r>
                          <a:rPr lang="en-US" i="1">
                            <a:latin typeface="Cambria Math"/>
                            <a:ea typeface="Cambria Math"/>
                          </a:rPr>
                          <m:t>𝑡</m:t>
                        </m:r>
                      </m:den>
                    </m:f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Solve the equations for the unknown quantities</a:t>
                </a:r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280897-CDB5-4D78-9300-B055EC7031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648200"/>
              </a:xfrm>
              <a:blipFill>
                <a:blip r:embed="rId2"/>
                <a:stretch>
                  <a:fillRect l="-963" t="-2231" r="-1037" b="-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547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If a car delivers an average 100 hp to the road and weighs a total of 1.2 tons, how long will it take to go from 0-60 mph?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 descr="Road, Car, Motion, Vehicle, Auto, Car On Road, Car Road">
            <a:extLst>
              <a:ext uri="{FF2B5EF4-FFF2-40B4-BE49-F238E27FC236}">
                <a16:creationId xmlns:a16="http://schemas.microsoft.com/office/drawing/2014/main" id="{DE1368F6-B63C-4F90-AE20-8EDAF9984C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81" r="23333" b="17585"/>
          <a:stretch/>
        </p:blipFill>
        <p:spPr bwMode="auto">
          <a:xfrm>
            <a:off x="1828800" y="3763964"/>
            <a:ext cx="5486400" cy="2922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9906407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1589</TotalTime>
  <Words>620</Words>
  <Application>Microsoft Office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Cambria Math</vt:lpstr>
      <vt:lpstr>MA_Template</vt:lpstr>
      <vt:lpstr>Power in Particle Systems</vt:lpstr>
      <vt:lpstr>Power</vt:lpstr>
      <vt:lpstr>Power</vt:lpstr>
      <vt:lpstr>Power</vt:lpstr>
      <vt:lpstr>Power Units</vt:lpstr>
      <vt:lpstr>Power and Energy Equations</vt:lpstr>
      <vt:lpstr>Solving Power Problems (The Process)</vt:lpstr>
      <vt:lpstr>Thanks for Watching</vt:lpstr>
      <vt:lpstr>Power Worked Example</vt:lpstr>
      <vt:lpstr>Power Practice Problem</vt:lpstr>
      <vt:lpstr>Power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23</cp:revision>
  <dcterms:created xsi:type="dcterms:W3CDTF">2020-08-21T15:23:22Z</dcterms:created>
  <dcterms:modified xsi:type="dcterms:W3CDTF">2021-08-02T19:15:24Z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