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8" r:id="rId7"/>
    <p:sldId id="303" r:id="rId8"/>
    <p:sldId id="304" r:id="rId9"/>
    <p:sldId id="305" r:id="rId10"/>
    <p:sldId id="306" r:id="rId11"/>
    <p:sldId id="28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 autoAdjust="0"/>
    <p:restoredTop sz="54101" autoAdjust="0"/>
  </p:normalViewPr>
  <p:slideViewPr>
    <p:cSldViewPr snapToGrid="0">
      <p:cViewPr>
        <p:scale>
          <a:sx n="113" d="100"/>
          <a:sy n="113" d="100"/>
        </p:scale>
        <p:origin x="180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Instantaneous Centre of Zero Velocity (ICZV)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51175"/>
            <a:ext cx="7467600" cy="1752600"/>
          </a:xfrm>
        </p:spPr>
        <p:txBody>
          <a:bodyPr>
            <a:noAutofit/>
          </a:bodyPr>
          <a:lstStyle/>
          <a:p>
            <a:r>
              <a:rPr lang="en-US" sz="2400" dirty="0"/>
              <a:t>Dr. Agnes </a:t>
            </a:r>
            <a:r>
              <a:rPr lang="en-US" sz="2400" dirty="0" err="1"/>
              <a:t>d’Entremont</a:t>
            </a:r>
            <a:endParaRPr lang="en-US" sz="2400" dirty="0"/>
          </a:p>
          <a:p>
            <a:r>
              <a:rPr lang="en-US" sz="2400" dirty="0"/>
              <a:t>Associate Professor of Teaching</a:t>
            </a:r>
          </a:p>
          <a:p>
            <a:r>
              <a:rPr lang="en-US" sz="2400" dirty="0"/>
              <a:t>Mechanical Engineering,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467-45BE-463C-82C0-B80ACFC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20F3930-2A4A-4746-B2B2-F5976285AFBD}"/>
              </a:ext>
            </a:extLst>
          </p:cNvPr>
          <p:cNvSpPr/>
          <p:nvPr/>
        </p:nvSpPr>
        <p:spPr>
          <a:xfrm>
            <a:off x="1018612" y="5610104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3319DD-FEF3-4BF2-932A-4A10D6074A28}"/>
              </a:ext>
            </a:extLst>
          </p:cNvPr>
          <p:cNvGrpSpPr/>
          <p:nvPr/>
        </p:nvGrpSpPr>
        <p:grpSpPr>
          <a:xfrm rot="21079525">
            <a:off x="1790926" y="3826942"/>
            <a:ext cx="3429000" cy="1877593"/>
            <a:chOff x="2344889" y="2271835"/>
            <a:chExt cx="3429000" cy="1877593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49F1EC3-35B4-4E9C-8799-8C35E6097AAE}"/>
                </a:ext>
              </a:extLst>
            </p:cNvPr>
            <p:cNvSpPr/>
            <p:nvPr/>
          </p:nvSpPr>
          <p:spPr>
            <a:xfrm rot="20500709">
              <a:off x="2344889" y="361602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C25960-B44D-4F1F-AA5E-C36DE7FD25DD}"/>
                </a:ext>
              </a:extLst>
            </p:cNvPr>
            <p:cNvCxnSpPr/>
            <p:nvPr/>
          </p:nvCxnSpPr>
          <p:spPr>
            <a:xfrm rot="20500709" flipV="1">
              <a:off x="5202829" y="227183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BAB0BD-B4F3-4150-9929-5F9E4A690123}"/>
                </a:ext>
              </a:extLst>
            </p:cNvPr>
            <p:cNvCxnSpPr/>
            <p:nvPr/>
          </p:nvCxnSpPr>
          <p:spPr>
            <a:xfrm rot="20500709" flipV="1">
              <a:off x="2445252" y="318496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1AAFBF-FF3D-4093-8FB7-4A0B5FBA1E21}"/>
                </a:ext>
              </a:extLst>
            </p:cNvPr>
            <p:cNvCxnSpPr/>
            <p:nvPr/>
          </p:nvCxnSpPr>
          <p:spPr>
            <a:xfrm rot="20500709">
              <a:off x="2372412" y="3152373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FECCD-3CE7-46BF-80A0-F2DA0F65CD24}"/>
                </a:ext>
              </a:extLst>
            </p:cNvPr>
            <p:cNvSpPr txBox="1"/>
            <p:nvPr/>
          </p:nvSpPr>
          <p:spPr>
            <a:xfrm rot="20500709">
              <a:off x="3567939" y="297023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91B24ED-B541-410A-9712-FDAEC1E63F0A}"/>
              </a:ext>
            </a:extLst>
          </p:cNvPr>
          <p:cNvSpPr/>
          <p:nvPr/>
        </p:nvSpPr>
        <p:spPr>
          <a:xfrm>
            <a:off x="2229104" y="602212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F832E4-C654-4A00-8D2E-B65942726A77}"/>
              </a:ext>
            </a:extLst>
          </p:cNvPr>
          <p:cNvGrpSpPr/>
          <p:nvPr/>
        </p:nvGrpSpPr>
        <p:grpSpPr>
          <a:xfrm rot="2339124">
            <a:off x="4720648" y="4419248"/>
            <a:ext cx="2580866" cy="1338469"/>
            <a:chOff x="5977282" y="1234920"/>
            <a:chExt cx="2580866" cy="1338469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66EB7F49-8BCD-46C8-B937-1E2B3C5866E0}"/>
                </a:ext>
              </a:extLst>
            </p:cNvPr>
            <p:cNvSpPr/>
            <p:nvPr/>
          </p:nvSpPr>
          <p:spPr>
            <a:xfrm>
              <a:off x="5977282" y="2142620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BB3BEB-BDE3-4398-8B02-201EF17035B2}"/>
                </a:ext>
              </a:extLst>
            </p:cNvPr>
            <p:cNvCxnSpPr/>
            <p:nvPr/>
          </p:nvCxnSpPr>
          <p:spPr>
            <a:xfrm flipV="1">
              <a:off x="8382000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ED3666-DE09-44B4-B4D2-1A75A4058995}"/>
                </a:ext>
              </a:extLst>
            </p:cNvPr>
            <p:cNvCxnSpPr/>
            <p:nvPr/>
          </p:nvCxnSpPr>
          <p:spPr>
            <a:xfrm flipV="1">
              <a:off x="6169537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0702DC-972E-4FC0-898B-61D30D1C57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9537" y="1654020"/>
              <a:ext cx="22124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8341B-AFE1-43F3-ACF3-420CFE4EA8CF}"/>
                </a:ext>
              </a:extLst>
            </p:cNvPr>
            <p:cNvSpPr txBox="1"/>
            <p:nvPr/>
          </p:nvSpPr>
          <p:spPr>
            <a:xfrm>
              <a:off x="7467504" y="1406321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</p:grp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F68A961F-E18F-4F9B-9B64-6AAA64194317}"/>
              </a:ext>
            </a:extLst>
          </p:cNvPr>
          <p:cNvSpPr/>
          <p:nvPr/>
        </p:nvSpPr>
        <p:spPr>
          <a:xfrm rot="20500709">
            <a:off x="4800850" y="468749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/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30303" r="-3030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/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897" r="-384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E5250-90CF-4C5E-AFE7-07636A8103A7}"/>
              </a:ext>
            </a:extLst>
          </p:cNvPr>
          <p:cNvCxnSpPr/>
          <p:nvPr/>
        </p:nvCxnSpPr>
        <p:spPr>
          <a:xfrm>
            <a:off x="5051160" y="4778938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4D49F0-AFBB-4FC0-9831-1010B8D73723}"/>
              </a:ext>
            </a:extLst>
          </p:cNvPr>
          <p:cNvCxnSpPr/>
          <p:nvPr/>
        </p:nvCxnSpPr>
        <p:spPr>
          <a:xfrm>
            <a:off x="2606419" y="611293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BBB3FF-747A-43DD-818F-16AEFAEA02F9}"/>
              </a:ext>
            </a:extLst>
          </p:cNvPr>
          <p:cNvSpPr/>
          <p:nvPr/>
        </p:nvSpPr>
        <p:spPr>
          <a:xfrm>
            <a:off x="1402420" y="5181600"/>
            <a:ext cx="1828800" cy="1828800"/>
          </a:xfrm>
          <a:prstGeom prst="arc">
            <a:avLst>
              <a:gd name="adj1" fmla="val 19897291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772FC7-B5FB-49F3-84AB-278D3B4AAEE2}"/>
              </a:ext>
            </a:extLst>
          </p:cNvPr>
          <p:cNvSpPr/>
          <p:nvPr/>
        </p:nvSpPr>
        <p:spPr>
          <a:xfrm>
            <a:off x="3980473" y="3843884"/>
            <a:ext cx="1828800" cy="1828800"/>
          </a:xfrm>
          <a:prstGeom prst="arc">
            <a:avLst>
              <a:gd name="adj1" fmla="val 77867"/>
              <a:gd name="adj2" fmla="val 2270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70DFE-77B3-4FC6-A9E8-D4AE0EF4059F}"/>
              </a:ext>
            </a:extLst>
          </p:cNvPr>
          <p:cNvSpPr txBox="1"/>
          <p:nvPr/>
        </p:nvSpPr>
        <p:spPr>
          <a:xfrm>
            <a:off x="2157962" y="63117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90783-D5F8-498D-83C8-4E46FA8AD4C7}"/>
              </a:ext>
            </a:extLst>
          </p:cNvPr>
          <p:cNvSpPr txBox="1"/>
          <p:nvPr/>
        </p:nvSpPr>
        <p:spPr>
          <a:xfrm>
            <a:off x="4767298" y="4157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D45D2-4297-4578-BFA2-3180FA43E7D3}"/>
              </a:ext>
            </a:extLst>
          </p:cNvPr>
          <p:cNvSpPr txBox="1"/>
          <p:nvPr/>
        </p:nvSpPr>
        <p:spPr>
          <a:xfrm>
            <a:off x="6409286" y="64205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33B45-38CB-4D9C-9E5E-175BD118E532}"/>
              </a:ext>
            </a:extLst>
          </p:cNvPr>
          <p:cNvCxnSpPr>
            <a:cxnSpLocks/>
          </p:cNvCxnSpPr>
          <p:nvPr/>
        </p:nvCxnSpPr>
        <p:spPr>
          <a:xfrm>
            <a:off x="2392337" y="6108402"/>
            <a:ext cx="2031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476E31-7CBD-4D6C-9003-01C0FF7028E8}"/>
              </a:ext>
            </a:extLst>
          </p:cNvPr>
          <p:cNvSpPr txBox="1"/>
          <p:nvPr/>
        </p:nvSpPr>
        <p:spPr>
          <a:xfrm>
            <a:off x="2179704" y="3553963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435B8-0D19-460A-AC13-9B1ABF927266}"/>
              </a:ext>
            </a:extLst>
          </p:cNvPr>
          <p:cNvSpPr txBox="1"/>
          <p:nvPr/>
        </p:nvSpPr>
        <p:spPr>
          <a:xfrm>
            <a:off x="4487034" y="5907765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58B4CB-5878-4DC8-91C9-319D75B5CF02}"/>
              </a:ext>
            </a:extLst>
          </p:cNvPr>
          <p:cNvCxnSpPr>
            <a:cxnSpLocks/>
          </p:cNvCxnSpPr>
          <p:nvPr/>
        </p:nvCxnSpPr>
        <p:spPr>
          <a:xfrm flipV="1">
            <a:off x="2330483" y="3953603"/>
            <a:ext cx="0" cy="2129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9AD6C-AD71-4CAF-BE07-6E8ABA87D1E3}"/>
              </a:ext>
            </a:extLst>
          </p:cNvPr>
          <p:cNvCxnSpPr>
            <a:cxnSpLocks/>
          </p:cNvCxnSpPr>
          <p:nvPr/>
        </p:nvCxnSpPr>
        <p:spPr>
          <a:xfrm flipH="1">
            <a:off x="6534829" y="6165252"/>
            <a:ext cx="1011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/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ft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B4486D8-0850-4F63-9159-2D48BE99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robotic arm is in the configuration shown below. Assume that theta is currently 30 degrees and that point C currently lies along the x axis. If we want the end effector at C to travel 1 ft/s in the negative x direction, what should the angular velocities be at joints A and B?</a:t>
            </a:r>
          </a:p>
        </p:txBody>
      </p:sp>
    </p:spTree>
    <p:extLst>
      <p:ext uri="{BB962C8B-B14F-4D97-AF65-F5344CB8AC3E}">
        <p14:creationId xmlns:p14="http://schemas.microsoft.com/office/powerpoint/2010/main" val="39939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Centre of Zero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rigid bodies undergoing general plane motion (i.e. translating and rotating), there is often </a:t>
            </a:r>
            <a:r>
              <a:rPr lang="en-US" b="1" dirty="0"/>
              <a:t>a point about which the body appears to be rotating at a particular instant</a:t>
            </a:r>
            <a:r>
              <a:rPr lang="en-US" dirty="0"/>
              <a:t>.</a:t>
            </a:r>
          </a:p>
          <a:p>
            <a:r>
              <a:rPr lang="en-US" dirty="0"/>
              <a:t>This point is called the instantaneous Centre of Zero Velocity (ICZV).</a:t>
            </a:r>
          </a:p>
          <a:p>
            <a:r>
              <a:rPr lang="en-US" dirty="0"/>
              <a:t>The ICZV can sometimes be a useful shortcut to solve kinematics problems.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ICZV is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rigid body appears to be rotating about the ICZV, and the velocity is zero there, we can use simpler </a:t>
                </a:r>
                <a:r>
                  <a:rPr lang="en-US" b="1" dirty="0"/>
                  <a:t>fixed rotation</a:t>
                </a:r>
                <a:r>
                  <a:rPr lang="en-US" dirty="0"/>
                  <a:t> equations, with the “pin” at the ICZV. </a:t>
                </a:r>
              </a:p>
              <a:p>
                <a:endParaRPr lang="en-US" dirty="0"/>
              </a:p>
              <a:p>
                <a:r>
                  <a:rPr lang="en-US" dirty="0"/>
                  <a:t>This can simplify our equations from: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CA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CA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𝑰𝑪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Sometimes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𝑰𝑪</m:t>
                        </m:r>
                      </m:sub>
                    </m:sSub>
                  </m:oMath>
                </a14:m>
                <a:r>
                  <a:rPr lang="en-US" dirty="0"/>
                  <a:t> takes more time than solving the longer equation, so you need to decide which will be more efficient.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389" t="-2933" r="-772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ICZV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0B39-0F37-3942-A5FB-EB8DA1A3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358"/>
            <a:ext cx="3581400" cy="53450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ICZV is found graphically.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Find the direction of two velocities on the same body.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Draw lines perpendicular to the velocities.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point where the lines intersect is the ICZV.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B0F8E1-A902-D847-AB13-9C109D277F2B}"/>
              </a:ext>
            </a:extLst>
          </p:cNvPr>
          <p:cNvGrpSpPr/>
          <p:nvPr/>
        </p:nvGrpSpPr>
        <p:grpSpPr>
          <a:xfrm>
            <a:off x="3886200" y="4889619"/>
            <a:ext cx="2086226" cy="1466731"/>
            <a:chOff x="5715689" y="1097461"/>
            <a:chExt cx="2086226" cy="146673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A45D15-7EA1-6442-BF51-F54E276B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F86B0F-61FC-314C-9F35-093BE927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8510F8-E8AE-1644-91BF-0AEED618B7F3}"/>
              </a:ext>
            </a:extLst>
          </p:cNvPr>
          <p:cNvSpPr txBox="1"/>
          <p:nvPr/>
        </p:nvSpPr>
        <p:spPr>
          <a:xfrm>
            <a:off x="4075381" y="61625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449C6A-B489-9641-A236-EA93FF3B1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6344" y="5572357"/>
            <a:ext cx="731312" cy="66402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692933" y="2991768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5848096" y="44193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132170" y="3014553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4943247" y="2737974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3801283" y="2920626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2A3447-F65B-0A4F-B036-4BBFC20EF28E}"/>
              </a:ext>
            </a:extLst>
          </p:cNvPr>
          <p:cNvCxnSpPr>
            <a:cxnSpLocks/>
          </p:cNvCxnSpPr>
          <p:nvPr/>
        </p:nvCxnSpPr>
        <p:spPr>
          <a:xfrm flipH="1" flipV="1">
            <a:off x="5186327" y="384087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7254006" y="2232435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006" y="2232435"/>
                <a:ext cx="486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775F66-A01E-9045-81C9-CC2D9E39FAA8}"/>
                  </a:ext>
                </a:extLst>
              </p:cNvPr>
              <p:cNvSpPr txBox="1"/>
              <p:nvPr/>
            </p:nvSpPr>
            <p:spPr>
              <a:xfrm>
                <a:off x="5480407" y="3642349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775F66-A01E-9045-81C9-CC2D9E39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07" y="3642349"/>
                <a:ext cx="4869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27B0E436-F2E5-BF48-83E5-3ED47726C3EA}"/>
              </a:ext>
            </a:extLst>
          </p:cNvPr>
          <p:cNvSpPr/>
          <p:nvPr/>
        </p:nvSpPr>
        <p:spPr>
          <a:xfrm>
            <a:off x="6017502" y="4019375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A15D3E94-0203-A344-9D56-6D88C6BDCCDD}"/>
              </a:ext>
            </a:extLst>
          </p:cNvPr>
          <p:cNvSpPr/>
          <p:nvPr/>
        </p:nvSpPr>
        <p:spPr>
          <a:xfrm>
            <a:off x="6434920" y="3795032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0D5F5D0B-5E16-0146-84E7-6D969E96F708}"/>
              </a:ext>
            </a:extLst>
          </p:cNvPr>
          <p:cNvSpPr/>
          <p:nvPr/>
        </p:nvSpPr>
        <p:spPr>
          <a:xfrm>
            <a:off x="6815066" y="3609126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736CFB-517C-0B4F-AD4D-A1A9B56388AF}"/>
              </a:ext>
            </a:extLst>
          </p:cNvPr>
          <p:cNvCxnSpPr>
            <a:cxnSpLocks/>
          </p:cNvCxnSpPr>
          <p:nvPr/>
        </p:nvCxnSpPr>
        <p:spPr>
          <a:xfrm flipH="1" flipV="1">
            <a:off x="6778533" y="2087094"/>
            <a:ext cx="1168923" cy="101228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9CC488-792F-F042-9D92-726168904001}"/>
              </a:ext>
            </a:extLst>
          </p:cNvPr>
          <p:cNvCxnSpPr>
            <a:cxnSpLocks/>
          </p:cNvCxnSpPr>
          <p:nvPr/>
        </p:nvCxnSpPr>
        <p:spPr>
          <a:xfrm flipH="1">
            <a:off x="5032838" y="4280929"/>
            <a:ext cx="941665" cy="23024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D0EB9E-9B8D-A64B-B4D0-E0E2AC51EA69}"/>
              </a:ext>
            </a:extLst>
          </p:cNvPr>
          <p:cNvCxnSpPr>
            <a:cxnSpLocks/>
          </p:cNvCxnSpPr>
          <p:nvPr/>
        </p:nvCxnSpPr>
        <p:spPr>
          <a:xfrm flipH="1">
            <a:off x="4984078" y="3146305"/>
            <a:ext cx="2889536" cy="27776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1C1F6C5-F4F2-364D-907D-D5141555209C}"/>
              </a:ext>
            </a:extLst>
          </p:cNvPr>
          <p:cNvSpPr>
            <a:spLocks noChangeAspect="1"/>
          </p:cNvSpPr>
          <p:nvPr/>
        </p:nvSpPr>
        <p:spPr>
          <a:xfrm rot="2512745">
            <a:off x="7549226" y="2940135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8A6816-9320-2F43-9CFF-587C211CD5D8}"/>
              </a:ext>
            </a:extLst>
          </p:cNvPr>
          <p:cNvSpPr>
            <a:spLocks noChangeAspect="1"/>
          </p:cNvSpPr>
          <p:nvPr/>
        </p:nvSpPr>
        <p:spPr>
          <a:xfrm rot="1383402">
            <a:off x="5673518" y="4113692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D7648C27-D5DC-014B-A6FB-760400EA5337}"/>
              </a:ext>
            </a:extLst>
          </p:cNvPr>
          <p:cNvSpPr/>
          <p:nvPr/>
        </p:nvSpPr>
        <p:spPr>
          <a:xfrm>
            <a:off x="5429811" y="53304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3B91C-2E71-FA4A-871F-E993BED81428}"/>
              </a:ext>
            </a:extLst>
          </p:cNvPr>
          <p:cNvSpPr txBox="1"/>
          <p:nvPr/>
        </p:nvSpPr>
        <p:spPr>
          <a:xfrm>
            <a:off x="5618959" y="5338601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</p:spTree>
    <p:extLst>
      <p:ext uri="{BB962C8B-B14F-4D97-AF65-F5344CB8AC3E}">
        <p14:creationId xmlns:p14="http://schemas.microsoft.com/office/powerpoint/2010/main" val="21346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 about ICZV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ICZV is </a:t>
            </a:r>
            <a:r>
              <a:rPr lang="en-US" u="sng" dirty="0"/>
              <a:t>instantaneous</a:t>
            </a:r>
            <a:r>
              <a:rPr lang="en-US" dirty="0"/>
              <a:t>. It is only true for this instant, and will typically change location in the next instant.</a:t>
            </a:r>
          </a:p>
          <a:p>
            <a:r>
              <a:rPr lang="en-US" dirty="0"/>
              <a:t>ICZV is only true (zero) for </a:t>
            </a:r>
            <a:r>
              <a:rPr lang="en-US" u="sng" dirty="0"/>
              <a:t>velocity</a:t>
            </a:r>
            <a:r>
              <a:rPr lang="en-US" dirty="0"/>
              <a:t>. It is not a location where acceleration is zero. </a:t>
            </a:r>
          </a:p>
          <a:p>
            <a:r>
              <a:rPr lang="en-US" dirty="0"/>
              <a:t>ICZV </a:t>
            </a:r>
            <a:r>
              <a:rPr lang="en-US" u="sng" dirty="0"/>
              <a:t>can be off the body</a:t>
            </a:r>
            <a:r>
              <a:rPr lang="en-US" dirty="0"/>
              <a:t>. You can imagine there are invisible, massless bars that connect to the instantaneous “pin” for the body. </a:t>
            </a:r>
          </a:p>
          <a:p>
            <a:r>
              <a:rPr lang="en-US" dirty="0"/>
              <a:t>There can be cases where there is </a:t>
            </a:r>
            <a:r>
              <a:rPr lang="en-US" u="sng" dirty="0"/>
              <a:t>no ICZV</a:t>
            </a:r>
            <a:r>
              <a:rPr lang="en-US" dirty="0"/>
              <a:t> (e.g. object isn’t moving, or isn’t rotating). </a:t>
            </a:r>
          </a:p>
          <a:p>
            <a:r>
              <a:rPr lang="en-US" dirty="0"/>
              <a:t>If the two velocities are parallel, you need additional information beyond the directions of the velocities.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27FB-A68F-4D44-820D-C32C9A6C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parallel velocities = need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3103-24E1-3F4B-8FA8-22C8BAE2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lines head-to-head and tail-to-tail</a:t>
            </a:r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u="sng" dirty="0"/>
              <a:t>three cases</a:t>
            </a:r>
            <a:r>
              <a:rPr lang="en-US" dirty="0"/>
              <a:t> for two parallel velocities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E150-2ED7-174B-B02D-A3929173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7EEB-5AF0-9F4C-9C3D-4A65717C96A6}"/>
              </a:ext>
            </a:extLst>
          </p:cNvPr>
          <p:cNvGrpSpPr/>
          <p:nvPr/>
        </p:nvGrpSpPr>
        <p:grpSpPr>
          <a:xfrm>
            <a:off x="978844" y="3532735"/>
            <a:ext cx="1636889" cy="2099733"/>
            <a:chOff x="812800" y="2686755"/>
            <a:chExt cx="1636889" cy="2099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6E46F3-5179-1A4A-87CE-FF80895FD987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E8072E43-8D8B-F040-AA36-EF082B36D47B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D1F51A8E-C519-DE4F-8DF1-C56A5C2E8BCA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6B6A4-BE72-6942-B242-6690DEF913CB}"/>
              </a:ext>
            </a:extLst>
          </p:cNvPr>
          <p:cNvCxnSpPr>
            <a:cxnSpLocks/>
          </p:cNvCxnSpPr>
          <p:nvPr/>
        </p:nvCxnSpPr>
        <p:spPr>
          <a:xfrm flipH="1">
            <a:off x="183076" y="4138384"/>
            <a:ext cx="1202267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C72A2-EB0C-C64A-8024-859466739D8A}"/>
              </a:ext>
            </a:extLst>
          </p:cNvPr>
          <p:cNvCxnSpPr>
            <a:cxnSpLocks/>
          </p:cNvCxnSpPr>
          <p:nvPr/>
        </p:nvCxnSpPr>
        <p:spPr>
          <a:xfrm>
            <a:off x="2119022" y="4981684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4D659-A8C4-224D-9EF6-BE9DAF843ED1}"/>
                  </a:ext>
                </a:extLst>
              </p:cNvPr>
              <p:cNvSpPr txBox="1"/>
              <p:nvPr/>
            </p:nvSpPr>
            <p:spPr>
              <a:xfrm>
                <a:off x="2555149" y="5193564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4D659-A8C4-224D-9EF6-BE9DAF843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49" y="5193564"/>
                <a:ext cx="4869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8047-8DD8-374F-A7EC-90D0C43791F0}"/>
                  </a:ext>
                </a:extLst>
              </p:cNvPr>
              <p:cNvSpPr txBox="1"/>
              <p:nvPr/>
            </p:nvSpPr>
            <p:spPr>
              <a:xfrm>
                <a:off x="309036" y="3769052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8047-8DD8-374F-A7EC-90D0C437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6" y="3769052"/>
                <a:ext cx="4869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FB31EF-91A8-854D-A523-B508FE7354D8}"/>
              </a:ext>
            </a:extLst>
          </p:cNvPr>
          <p:cNvCxnSpPr>
            <a:cxnSpLocks/>
          </p:cNvCxnSpPr>
          <p:nvPr/>
        </p:nvCxnSpPr>
        <p:spPr>
          <a:xfrm>
            <a:off x="183076" y="4138384"/>
            <a:ext cx="2637141" cy="8433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5050DD-E3AA-014F-B456-A85257351B74}"/>
              </a:ext>
            </a:extLst>
          </p:cNvPr>
          <p:cNvCxnSpPr>
            <a:cxnSpLocks/>
          </p:cNvCxnSpPr>
          <p:nvPr/>
        </p:nvCxnSpPr>
        <p:spPr>
          <a:xfrm>
            <a:off x="1458183" y="4147134"/>
            <a:ext cx="590370" cy="7256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8A7476C6-066D-B74B-B7D8-41D64B1019A2}"/>
              </a:ext>
            </a:extLst>
          </p:cNvPr>
          <p:cNvSpPr/>
          <p:nvPr/>
        </p:nvSpPr>
        <p:spPr>
          <a:xfrm>
            <a:off x="1838434" y="460231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D5F27-9658-7840-ACC3-287CE057DED4}"/>
              </a:ext>
            </a:extLst>
          </p:cNvPr>
          <p:cNvSpPr txBox="1"/>
          <p:nvPr/>
        </p:nvSpPr>
        <p:spPr>
          <a:xfrm>
            <a:off x="1917218" y="428096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C8B1B-F5D8-BA46-B17C-D97DEB37B3FB}"/>
              </a:ext>
            </a:extLst>
          </p:cNvPr>
          <p:cNvSpPr txBox="1"/>
          <p:nvPr/>
        </p:nvSpPr>
        <p:spPr>
          <a:xfrm>
            <a:off x="578524" y="2941419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Parallel, opposite sense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179CA2-C6D9-104F-8275-C5FB64FAAF9E}"/>
              </a:ext>
            </a:extLst>
          </p:cNvPr>
          <p:cNvSpPr txBox="1"/>
          <p:nvPr/>
        </p:nvSpPr>
        <p:spPr>
          <a:xfrm>
            <a:off x="5211581" y="2827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Parallel, same sense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901694-1EB5-754B-BC39-D75F73855861}"/>
              </a:ext>
            </a:extLst>
          </p:cNvPr>
          <p:cNvGrpSpPr/>
          <p:nvPr/>
        </p:nvGrpSpPr>
        <p:grpSpPr>
          <a:xfrm>
            <a:off x="4015159" y="3552443"/>
            <a:ext cx="1636889" cy="2099733"/>
            <a:chOff x="812800" y="2686755"/>
            <a:chExt cx="1636889" cy="20997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56B2E5-1DAE-F944-81D8-3722AF27C4BE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10146AC5-70D1-0444-9229-DBB2B085F147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7">
              <a:extLst>
                <a:ext uri="{FF2B5EF4-FFF2-40B4-BE49-F238E27FC236}">
                  <a16:creationId xmlns:a16="http://schemas.microsoft.com/office/drawing/2014/main" id="{78B1CECF-973A-C248-8995-CB81FB9AE593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3D4011-31A3-7B4D-B152-DC1E260DE3DA}"/>
              </a:ext>
            </a:extLst>
          </p:cNvPr>
          <p:cNvCxnSpPr>
            <a:cxnSpLocks/>
          </p:cNvCxnSpPr>
          <p:nvPr/>
        </p:nvCxnSpPr>
        <p:spPr>
          <a:xfrm>
            <a:off x="4571014" y="4154597"/>
            <a:ext cx="1202267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0BE17F-F017-6648-9B90-35DADC6DE7E0}"/>
              </a:ext>
            </a:extLst>
          </p:cNvPr>
          <p:cNvCxnSpPr>
            <a:cxnSpLocks/>
          </p:cNvCxnSpPr>
          <p:nvPr/>
        </p:nvCxnSpPr>
        <p:spPr>
          <a:xfrm>
            <a:off x="5155337" y="5001392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BC9E9-E729-124F-852E-0420F0CEE96A}"/>
                  </a:ext>
                </a:extLst>
              </p:cNvPr>
              <p:cNvSpPr txBox="1"/>
              <p:nvPr/>
            </p:nvSpPr>
            <p:spPr>
              <a:xfrm>
                <a:off x="5118926" y="4601167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BC9E9-E729-124F-852E-0420F0CEE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26" y="4601167"/>
                <a:ext cx="486928" cy="369332"/>
              </a:xfrm>
              <a:prstGeom prst="rect">
                <a:avLst/>
              </a:prstGeom>
              <a:blipFill>
                <a:blip r:embed="rId4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C883C-0DB5-FD44-84FC-AA08C315688F}"/>
                  </a:ext>
                </a:extLst>
              </p:cNvPr>
              <p:cNvSpPr txBox="1"/>
              <p:nvPr/>
            </p:nvSpPr>
            <p:spPr>
              <a:xfrm>
                <a:off x="4685219" y="3766617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C883C-0DB5-FD44-84FC-AA08C3156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219" y="3766617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5406EE-02EC-AF45-B061-819572E3050C}"/>
              </a:ext>
            </a:extLst>
          </p:cNvPr>
          <p:cNvCxnSpPr>
            <a:cxnSpLocks/>
          </p:cNvCxnSpPr>
          <p:nvPr/>
        </p:nvCxnSpPr>
        <p:spPr>
          <a:xfrm>
            <a:off x="5773281" y="4175545"/>
            <a:ext cx="249533" cy="22116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C19FD3-8C24-1B4A-A5EB-F3A1DDCFE4AA}"/>
              </a:ext>
            </a:extLst>
          </p:cNvPr>
          <p:cNvCxnSpPr>
            <a:cxnSpLocks/>
          </p:cNvCxnSpPr>
          <p:nvPr/>
        </p:nvCxnSpPr>
        <p:spPr>
          <a:xfrm>
            <a:off x="4494498" y="4166842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D5411EB-6109-214F-9696-015BFC96F50A}"/>
              </a:ext>
            </a:extLst>
          </p:cNvPr>
          <p:cNvSpPr/>
          <p:nvPr/>
        </p:nvSpPr>
        <p:spPr>
          <a:xfrm>
            <a:off x="5888137" y="592514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11FD48-75C6-E042-A96F-DB87D7B17303}"/>
              </a:ext>
            </a:extLst>
          </p:cNvPr>
          <p:cNvSpPr txBox="1"/>
          <p:nvPr/>
        </p:nvSpPr>
        <p:spPr>
          <a:xfrm>
            <a:off x="5085702" y="587978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D73CC7-7FC5-6B42-8917-4B6286469AC5}"/>
              </a:ext>
            </a:extLst>
          </p:cNvPr>
          <p:cNvGrpSpPr/>
          <p:nvPr/>
        </p:nvGrpSpPr>
        <p:grpSpPr>
          <a:xfrm>
            <a:off x="6773033" y="3532735"/>
            <a:ext cx="1636889" cy="2099733"/>
            <a:chOff x="812800" y="2686755"/>
            <a:chExt cx="1636889" cy="20997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40F86FE-A0CD-B54D-9DC4-F7111BFA9530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7">
              <a:extLst>
                <a:ext uri="{FF2B5EF4-FFF2-40B4-BE49-F238E27FC236}">
                  <a16:creationId xmlns:a16="http://schemas.microsoft.com/office/drawing/2014/main" id="{25FC7F59-1910-BE4B-B968-097A81CADC22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7">
              <a:extLst>
                <a:ext uri="{FF2B5EF4-FFF2-40B4-BE49-F238E27FC236}">
                  <a16:creationId xmlns:a16="http://schemas.microsoft.com/office/drawing/2014/main" id="{43AF1131-DF79-A14C-BC1A-717AB3AAD5A6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8E47A5-40ED-7842-86A0-E9C2AA77A42D}"/>
              </a:ext>
            </a:extLst>
          </p:cNvPr>
          <p:cNvCxnSpPr>
            <a:cxnSpLocks/>
          </p:cNvCxnSpPr>
          <p:nvPr/>
        </p:nvCxnSpPr>
        <p:spPr>
          <a:xfrm>
            <a:off x="7913211" y="4981684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4DB890-300E-314B-839A-3C5CD73D0379}"/>
                  </a:ext>
                </a:extLst>
              </p:cNvPr>
              <p:cNvSpPr txBox="1"/>
              <p:nvPr/>
            </p:nvSpPr>
            <p:spPr>
              <a:xfrm>
                <a:off x="7876800" y="4581459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4DB890-300E-314B-839A-3C5CD73D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800" y="4581459"/>
                <a:ext cx="486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E8AFC-A59B-7B4F-B030-6BDCCECE10AF}"/>
                  </a:ext>
                </a:extLst>
              </p:cNvPr>
              <p:cNvSpPr txBox="1"/>
              <p:nvPr/>
            </p:nvSpPr>
            <p:spPr>
              <a:xfrm>
                <a:off x="7316016" y="3747181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E8AFC-A59B-7B4F-B030-6BDCCECE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16" y="3747181"/>
                <a:ext cx="486928" cy="369332"/>
              </a:xfrm>
              <a:prstGeom prst="rect">
                <a:avLst/>
              </a:prstGeom>
              <a:blipFill>
                <a:blip r:embed="rId7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9A1A4D-2C51-1544-8F3C-1EA2187896C2}"/>
              </a:ext>
            </a:extLst>
          </p:cNvPr>
          <p:cNvCxnSpPr>
            <a:cxnSpLocks/>
          </p:cNvCxnSpPr>
          <p:nvPr/>
        </p:nvCxnSpPr>
        <p:spPr>
          <a:xfrm>
            <a:off x="7252372" y="4147134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A10E62-1D94-2E4D-AA20-95C567B9C221}"/>
              </a:ext>
            </a:extLst>
          </p:cNvPr>
          <p:cNvSpPr txBox="1"/>
          <p:nvPr/>
        </p:nvSpPr>
        <p:spPr>
          <a:xfrm>
            <a:off x="6786813" y="5849601"/>
            <a:ext cx="2252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ICZV</a:t>
            </a:r>
          </a:p>
          <a:p>
            <a:r>
              <a:rPr lang="en-US" sz="2400" dirty="0"/>
              <a:t>(ICZV at infinity)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5BAA93-E12F-2740-901D-E893AC502191}"/>
              </a:ext>
            </a:extLst>
          </p:cNvPr>
          <p:cNvSpPr txBox="1"/>
          <p:nvPr/>
        </p:nvSpPr>
        <p:spPr>
          <a:xfrm>
            <a:off x="3765147" y="3195569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magnitudes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F9B4A-CF3B-FE46-AB87-22263DA6AF3B}"/>
              </a:ext>
            </a:extLst>
          </p:cNvPr>
          <p:cNvSpPr txBox="1"/>
          <p:nvPr/>
        </p:nvSpPr>
        <p:spPr>
          <a:xfrm>
            <a:off x="6662376" y="318824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magnitudes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AEA1A5-38DE-4E4E-BD18-D49DE1069BAB}"/>
              </a:ext>
            </a:extLst>
          </p:cNvPr>
          <p:cNvCxnSpPr>
            <a:cxnSpLocks/>
          </p:cNvCxnSpPr>
          <p:nvPr/>
        </p:nvCxnSpPr>
        <p:spPr>
          <a:xfrm>
            <a:off x="7228826" y="4135949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20EAD5-789E-2F43-AFC1-4588001DD7E9}"/>
              </a:ext>
            </a:extLst>
          </p:cNvPr>
          <p:cNvCxnSpPr>
            <a:cxnSpLocks/>
          </p:cNvCxnSpPr>
          <p:nvPr/>
        </p:nvCxnSpPr>
        <p:spPr>
          <a:xfrm>
            <a:off x="7847169" y="4057115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AFD04A-49F9-3A41-95C0-72ED4A1374D0}"/>
              </a:ext>
            </a:extLst>
          </p:cNvPr>
          <p:cNvSpPr txBox="1"/>
          <p:nvPr/>
        </p:nvSpPr>
        <p:spPr>
          <a:xfrm>
            <a:off x="1177961" y="3721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3B6A44-5A87-4C46-822D-A8B8CB6F4ADC}"/>
              </a:ext>
            </a:extLst>
          </p:cNvPr>
          <p:cNvSpPr txBox="1"/>
          <p:nvPr/>
        </p:nvSpPr>
        <p:spPr>
          <a:xfrm>
            <a:off x="1766850" y="497980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79D78B-EEA9-4F4A-ACD1-1738F28A5D6E}"/>
              </a:ext>
            </a:extLst>
          </p:cNvPr>
          <p:cNvSpPr txBox="1"/>
          <p:nvPr/>
        </p:nvSpPr>
        <p:spPr>
          <a:xfrm>
            <a:off x="4799095" y="4977679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F99F8-E79D-8E45-BC01-58AF843EB4D1}"/>
              </a:ext>
            </a:extLst>
          </p:cNvPr>
          <p:cNvSpPr txBox="1"/>
          <p:nvPr/>
        </p:nvSpPr>
        <p:spPr>
          <a:xfrm>
            <a:off x="7517408" y="4907782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C4D1A5-7CC1-B549-8B42-A5ECC10A6696}"/>
              </a:ext>
            </a:extLst>
          </p:cNvPr>
          <p:cNvSpPr txBox="1"/>
          <p:nvPr/>
        </p:nvSpPr>
        <p:spPr>
          <a:xfrm>
            <a:off x="4253298" y="37313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579227-5AFF-4A4A-A1BE-F80F61D43764}"/>
              </a:ext>
            </a:extLst>
          </p:cNvPr>
          <p:cNvSpPr txBox="1"/>
          <p:nvPr/>
        </p:nvSpPr>
        <p:spPr>
          <a:xfrm>
            <a:off x="6976188" y="372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540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4220-9F2A-B84B-8C0A-17280D7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ICZV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27C5-9C16-5640-AF42-81AA76B1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which body an ICZV relates to (since it can lie on another body in the problem.</a:t>
            </a:r>
          </a:p>
          <a:p>
            <a:r>
              <a:rPr lang="en-US" dirty="0"/>
              <a:t>ICZV is especially useful if you know directions without magnitudes (e.g. a point is constrained to a path).</a:t>
            </a:r>
          </a:p>
          <a:p>
            <a:r>
              <a:rPr lang="en-US" dirty="0"/>
              <a:t>You can very quickly find the direction of velocity of any other point on the rigid body once you have the ICZV.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8FAB-9906-9244-883C-E2C8AFD8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7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21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ladder is propped up against a wall as shown below. If the base of the ladder is sliding out at a speed of 2 m/s, what is the velocity of the COG of the ladder (at the mid-point)?</a:t>
            </a:r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9ADCE3F2-3378-4F52-9411-66A6A35A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81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64368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4610</TotalTime>
  <Words>603</Words>
  <Application>Microsoft Macintosh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Instantaneous Centre of Zero Velocity (ICZV)</vt:lpstr>
      <vt:lpstr>Instantaneous Centre of Zero Velocity</vt:lpstr>
      <vt:lpstr>How ICZV is used</vt:lpstr>
      <vt:lpstr>Finding ICZV</vt:lpstr>
      <vt:lpstr>Cautions about ICZV</vt:lpstr>
      <vt:lpstr>Two parallel velocities = need more information</vt:lpstr>
      <vt:lpstr>Suggestions for ICZV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Agnes d'Entremont</cp:lastModifiedBy>
  <cp:revision>74</cp:revision>
  <dcterms:created xsi:type="dcterms:W3CDTF">2020-08-21T15:23:22Z</dcterms:created>
  <dcterms:modified xsi:type="dcterms:W3CDTF">2021-09-21T17:17:35Z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