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8"/>
  </p:notesMasterIdLst>
  <p:sldIdLst>
    <p:sldId id="256" r:id="rId5"/>
    <p:sldId id="274" r:id="rId6"/>
    <p:sldId id="289" r:id="rId7"/>
    <p:sldId id="288" r:id="rId8"/>
    <p:sldId id="291" r:id="rId9"/>
    <p:sldId id="292" r:id="rId10"/>
    <p:sldId id="294" r:id="rId11"/>
    <p:sldId id="295" r:id="rId12"/>
    <p:sldId id="298" r:id="rId13"/>
    <p:sldId id="287" r:id="rId14"/>
    <p:sldId id="263" r:id="rId15"/>
    <p:sldId id="296" r:id="rId16"/>
    <p:sldId id="29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8" autoAdjust="0"/>
    <p:restoredTop sz="54101" autoAdjust="0"/>
  </p:normalViewPr>
  <p:slideViewPr>
    <p:cSldViewPr>
      <p:cViewPr varScale="1">
        <p:scale>
          <a:sx n="114" d="100"/>
          <a:sy n="114" d="100"/>
        </p:scale>
        <p:origin x="1302"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8/3/2023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Rigid Body Surface Impact</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Problem 1 Diagram">
            <a:extLst>
              <a:ext uri="{FF2B5EF4-FFF2-40B4-BE49-F238E27FC236}">
                <a16:creationId xmlns:a16="http://schemas.microsoft.com/office/drawing/2014/main" id="{214E94F3-502E-41FC-9069-12A8023B4A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1" y="3429000"/>
            <a:ext cx="4400550" cy="33884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1"/>
            <a:ext cx="8534400" cy="2362200"/>
          </a:xfrm>
        </p:spPr>
        <p:txBody>
          <a:bodyPr>
            <a:normAutofit fontScale="92500" lnSpcReduction="10000"/>
          </a:bodyPr>
          <a:lstStyle/>
          <a:p>
            <a:r>
              <a:rPr lang="en-US" dirty="0"/>
              <a:t>An 80 centimeter long 1 kilogram metal bar falling at 2 meters per second strikes the edge of a table as shown below. Assuming a coefficient of restitution of .9, what is the expected velocity and angular velocity of the bar after impact?</a:t>
            </a:r>
          </a:p>
        </p:txBody>
      </p:sp>
      <p:sp>
        <p:nvSpPr>
          <p:cNvPr id="4" name="Slide Number Placeholder 3"/>
          <p:cNvSpPr>
            <a:spLocks noGrp="1"/>
          </p:cNvSpPr>
          <p:nvPr>
            <p:ph type="sldNum" sz="quarter" idx="12"/>
          </p:nvPr>
        </p:nvSpPr>
        <p:spPr/>
        <p:txBody>
          <a:bodyPr/>
          <a:lstStyle/>
          <a:p>
            <a:fld id="{929262FE-7F58-4A1E-8AF3-5A510A86DEBD}" type="slidenum">
              <a:rPr lang="en-US" smtClean="0"/>
              <a:t>11</a:t>
            </a:fld>
            <a:endParaRPr lang="en-US"/>
          </a:p>
        </p:txBody>
      </p:sp>
    </p:spTree>
    <p:extLst>
      <p:ext uri="{BB962C8B-B14F-4D97-AF65-F5344CB8AC3E}">
        <p14:creationId xmlns:p14="http://schemas.microsoft.com/office/powerpoint/2010/main" val="510980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1"/>
            <a:ext cx="8534400" cy="2362200"/>
          </a:xfrm>
        </p:spPr>
        <p:txBody>
          <a:bodyPr>
            <a:normAutofit fontScale="77500" lnSpcReduction="20000"/>
          </a:bodyPr>
          <a:lstStyle/>
          <a:p>
            <a:r>
              <a:rPr lang="en-US" b="0" i="0" dirty="0">
                <a:solidFill>
                  <a:srgbClr val="000000"/>
                </a:solidFill>
                <a:effectLst/>
                <a:latin typeface="Arial" panose="020B0604020202020204" pitchFamily="34" charset="0"/>
              </a:rPr>
              <a:t>The square crate (dimensions a x a = 0.8 m x 0.8 m, mass m = 20 kg) has an initial angular velocity just before impact of ω</a:t>
            </a:r>
            <a:r>
              <a:rPr lang="en-US" b="0" i="0" baseline="-25000" dirty="0">
                <a:solidFill>
                  <a:srgbClr val="000000"/>
                </a:solidFill>
                <a:effectLst/>
                <a:latin typeface="Arial" panose="020B0604020202020204" pitchFamily="34" charset="0"/>
              </a:rPr>
              <a:t>1</a:t>
            </a:r>
            <a:r>
              <a:rPr lang="en-US" b="0" i="0" dirty="0">
                <a:solidFill>
                  <a:srgbClr val="000000"/>
                </a:solidFill>
                <a:effectLst/>
                <a:latin typeface="Arial" panose="020B0604020202020204" pitchFamily="34" charset="0"/>
              </a:rPr>
              <a:t> = 4 rad/s. It impacts the ground at corner B (perfectly plastic impact). Determine the angle, θ, through which the crate will rotate upwards and the percentage of energy lost in the impact. Assume friction prevents slipping throughout.</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12</a:t>
            </a:fld>
            <a:endParaRPr lang="en-US"/>
          </a:p>
        </p:txBody>
      </p:sp>
      <p:pic>
        <p:nvPicPr>
          <p:cNvPr id="1026" name="Picture 2" descr="Problem 2 Diagram">
            <a:extLst>
              <a:ext uri="{FF2B5EF4-FFF2-40B4-BE49-F238E27FC236}">
                <a16:creationId xmlns:a16="http://schemas.microsoft.com/office/drawing/2014/main" id="{21B38B40-8279-4037-94BE-48EFC1D61B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3715067"/>
            <a:ext cx="7315200" cy="2795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381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1"/>
            <a:ext cx="8534400" cy="1828799"/>
          </a:xfrm>
        </p:spPr>
        <p:txBody>
          <a:bodyPr>
            <a:normAutofit fontScale="85000" lnSpcReduction="20000"/>
          </a:bodyPr>
          <a:lstStyle/>
          <a:p>
            <a:r>
              <a:rPr lang="en-US" b="0" i="0" dirty="0">
                <a:solidFill>
                  <a:srgbClr val="000000"/>
                </a:solidFill>
                <a:effectLst/>
                <a:latin typeface="Arial" panose="020B0604020202020204" pitchFamily="34" charset="0"/>
              </a:rPr>
              <a:t>The rod AB (length L = 2 m, mass 15 kg) falls from rest from an initial angle of θ = 30 degrees. It impacts the corner C (b = 1.3 m). Determine the angular velocity, ω, and the velocity of the rod’s center of gravity, </a:t>
            </a:r>
            <a:r>
              <a:rPr lang="en-US" b="0" i="0" dirty="0" err="1">
                <a:solidFill>
                  <a:srgbClr val="000000"/>
                </a:solidFill>
                <a:effectLst/>
                <a:latin typeface="Arial" panose="020B0604020202020204" pitchFamily="34" charset="0"/>
              </a:rPr>
              <a:t>v</a:t>
            </a:r>
            <a:r>
              <a:rPr lang="en-US" b="0" i="0" baseline="-25000" dirty="0" err="1">
                <a:solidFill>
                  <a:srgbClr val="000000"/>
                </a:solidFill>
                <a:effectLst/>
                <a:latin typeface="Arial" panose="020B0604020202020204" pitchFamily="34" charset="0"/>
              </a:rPr>
              <a:t>G</a:t>
            </a:r>
            <a:r>
              <a:rPr lang="en-US" b="0" i="0" dirty="0">
                <a:solidFill>
                  <a:srgbClr val="000000"/>
                </a:solidFill>
                <a:effectLst/>
                <a:latin typeface="Arial" panose="020B0604020202020204" pitchFamily="34" charset="0"/>
              </a:rPr>
              <a:t>, just after impact.</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13</a:t>
            </a:fld>
            <a:endParaRPr lang="en-US"/>
          </a:p>
        </p:txBody>
      </p:sp>
      <p:pic>
        <p:nvPicPr>
          <p:cNvPr id="2050" name="Picture 2" descr="Problem 1 Diagram">
            <a:extLst>
              <a:ext uri="{FF2B5EF4-FFF2-40B4-BE49-F238E27FC236}">
                <a16:creationId xmlns:a16="http://schemas.microsoft.com/office/drawing/2014/main" id="{C5109D76-2B31-4F89-8AB5-A4B1D326D8A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9851" y="3744889"/>
            <a:ext cx="3657600" cy="3025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03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CAB2-9562-45AA-885D-9CEF60812D74}"/>
              </a:ext>
            </a:extLst>
          </p:cNvPr>
          <p:cNvSpPr>
            <a:spLocks noGrp="1"/>
          </p:cNvSpPr>
          <p:nvPr>
            <p:ph type="title"/>
          </p:nvPr>
        </p:nvSpPr>
        <p:spPr/>
        <p:txBody>
          <a:bodyPr/>
          <a:lstStyle/>
          <a:p>
            <a:r>
              <a:rPr lang="en-US" dirty="0"/>
              <a:t>Rigid Body Surface Collisions</a:t>
            </a:r>
          </a:p>
        </p:txBody>
      </p:sp>
      <p:sp>
        <p:nvSpPr>
          <p:cNvPr id="4" name="Rectangle 3">
            <a:extLst>
              <a:ext uri="{FF2B5EF4-FFF2-40B4-BE49-F238E27FC236}">
                <a16:creationId xmlns:a16="http://schemas.microsoft.com/office/drawing/2014/main" id="{576A5DFD-F1FC-732A-62F9-84464DC1BD2F}"/>
              </a:ext>
            </a:extLst>
          </p:cNvPr>
          <p:cNvSpPr/>
          <p:nvPr/>
        </p:nvSpPr>
        <p:spPr>
          <a:xfrm>
            <a:off x="4547314" y="4372522"/>
            <a:ext cx="3962400" cy="16764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ame 6">
            <a:extLst>
              <a:ext uri="{FF2B5EF4-FFF2-40B4-BE49-F238E27FC236}">
                <a16:creationId xmlns:a16="http://schemas.microsoft.com/office/drawing/2014/main" id="{C7C8DE9E-914F-B7C3-F51C-DC7366C5EEB6}"/>
              </a:ext>
            </a:extLst>
          </p:cNvPr>
          <p:cNvSpPr/>
          <p:nvPr/>
        </p:nvSpPr>
        <p:spPr>
          <a:xfrm>
            <a:off x="4090114" y="1515022"/>
            <a:ext cx="4953000" cy="4876800"/>
          </a:xfrm>
          <a:prstGeom prst="frame">
            <a:avLst>
              <a:gd name="adj1" fmla="val 17383"/>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026" name="Picture 2" descr="Vector clip art of metal adjustable wrench">
            <a:extLst>
              <a:ext uri="{FF2B5EF4-FFF2-40B4-BE49-F238E27FC236}">
                <a16:creationId xmlns:a16="http://schemas.microsoft.com/office/drawing/2014/main" id="{1EA40432-26E4-7185-AF03-493B464BAD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566917" y="2382224"/>
            <a:ext cx="2514600" cy="2514600"/>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EAB9C8FF-4C5F-7F37-0352-4E3522BB0A32}"/>
              </a:ext>
            </a:extLst>
          </p:cNvPr>
          <p:cNvCxnSpPr>
            <a:cxnSpLocks/>
          </p:cNvCxnSpPr>
          <p:nvPr/>
        </p:nvCxnSpPr>
        <p:spPr>
          <a:xfrm>
            <a:off x="6629400" y="2486451"/>
            <a:ext cx="0" cy="809199"/>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007DC1D-FABD-9393-35F6-8661CF9FFEE6}"/>
                  </a:ext>
                </a:extLst>
              </p:cNvPr>
              <p:cNvSpPr txBox="1"/>
              <p:nvPr/>
            </p:nvSpPr>
            <p:spPr>
              <a:xfrm>
                <a:off x="6280289" y="2169840"/>
                <a:ext cx="331629"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𝑣</m:t>
                          </m:r>
                        </m:e>
                        <m:sub>
                          <m:r>
                            <a:rPr lang="en-US" sz="2400" b="0" i="1" smtClean="0">
                              <a:solidFill>
                                <a:schemeClr val="accent1"/>
                              </a:solidFill>
                              <a:latin typeface="Cambria Math" panose="02040503050406030204" pitchFamily="18" charset="0"/>
                            </a:rPr>
                            <m:t>𝑖</m:t>
                          </m:r>
                        </m:sub>
                      </m:sSub>
                    </m:oMath>
                  </m:oMathPara>
                </a14:m>
                <a:endParaRPr lang="en-US" dirty="0"/>
              </a:p>
            </p:txBody>
          </p:sp>
        </mc:Choice>
        <mc:Fallback>
          <p:sp>
            <p:nvSpPr>
              <p:cNvPr id="10" name="TextBox 9">
                <a:extLst>
                  <a:ext uri="{FF2B5EF4-FFF2-40B4-BE49-F238E27FC236}">
                    <a16:creationId xmlns:a16="http://schemas.microsoft.com/office/drawing/2014/main" id="{D007DC1D-FABD-9393-35F6-8661CF9FFEE6}"/>
                  </a:ext>
                </a:extLst>
              </p:cNvPr>
              <p:cNvSpPr txBox="1">
                <a:spLocks noRot="1" noChangeAspect="1" noMove="1" noResize="1" noEditPoints="1" noAdjustHandles="1" noChangeArrowheads="1" noChangeShapeType="1" noTextEdit="1"/>
              </p:cNvSpPr>
              <p:nvPr/>
            </p:nvSpPr>
            <p:spPr>
              <a:xfrm>
                <a:off x="6280289" y="2169840"/>
                <a:ext cx="331629" cy="369332"/>
              </a:xfrm>
              <a:prstGeom prst="rect">
                <a:avLst/>
              </a:prstGeom>
              <a:blipFill>
                <a:blip r:embed="rId3"/>
                <a:stretch>
                  <a:fillRect l="-12727" r="-7273" b="-14754"/>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40169E70-0C0E-E8FF-E0ED-162AFC295E29}"/>
              </a:ext>
            </a:extLst>
          </p:cNvPr>
          <p:cNvCxnSpPr>
            <a:cxnSpLocks/>
          </p:cNvCxnSpPr>
          <p:nvPr/>
        </p:nvCxnSpPr>
        <p:spPr>
          <a:xfrm flipV="1">
            <a:off x="6858000" y="2743200"/>
            <a:ext cx="0" cy="48620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E7389BB9-5448-5753-ADA9-16C31305461E}"/>
                  </a:ext>
                </a:extLst>
              </p:cNvPr>
              <p:cNvSpPr txBox="1"/>
              <p:nvPr/>
            </p:nvSpPr>
            <p:spPr>
              <a:xfrm>
                <a:off x="6920441" y="2528638"/>
                <a:ext cx="367408" cy="3989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𝑣</m:t>
                          </m:r>
                        </m:e>
                        <m:sub>
                          <m:r>
                            <a:rPr lang="en-US" sz="2400" b="0" i="1" smtClean="0">
                              <a:solidFill>
                                <a:schemeClr val="accent1"/>
                              </a:solidFill>
                              <a:latin typeface="Cambria Math" panose="02040503050406030204" pitchFamily="18" charset="0"/>
                            </a:rPr>
                            <m:t>𝑓</m:t>
                          </m:r>
                        </m:sub>
                      </m:sSub>
                    </m:oMath>
                  </m:oMathPara>
                </a14:m>
                <a:endParaRPr lang="en-US" dirty="0"/>
              </a:p>
            </p:txBody>
          </p:sp>
        </mc:Choice>
        <mc:Fallback>
          <p:sp>
            <p:nvSpPr>
              <p:cNvPr id="12" name="TextBox 11">
                <a:extLst>
                  <a:ext uri="{FF2B5EF4-FFF2-40B4-BE49-F238E27FC236}">
                    <a16:creationId xmlns:a16="http://schemas.microsoft.com/office/drawing/2014/main" id="{E7389BB9-5448-5753-ADA9-16C31305461E}"/>
                  </a:ext>
                </a:extLst>
              </p:cNvPr>
              <p:cNvSpPr txBox="1">
                <a:spLocks noRot="1" noChangeAspect="1" noMove="1" noResize="1" noEditPoints="1" noAdjustHandles="1" noChangeArrowheads="1" noChangeShapeType="1" noTextEdit="1"/>
              </p:cNvSpPr>
              <p:nvPr/>
            </p:nvSpPr>
            <p:spPr>
              <a:xfrm>
                <a:off x="6920441" y="2528638"/>
                <a:ext cx="367408" cy="398955"/>
              </a:xfrm>
              <a:prstGeom prst="rect">
                <a:avLst/>
              </a:prstGeom>
              <a:blipFill>
                <a:blip r:embed="rId4"/>
                <a:stretch>
                  <a:fillRect l="-11475" r="-13115" b="-27692"/>
                </a:stretch>
              </a:blipFill>
            </p:spPr>
            <p:txBody>
              <a:bodyPr/>
              <a:lstStyle/>
              <a:p>
                <a:r>
                  <a:rPr lang="en-US">
                    <a:noFill/>
                  </a:rPr>
                  <a:t> </a:t>
                </a:r>
              </a:p>
            </p:txBody>
          </p:sp>
        </mc:Fallback>
      </mc:AlternateContent>
      <p:sp>
        <p:nvSpPr>
          <p:cNvPr id="16" name="Arc 15">
            <a:extLst>
              <a:ext uri="{FF2B5EF4-FFF2-40B4-BE49-F238E27FC236}">
                <a16:creationId xmlns:a16="http://schemas.microsoft.com/office/drawing/2014/main" id="{912A77BB-8DE7-DD86-9F9D-5937E110D7C2}"/>
              </a:ext>
            </a:extLst>
          </p:cNvPr>
          <p:cNvSpPr/>
          <p:nvPr/>
        </p:nvSpPr>
        <p:spPr>
          <a:xfrm>
            <a:off x="6159778" y="1981200"/>
            <a:ext cx="1145301" cy="1143000"/>
          </a:xfrm>
          <a:prstGeom prst="arc">
            <a:avLst>
              <a:gd name="adj1" fmla="val 11492077"/>
              <a:gd name="adj2" fmla="val 0"/>
            </a:avLst>
          </a:prstGeom>
          <a:ln w="9525" cap="flat" cmpd="sng" algn="ctr">
            <a:solidFill>
              <a:schemeClr val="accent1"/>
            </a:solidFill>
            <a:prstDash val="lgDash"/>
            <a:round/>
            <a:headEnd type="none" w="med" len="med"/>
            <a:tailEnd type="triangl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542BC376-8D27-18E2-ABAE-DE68A60FE382}"/>
                  </a:ext>
                </a:extLst>
              </p:cNvPr>
              <p:cNvSpPr txBox="1"/>
              <p:nvPr/>
            </p:nvSpPr>
            <p:spPr>
              <a:xfrm>
                <a:off x="6566614" y="1534072"/>
                <a:ext cx="426527" cy="3989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solidFill>
                                <a:schemeClr val="accent1"/>
                              </a:solidFill>
                              <a:latin typeface="Cambria Math" panose="02040503050406030204" pitchFamily="18" charset="0"/>
                            </a:rPr>
                          </m:ctrlPr>
                        </m:sSubPr>
                        <m:e>
                          <m:r>
                            <a:rPr lang="en-US" sz="2400" i="1" smtClean="0">
                              <a:solidFill>
                                <a:schemeClr val="accent1"/>
                              </a:solidFill>
                              <a:latin typeface="Cambria Math" panose="02040503050406030204" pitchFamily="18" charset="0"/>
                              <a:ea typeface="Cambria Math" panose="02040503050406030204" pitchFamily="18" charset="0"/>
                            </a:rPr>
                            <m:t>𝜔</m:t>
                          </m:r>
                        </m:e>
                        <m:sub>
                          <m:r>
                            <a:rPr lang="en-US" sz="2400" b="0" i="1" smtClean="0">
                              <a:solidFill>
                                <a:schemeClr val="accent1"/>
                              </a:solidFill>
                              <a:latin typeface="Cambria Math" panose="02040503050406030204" pitchFamily="18" charset="0"/>
                            </a:rPr>
                            <m:t>𝑓</m:t>
                          </m:r>
                        </m:sub>
                      </m:sSub>
                    </m:oMath>
                  </m:oMathPara>
                </a14:m>
                <a:endParaRPr lang="en-US" dirty="0"/>
              </a:p>
            </p:txBody>
          </p:sp>
        </mc:Choice>
        <mc:Fallback>
          <p:sp>
            <p:nvSpPr>
              <p:cNvPr id="17" name="TextBox 16">
                <a:extLst>
                  <a:ext uri="{FF2B5EF4-FFF2-40B4-BE49-F238E27FC236}">
                    <a16:creationId xmlns:a16="http://schemas.microsoft.com/office/drawing/2014/main" id="{542BC376-8D27-18E2-ABAE-DE68A60FE382}"/>
                  </a:ext>
                </a:extLst>
              </p:cNvPr>
              <p:cNvSpPr txBox="1">
                <a:spLocks noRot="1" noChangeAspect="1" noMove="1" noResize="1" noEditPoints="1" noAdjustHandles="1" noChangeArrowheads="1" noChangeShapeType="1" noTextEdit="1"/>
              </p:cNvSpPr>
              <p:nvPr/>
            </p:nvSpPr>
            <p:spPr>
              <a:xfrm>
                <a:off x="6566614" y="1534072"/>
                <a:ext cx="426527" cy="398955"/>
              </a:xfrm>
              <a:prstGeom prst="rect">
                <a:avLst/>
              </a:prstGeom>
              <a:blipFill>
                <a:blip r:embed="rId5"/>
                <a:stretch>
                  <a:fillRect l="-8571" r="-11429" b="-27692"/>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120F6935-B3E7-4667-962E-F14B737B5EDB}"/>
              </a:ext>
            </a:extLst>
          </p:cNvPr>
          <p:cNvSpPr>
            <a:spLocks noGrp="1"/>
          </p:cNvSpPr>
          <p:nvPr>
            <p:ph idx="1"/>
          </p:nvPr>
        </p:nvSpPr>
        <p:spPr>
          <a:xfrm>
            <a:off x="457200" y="1600200"/>
            <a:ext cx="4114800" cy="4800600"/>
          </a:xfrm>
        </p:spPr>
        <p:txBody>
          <a:bodyPr>
            <a:normAutofit fontScale="92500"/>
          </a:bodyPr>
          <a:lstStyle/>
          <a:p>
            <a:r>
              <a:rPr lang="en-US" dirty="0"/>
              <a:t>When a </a:t>
            </a:r>
            <a:r>
              <a:rPr lang="en-US" b="1" dirty="0"/>
              <a:t>rigid body </a:t>
            </a:r>
            <a:r>
              <a:rPr lang="en-US" dirty="0"/>
              <a:t>impacts a surface, it has the potential to bounce off the surface just like a particle, but there is also the </a:t>
            </a:r>
            <a:r>
              <a:rPr lang="en-US" b="1" dirty="0"/>
              <a:t>potential for rotation</a:t>
            </a:r>
            <a:r>
              <a:rPr lang="en-US" dirty="0"/>
              <a:t> before or after impact, complicating the situation.</a:t>
            </a:r>
          </a:p>
        </p:txBody>
      </p:sp>
    </p:spTree>
    <p:extLst>
      <p:ext uri="{BB962C8B-B14F-4D97-AF65-F5344CB8AC3E}">
        <p14:creationId xmlns:p14="http://schemas.microsoft.com/office/powerpoint/2010/main" val="45850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nodeType="with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500"/>
                                        <p:tgtEl>
                                          <p:spTgt spid="102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P spid="12" grpId="0"/>
      <p:bldP spid="16" grpId="0" animBg="1"/>
      <p:bldP spid="17"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D3478-5F96-47D5-92DE-4D32E54569DF}"/>
              </a:ext>
            </a:extLst>
          </p:cNvPr>
          <p:cNvSpPr>
            <a:spLocks noGrp="1"/>
          </p:cNvSpPr>
          <p:nvPr>
            <p:ph type="title"/>
          </p:nvPr>
        </p:nvSpPr>
        <p:spPr/>
        <p:txBody>
          <a:bodyPr/>
          <a:lstStyle/>
          <a:p>
            <a:r>
              <a:rPr lang="en-US" dirty="0"/>
              <a:t>Rigid Body Surface Collisions</a:t>
            </a:r>
          </a:p>
        </p:txBody>
      </p:sp>
      <p:sp>
        <p:nvSpPr>
          <p:cNvPr id="3" name="Content Placeholder 2">
            <a:extLst>
              <a:ext uri="{FF2B5EF4-FFF2-40B4-BE49-F238E27FC236}">
                <a16:creationId xmlns:a16="http://schemas.microsoft.com/office/drawing/2014/main" id="{2A920D22-918F-4088-AC90-B17B66623CCB}"/>
              </a:ext>
            </a:extLst>
          </p:cNvPr>
          <p:cNvSpPr>
            <a:spLocks noGrp="1"/>
          </p:cNvSpPr>
          <p:nvPr>
            <p:ph idx="1"/>
          </p:nvPr>
        </p:nvSpPr>
        <p:spPr/>
        <p:txBody>
          <a:bodyPr>
            <a:normAutofit fontScale="92500" lnSpcReduction="10000"/>
          </a:bodyPr>
          <a:lstStyle/>
          <a:p>
            <a:r>
              <a:rPr lang="en-US" dirty="0"/>
              <a:t>With a rigid body surface collision, we will often be given a set of velocities before an impact and will need to solve for…</a:t>
            </a:r>
          </a:p>
          <a:p>
            <a:pPr lvl="1"/>
            <a:r>
              <a:rPr lang="en-US" dirty="0"/>
              <a:t>The velocity of the center of mass of the body after impact.</a:t>
            </a:r>
          </a:p>
          <a:p>
            <a:pPr lvl="2"/>
            <a:r>
              <a:rPr lang="en-US" dirty="0"/>
              <a:t>Usually in terms of normal and tangential components</a:t>
            </a:r>
          </a:p>
          <a:p>
            <a:pPr lvl="1"/>
            <a:r>
              <a:rPr lang="en-US" dirty="0"/>
              <a:t>The angular velocity of the body after impact.</a:t>
            </a:r>
          </a:p>
          <a:p>
            <a:pPr lvl="1"/>
            <a:endParaRPr lang="en-US" dirty="0"/>
          </a:p>
          <a:p>
            <a:r>
              <a:rPr lang="en-US" dirty="0"/>
              <a:t>Three unknowns, means we will need three equations to work with.</a:t>
            </a:r>
          </a:p>
        </p:txBody>
      </p:sp>
      <p:sp>
        <p:nvSpPr>
          <p:cNvPr id="4" name="Slide Number Placeholder 3">
            <a:extLst>
              <a:ext uri="{FF2B5EF4-FFF2-40B4-BE49-F238E27FC236}">
                <a16:creationId xmlns:a16="http://schemas.microsoft.com/office/drawing/2014/main" id="{15EC7D60-E362-422D-B594-FB68F9B2D6E8}"/>
              </a:ext>
            </a:extLst>
          </p:cNvPr>
          <p:cNvSpPr>
            <a:spLocks noGrp="1"/>
          </p:cNvSpPr>
          <p:nvPr>
            <p:ph type="sldNum" sz="quarter" idx="12"/>
          </p:nvPr>
        </p:nvSpPr>
        <p:spPr/>
        <p:txBody>
          <a:bodyPr/>
          <a:lstStyle/>
          <a:p>
            <a:fld id="{929262FE-7F58-4A1E-8AF3-5A510A86DEBD}" type="slidenum">
              <a:rPr lang="en-US" smtClean="0"/>
              <a:t>3</a:t>
            </a:fld>
            <a:endParaRPr lang="en-US" dirty="0"/>
          </a:p>
        </p:txBody>
      </p:sp>
    </p:spTree>
    <p:extLst>
      <p:ext uri="{BB962C8B-B14F-4D97-AF65-F5344CB8AC3E}">
        <p14:creationId xmlns:p14="http://schemas.microsoft.com/office/powerpoint/2010/main" val="3782184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D62A-3DBD-4452-8625-6F2CFEAA90EA}"/>
              </a:ext>
            </a:extLst>
          </p:cNvPr>
          <p:cNvSpPr>
            <a:spLocks noGrp="1"/>
          </p:cNvSpPr>
          <p:nvPr>
            <p:ph type="title"/>
          </p:nvPr>
        </p:nvSpPr>
        <p:spPr/>
        <p:txBody>
          <a:bodyPr/>
          <a:lstStyle/>
          <a:p>
            <a:r>
              <a:rPr lang="en-US" dirty="0"/>
              <a:t>Rigid Body Surface Collisions</a:t>
            </a:r>
          </a:p>
        </p:txBody>
      </p:sp>
      <p:sp>
        <p:nvSpPr>
          <p:cNvPr id="4" name="Slide Number Placeholder 3">
            <a:extLst>
              <a:ext uri="{FF2B5EF4-FFF2-40B4-BE49-F238E27FC236}">
                <a16:creationId xmlns:a16="http://schemas.microsoft.com/office/drawing/2014/main" id="{9BB3DA46-FC30-4BC3-BB3B-F0EA9E371B04}"/>
              </a:ext>
            </a:extLst>
          </p:cNvPr>
          <p:cNvSpPr>
            <a:spLocks noGrp="1"/>
          </p:cNvSpPr>
          <p:nvPr>
            <p:ph type="sldNum" sz="quarter" idx="12"/>
          </p:nvPr>
        </p:nvSpPr>
        <p:spPr/>
        <p:txBody>
          <a:bodyPr/>
          <a:lstStyle/>
          <a:p>
            <a:fld id="{929262FE-7F58-4A1E-8AF3-5A510A86DEBD}" type="slidenum">
              <a:rPr lang="en-US" smtClean="0"/>
              <a:t>4</a:t>
            </a:fld>
            <a:endParaRPr lang="en-US" dirty="0"/>
          </a:p>
        </p:txBody>
      </p:sp>
      <p:sp>
        <p:nvSpPr>
          <p:cNvPr id="8" name="Frame 7">
            <a:extLst>
              <a:ext uri="{FF2B5EF4-FFF2-40B4-BE49-F238E27FC236}">
                <a16:creationId xmlns:a16="http://schemas.microsoft.com/office/drawing/2014/main" id="{D4A244C2-AE92-CF71-63D8-67892ECAFDF8}"/>
              </a:ext>
            </a:extLst>
          </p:cNvPr>
          <p:cNvSpPr/>
          <p:nvPr/>
        </p:nvSpPr>
        <p:spPr>
          <a:xfrm>
            <a:off x="4090114" y="1515022"/>
            <a:ext cx="4953000" cy="4876800"/>
          </a:xfrm>
          <a:prstGeom prst="frame">
            <a:avLst>
              <a:gd name="adj1" fmla="val 17383"/>
            </a:avLst>
          </a:prstGeom>
          <a:solidFill>
            <a:schemeClr val="bg1"/>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33" name="Group 32">
            <a:extLst>
              <a:ext uri="{FF2B5EF4-FFF2-40B4-BE49-F238E27FC236}">
                <a16:creationId xmlns:a16="http://schemas.microsoft.com/office/drawing/2014/main" id="{68A44B14-13E0-6E5C-307F-4C04AF30E7C6}"/>
              </a:ext>
            </a:extLst>
          </p:cNvPr>
          <p:cNvGrpSpPr/>
          <p:nvPr/>
        </p:nvGrpSpPr>
        <p:grpSpPr>
          <a:xfrm>
            <a:off x="4090114" y="1515022"/>
            <a:ext cx="4953000" cy="4876800"/>
            <a:chOff x="4090114" y="1515022"/>
            <a:chExt cx="4953000" cy="4876800"/>
          </a:xfrm>
        </p:grpSpPr>
        <p:sp>
          <p:nvSpPr>
            <p:cNvPr id="10" name="Rectangle 9">
              <a:extLst>
                <a:ext uri="{FF2B5EF4-FFF2-40B4-BE49-F238E27FC236}">
                  <a16:creationId xmlns:a16="http://schemas.microsoft.com/office/drawing/2014/main" id="{A4DAD9DB-FC73-5FCD-67BA-9BF3711FC374}"/>
                </a:ext>
              </a:extLst>
            </p:cNvPr>
            <p:cNvSpPr/>
            <p:nvPr/>
          </p:nvSpPr>
          <p:spPr>
            <a:xfrm>
              <a:off x="4547314" y="4372522"/>
              <a:ext cx="3962400" cy="16764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ame 10">
              <a:extLst>
                <a:ext uri="{FF2B5EF4-FFF2-40B4-BE49-F238E27FC236}">
                  <a16:creationId xmlns:a16="http://schemas.microsoft.com/office/drawing/2014/main" id="{6BD9615C-2963-0313-3333-A144B006F183}"/>
                </a:ext>
              </a:extLst>
            </p:cNvPr>
            <p:cNvSpPr/>
            <p:nvPr/>
          </p:nvSpPr>
          <p:spPr>
            <a:xfrm>
              <a:off x="4090114" y="1515022"/>
              <a:ext cx="4953000" cy="4876800"/>
            </a:xfrm>
            <a:prstGeom prst="frame">
              <a:avLst>
                <a:gd name="adj1" fmla="val 17383"/>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2" name="Picture 2" descr="Vector clip art of metal adjustable wrench">
              <a:extLst>
                <a:ext uri="{FF2B5EF4-FFF2-40B4-BE49-F238E27FC236}">
                  <a16:creationId xmlns:a16="http://schemas.microsoft.com/office/drawing/2014/main" id="{62FC2D0F-F92A-B840-194D-ED261F92E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566917" y="2382224"/>
              <a:ext cx="2514600" cy="2514600"/>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3" name="Content Placeholder 2">
            <a:extLst>
              <a:ext uri="{FF2B5EF4-FFF2-40B4-BE49-F238E27FC236}">
                <a16:creationId xmlns:a16="http://schemas.microsoft.com/office/drawing/2014/main" id="{0733E3D0-D68F-440F-BA6F-B73521BC8944}"/>
              </a:ext>
            </a:extLst>
          </p:cNvPr>
          <p:cNvSpPr>
            <a:spLocks noGrp="1"/>
          </p:cNvSpPr>
          <p:nvPr>
            <p:ph idx="1"/>
          </p:nvPr>
        </p:nvSpPr>
        <p:spPr>
          <a:xfrm>
            <a:off x="457200" y="1600200"/>
            <a:ext cx="4343400" cy="4983162"/>
          </a:xfrm>
        </p:spPr>
        <p:txBody>
          <a:bodyPr>
            <a:normAutofit fontScale="77500" lnSpcReduction="20000"/>
          </a:bodyPr>
          <a:lstStyle/>
          <a:p>
            <a:r>
              <a:rPr lang="en-US" dirty="0"/>
              <a:t>In order to generate three equations, we will need to rely on the normal and tangential directions, just as we did with particle surface collisions.</a:t>
            </a:r>
          </a:p>
          <a:p>
            <a:pPr lvl="1"/>
            <a:r>
              <a:rPr lang="en-US" dirty="0"/>
              <a:t>The tangential direction is parallel to the surface</a:t>
            </a:r>
          </a:p>
          <a:p>
            <a:pPr lvl="1"/>
            <a:r>
              <a:rPr lang="en-US" dirty="0"/>
              <a:t>The normal direction is perpendicular to the surface </a:t>
            </a:r>
          </a:p>
          <a:p>
            <a:r>
              <a:rPr lang="en-US" dirty="0"/>
              <a:t>We will also look specifically at two points</a:t>
            </a:r>
          </a:p>
          <a:p>
            <a:pPr lvl="1"/>
            <a:r>
              <a:rPr lang="en-US" dirty="0"/>
              <a:t>The center of mass of the body (G)</a:t>
            </a:r>
          </a:p>
          <a:p>
            <a:pPr lvl="1"/>
            <a:r>
              <a:rPr lang="en-US" dirty="0"/>
              <a:t>The point of impact (P)</a:t>
            </a:r>
          </a:p>
          <a:p>
            <a:pPr lvl="1"/>
            <a:endParaRPr lang="en-US" dirty="0"/>
          </a:p>
        </p:txBody>
      </p:sp>
      <p:cxnSp>
        <p:nvCxnSpPr>
          <p:cNvPr id="20" name="Straight Arrow Connector 19">
            <a:extLst>
              <a:ext uri="{FF2B5EF4-FFF2-40B4-BE49-F238E27FC236}">
                <a16:creationId xmlns:a16="http://schemas.microsoft.com/office/drawing/2014/main" id="{BDF95259-ED95-6665-4BA3-C09DAA524436}"/>
              </a:ext>
            </a:extLst>
          </p:cNvPr>
          <p:cNvCxnSpPr/>
          <p:nvPr/>
        </p:nvCxnSpPr>
        <p:spPr>
          <a:xfrm>
            <a:off x="5943600" y="4372522"/>
            <a:ext cx="9144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52FA43C5-2878-6298-13B0-34B474DAFB02}"/>
              </a:ext>
            </a:extLst>
          </p:cNvPr>
          <p:cNvCxnSpPr>
            <a:cxnSpLocks/>
          </p:cNvCxnSpPr>
          <p:nvPr/>
        </p:nvCxnSpPr>
        <p:spPr>
          <a:xfrm flipV="1">
            <a:off x="5943600" y="3057525"/>
            <a:ext cx="0" cy="13245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id="{00742FDC-460B-AA6B-A07E-FAFD7D8F76F5}"/>
              </a:ext>
            </a:extLst>
          </p:cNvPr>
          <p:cNvSpPr txBox="1"/>
          <p:nvPr/>
        </p:nvSpPr>
        <p:spPr>
          <a:xfrm>
            <a:off x="6777287" y="4342827"/>
            <a:ext cx="261610" cy="369332"/>
          </a:xfrm>
          <a:prstGeom prst="rect">
            <a:avLst/>
          </a:prstGeom>
          <a:noFill/>
        </p:spPr>
        <p:txBody>
          <a:bodyPr wrap="none" rtlCol="0">
            <a:spAutoFit/>
          </a:bodyPr>
          <a:lstStyle/>
          <a:p>
            <a:r>
              <a:rPr lang="en-US" dirty="0"/>
              <a:t>t</a:t>
            </a:r>
          </a:p>
        </p:txBody>
      </p:sp>
      <p:sp>
        <p:nvSpPr>
          <p:cNvPr id="25" name="TextBox 24">
            <a:extLst>
              <a:ext uri="{FF2B5EF4-FFF2-40B4-BE49-F238E27FC236}">
                <a16:creationId xmlns:a16="http://schemas.microsoft.com/office/drawing/2014/main" id="{B58B51CB-065C-4A9F-96DC-AFA75CD8A545}"/>
              </a:ext>
            </a:extLst>
          </p:cNvPr>
          <p:cNvSpPr txBox="1"/>
          <p:nvPr/>
        </p:nvSpPr>
        <p:spPr>
          <a:xfrm>
            <a:off x="5790353" y="2602468"/>
            <a:ext cx="306494" cy="369332"/>
          </a:xfrm>
          <a:prstGeom prst="rect">
            <a:avLst/>
          </a:prstGeom>
          <a:noFill/>
        </p:spPr>
        <p:txBody>
          <a:bodyPr wrap="none" rtlCol="0">
            <a:spAutoFit/>
          </a:bodyPr>
          <a:lstStyle/>
          <a:p>
            <a:r>
              <a:rPr lang="en-US" dirty="0"/>
              <a:t>n</a:t>
            </a:r>
          </a:p>
        </p:txBody>
      </p:sp>
      <p:cxnSp>
        <p:nvCxnSpPr>
          <p:cNvPr id="27" name="Straight Arrow Connector 26">
            <a:extLst>
              <a:ext uri="{FF2B5EF4-FFF2-40B4-BE49-F238E27FC236}">
                <a16:creationId xmlns:a16="http://schemas.microsoft.com/office/drawing/2014/main" id="{75CB1BD4-DF6B-582A-86EC-C475D75706F7}"/>
              </a:ext>
            </a:extLst>
          </p:cNvPr>
          <p:cNvCxnSpPr/>
          <p:nvPr/>
        </p:nvCxnSpPr>
        <p:spPr>
          <a:xfrm flipV="1">
            <a:off x="5943600" y="3767931"/>
            <a:ext cx="0" cy="60960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45FDCB0C-EE57-673F-8229-BD1BEE8BEA66}"/>
              </a:ext>
            </a:extLst>
          </p:cNvPr>
          <p:cNvSpPr txBox="1"/>
          <p:nvPr/>
        </p:nvSpPr>
        <p:spPr>
          <a:xfrm>
            <a:off x="5138720" y="3748787"/>
            <a:ext cx="720069" cy="369332"/>
          </a:xfrm>
          <a:prstGeom prst="rect">
            <a:avLst/>
          </a:prstGeom>
          <a:noFill/>
        </p:spPr>
        <p:txBody>
          <a:bodyPr wrap="none" rtlCol="0">
            <a:spAutoFit/>
          </a:bodyPr>
          <a:lstStyle/>
          <a:p>
            <a:r>
              <a:rPr lang="en-US" dirty="0">
                <a:solidFill>
                  <a:srgbClr val="FF0000"/>
                </a:solidFill>
              </a:rPr>
              <a:t>F</a:t>
            </a:r>
            <a:r>
              <a:rPr lang="en-US" baseline="-25000" dirty="0">
                <a:solidFill>
                  <a:srgbClr val="FF0000"/>
                </a:solidFill>
              </a:rPr>
              <a:t>impact</a:t>
            </a:r>
          </a:p>
        </p:txBody>
      </p:sp>
      <p:sp>
        <p:nvSpPr>
          <p:cNvPr id="29" name="Oval 28">
            <a:extLst>
              <a:ext uri="{FF2B5EF4-FFF2-40B4-BE49-F238E27FC236}">
                <a16:creationId xmlns:a16="http://schemas.microsoft.com/office/drawing/2014/main" id="{0E1ABC33-1118-D650-51B4-7037A6A9C7A7}"/>
              </a:ext>
            </a:extLst>
          </p:cNvPr>
          <p:cNvSpPr/>
          <p:nvPr/>
        </p:nvSpPr>
        <p:spPr>
          <a:xfrm>
            <a:off x="6685847" y="3548083"/>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8A1A680-8146-6312-A4AB-A05E0A80181E}"/>
              </a:ext>
            </a:extLst>
          </p:cNvPr>
          <p:cNvSpPr/>
          <p:nvPr/>
        </p:nvSpPr>
        <p:spPr>
          <a:xfrm>
            <a:off x="5897879" y="4318759"/>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5010818-CDDE-FB48-6C6B-DFBD9ED6EC4C}"/>
              </a:ext>
            </a:extLst>
          </p:cNvPr>
          <p:cNvSpPr txBox="1"/>
          <p:nvPr/>
        </p:nvSpPr>
        <p:spPr>
          <a:xfrm>
            <a:off x="6472969" y="3104363"/>
            <a:ext cx="330540" cy="369332"/>
          </a:xfrm>
          <a:prstGeom prst="rect">
            <a:avLst/>
          </a:prstGeom>
          <a:noFill/>
        </p:spPr>
        <p:txBody>
          <a:bodyPr wrap="none" rtlCol="0">
            <a:spAutoFit/>
          </a:bodyPr>
          <a:lstStyle/>
          <a:p>
            <a:r>
              <a:rPr lang="en-US" dirty="0"/>
              <a:t>G</a:t>
            </a:r>
          </a:p>
        </p:txBody>
      </p:sp>
      <p:sp>
        <p:nvSpPr>
          <p:cNvPr id="32" name="TextBox 31">
            <a:extLst>
              <a:ext uri="{FF2B5EF4-FFF2-40B4-BE49-F238E27FC236}">
                <a16:creationId xmlns:a16="http://schemas.microsoft.com/office/drawing/2014/main" id="{C4FBA491-8130-6C76-DE5B-11044ECDCD8B}"/>
              </a:ext>
            </a:extLst>
          </p:cNvPr>
          <p:cNvSpPr txBox="1"/>
          <p:nvPr/>
        </p:nvSpPr>
        <p:spPr>
          <a:xfrm>
            <a:off x="5766307" y="4417348"/>
            <a:ext cx="303288" cy="369332"/>
          </a:xfrm>
          <a:prstGeom prst="rect">
            <a:avLst/>
          </a:prstGeom>
          <a:noFill/>
        </p:spPr>
        <p:txBody>
          <a:bodyPr wrap="none" rtlCol="0">
            <a:spAutoFit/>
          </a:bodyPr>
          <a:lstStyle/>
          <a:p>
            <a:r>
              <a:rPr lang="en-US" dirty="0"/>
              <a:t>P</a:t>
            </a:r>
          </a:p>
        </p:txBody>
      </p:sp>
    </p:spTree>
    <p:extLst>
      <p:ext uri="{BB962C8B-B14F-4D97-AF65-F5344CB8AC3E}">
        <p14:creationId xmlns:p14="http://schemas.microsoft.com/office/powerpoint/2010/main" val="173240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4" grpId="0"/>
      <p:bldP spid="25" grpId="0"/>
      <p:bldP spid="28" grpId="0"/>
      <p:bldP spid="29" grpId="0" animBg="1"/>
      <p:bldP spid="30" grpId="0" animBg="1"/>
      <p:bldP spid="31"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D62A-3DBD-4452-8625-6F2CFEAA90EA}"/>
              </a:ext>
            </a:extLst>
          </p:cNvPr>
          <p:cNvSpPr>
            <a:spLocks noGrp="1"/>
          </p:cNvSpPr>
          <p:nvPr>
            <p:ph type="title"/>
          </p:nvPr>
        </p:nvSpPr>
        <p:spPr/>
        <p:txBody>
          <a:bodyPr/>
          <a:lstStyle/>
          <a:p>
            <a:r>
              <a:rPr lang="en-US" dirty="0"/>
              <a:t>Rigid Body Surface Collisions</a:t>
            </a:r>
          </a:p>
        </p:txBody>
      </p:sp>
      <p:sp>
        <p:nvSpPr>
          <p:cNvPr id="4" name="Slide Number Placeholder 3">
            <a:extLst>
              <a:ext uri="{FF2B5EF4-FFF2-40B4-BE49-F238E27FC236}">
                <a16:creationId xmlns:a16="http://schemas.microsoft.com/office/drawing/2014/main" id="{9BB3DA46-FC30-4BC3-BB3B-F0EA9E371B04}"/>
              </a:ext>
            </a:extLst>
          </p:cNvPr>
          <p:cNvSpPr>
            <a:spLocks noGrp="1"/>
          </p:cNvSpPr>
          <p:nvPr>
            <p:ph type="sldNum" sz="quarter" idx="12"/>
          </p:nvPr>
        </p:nvSpPr>
        <p:spPr/>
        <p:txBody>
          <a:bodyPr/>
          <a:lstStyle/>
          <a:p>
            <a:fld id="{929262FE-7F58-4A1E-8AF3-5A510A86DEBD}" type="slidenum">
              <a:rPr lang="en-US" smtClean="0"/>
              <a:t>5</a:t>
            </a:fld>
            <a:endParaRPr lang="en-US" dirty="0"/>
          </a:p>
        </p:txBody>
      </p:sp>
      <p:grpSp>
        <p:nvGrpSpPr>
          <p:cNvPr id="21" name="Group 20">
            <a:extLst>
              <a:ext uri="{FF2B5EF4-FFF2-40B4-BE49-F238E27FC236}">
                <a16:creationId xmlns:a16="http://schemas.microsoft.com/office/drawing/2014/main" id="{8127F6A2-A4CF-E734-F937-10155010B527}"/>
              </a:ext>
            </a:extLst>
          </p:cNvPr>
          <p:cNvGrpSpPr/>
          <p:nvPr/>
        </p:nvGrpSpPr>
        <p:grpSpPr>
          <a:xfrm>
            <a:off x="4090114" y="1515022"/>
            <a:ext cx="4953000" cy="4876800"/>
            <a:chOff x="4090114" y="1515022"/>
            <a:chExt cx="4953000" cy="4876800"/>
          </a:xfrm>
        </p:grpSpPr>
        <p:sp>
          <p:nvSpPr>
            <p:cNvPr id="6" name="Frame 5">
              <a:extLst>
                <a:ext uri="{FF2B5EF4-FFF2-40B4-BE49-F238E27FC236}">
                  <a16:creationId xmlns:a16="http://schemas.microsoft.com/office/drawing/2014/main" id="{4AF69274-AEFF-FA61-FE49-A0384ECD0D79}"/>
                </a:ext>
              </a:extLst>
            </p:cNvPr>
            <p:cNvSpPr/>
            <p:nvPr/>
          </p:nvSpPr>
          <p:spPr>
            <a:xfrm>
              <a:off x="4090114" y="1515022"/>
              <a:ext cx="4953000" cy="4876800"/>
            </a:xfrm>
            <a:prstGeom prst="frame">
              <a:avLst>
                <a:gd name="adj1" fmla="val 17383"/>
              </a:avLst>
            </a:prstGeom>
            <a:solidFill>
              <a:schemeClr val="bg1"/>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a:extLst>
                <a:ext uri="{FF2B5EF4-FFF2-40B4-BE49-F238E27FC236}">
                  <a16:creationId xmlns:a16="http://schemas.microsoft.com/office/drawing/2014/main" id="{76387B15-86B4-1312-9DD6-60267E900B02}"/>
                </a:ext>
              </a:extLst>
            </p:cNvPr>
            <p:cNvGrpSpPr/>
            <p:nvPr/>
          </p:nvGrpSpPr>
          <p:grpSpPr>
            <a:xfrm>
              <a:off x="4090114" y="1515022"/>
              <a:ext cx="4953000" cy="4876800"/>
              <a:chOff x="4191000" y="1600200"/>
              <a:chExt cx="4953000" cy="4876800"/>
            </a:xfrm>
          </p:grpSpPr>
          <p:sp>
            <p:nvSpPr>
              <p:cNvPr id="8" name="Rectangle 7">
                <a:extLst>
                  <a:ext uri="{FF2B5EF4-FFF2-40B4-BE49-F238E27FC236}">
                    <a16:creationId xmlns:a16="http://schemas.microsoft.com/office/drawing/2014/main" id="{A7812F95-094D-8B71-E21D-4435E577253A}"/>
                  </a:ext>
                </a:extLst>
              </p:cNvPr>
              <p:cNvSpPr/>
              <p:nvPr/>
            </p:nvSpPr>
            <p:spPr>
              <a:xfrm>
                <a:off x="4648200" y="4457700"/>
                <a:ext cx="3962400" cy="16764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7F2240EB-0C47-0C77-C8B5-530E3494B2BA}"/>
                  </a:ext>
                </a:extLst>
              </p:cNvPr>
              <p:cNvSpPr/>
              <p:nvPr/>
            </p:nvSpPr>
            <p:spPr>
              <a:xfrm>
                <a:off x="4191000" y="1600200"/>
                <a:ext cx="4953000" cy="4876800"/>
              </a:xfrm>
              <a:prstGeom prst="frame">
                <a:avLst>
                  <a:gd name="adj1" fmla="val 17383"/>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0" name="Picture 2" descr="Vector clip art of metal adjustable wrench">
                <a:extLst>
                  <a:ext uri="{FF2B5EF4-FFF2-40B4-BE49-F238E27FC236}">
                    <a16:creationId xmlns:a16="http://schemas.microsoft.com/office/drawing/2014/main" id="{70229EF2-8C63-33B7-6117-34CA1FB60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67803" y="2467402"/>
                <a:ext cx="2514600" cy="2514600"/>
              </a:xfrm>
              <a:prstGeom prst="rect">
                <a:avLst/>
              </a:prstGeom>
              <a:noFill/>
              <a:ln>
                <a:noFill/>
              </a:ln>
              <a:extLst>
                <a:ext uri="{909E8E84-426E-40DD-AFC4-6F175D3DCCD1}">
                  <a14:hiddenFill xmlns:a14="http://schemas.microsoft.com/office/drawing/2010/main">
                    <a:solidFill>
                      <a:srgbClr val="FFFFFF"/>
                    </a:solidFill>
                  </a14:hiddenFill>
                </a:ext>
              </a:extLst>
            </p:spPr>
          </p:pic>
        </p:grpSp>
        <p:cxnSp>
          <p:nvCxnSpPr>
            <p:cNvPr id="11" name="Straight Arrow Connector 10">
              <a:extLst>
                <a:ext uri="{FF2B5EF4-FFF2-40B4-BE49-F238E27FC236}">
                  <a16:creationId xmlns:a16="http://schemas.microsoft.com/office/drawing/2014/main" id="{DF6915B1-5C3F-F882-8D00-C602DD3EFB2B}"/>
                </a:ext>
              </a:extLst>
            </p:cNvPr>
            <p:cNvCxnSpPr/>
            <p:nvPr/>
          </p:nvCxnSpPr>
          <p:spPr>
            <a:xfrm>
              <a:off x="5943600" y="4372522"/>
              <a:ext cx="9144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675F2CA7-E379-C039-104C-BC3ABCA3B2E8}"/>
                </a:ext>
              </a:extLst>
            </p:cNvPr>
            <p:cNvCxnSpPr>
              <a:cxnSpLocks/>
            </p:cNvCxnSpPr>
            <p:nvPr/>
          </p:nvCxnSpPr>
          <p:spPr>
            <a:xfrm flipV="1">
              <a:off x="5943600" y="3057525"/>
              <a:ext cx="0" cy="13245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7A36E8FA-33DF-517D-3A40-51164F267B86}"/>
                </a:ext>
              </a:extLst>
            </p:cNvPr>
            <p:cNvSpPr txBox="1"/>
            <p:nvPr/>
          </p:nvSpPr>
          <p:spPr>
            <a:xfrm>
              <a:off x="6777287" y="4342827"/>
              <a:ext cx="261610" cy="369332"/>
            </a:xfrm>
            <a:prstGeom prst="rect">
              <a:avLst/>
            </a:prstGeom>
            <a:noFill/>
          </p:spPr>
          <p:txBody>
            <a:bodyPr wrap="none" rtlCol="0">
              <a:spAutoFit/>
            </a:bodyPr>
            <a:lstStyle/>
            <a:p>
              <a:r>
                <a:rPr lang="en-US" dirty="0"/>
                <a:t>t</a:t>
              </a:r>
            </a:p>
          </p:txBody>
        </p:sp>
        <p:sp>
          <p:nvSpPr>
            <p:cNvPr id="14" name="TextBox 13">
              <a:extLst>
                <a:ext uri="{FF2B5EF4-FFF2-40B4-BE49-F238E27FC236}">
                  <a16:creationId xmlns:a16="http://schemas.microsoft.com/office/drawing/2014/main" id="{E1780810-E5D2-20DA-B20F-D0445B126AE9}"/>
                </a:ext>
              </a:extLst>
            </p:cNvPr>
            <p:cNvSpPr txBox="1"/>
            <p:nvPr/>
          </p:nvSpPr>
          <p:spPr>
            <a:xfrm>
              <a:off x="5790353" y="2602468"/>
              <a:ext cx="306494" cy="369332"/>
            </a:xfrm>
            <a:prstGeom prst="rect">
              <a:avLst/>
            </a:prstGeom>
            <a:noFill/>
          </p:spPr>
          <p:txBody>
            <a:bodyPr wrap="none" rtlCol="0">
              <a:spAutoFit/>
            </a:bodyPr>
            <a:lstStyle/>
            <a:p>
              <a:r>
                <a:rPr lang="en-US" dirty="0"/>
                <a:t>n</a:t>
              </a:r>
            </a:p>
          </p:txBody>
        </p:sp>
        <p:cxnSp>
          <p:nvCxnSpPr>
            <p:cNvPr id="15" name="Straight Arrow Connector 14">
              <a:extLst>
                <a:ext uri="{FF2B5EF4-FFF2-40B4-BE49-F238E27FC236}">
                  <a16:creationId xmlns:a16="http://schemas.microsoft.com/office/drawing/2014/main" id="{7003F170-00A1-D353-D14D-89DF47414FFD}"/>
                </a:ext>
              </a:extLst>
            </p:cNvPr>
            <p:cNvCxnSpPr/>
            <p:nvPr/>
          </p:nvCxnSpPr>
          <p:spPr>
            <a:xfrm flipV="1">
              <a:off x="5943600" y="3767931"/>
              <a:ext cx="0" cy="60960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8F4AAC53-5AED-EF2E-9881-454B03FB92C8}"/>
                </a:ext>
              </a:extLst>
            </p:cNvPr>
            <p:cNvSpPr txBox="1"/>
            <p:nvPr/>
          </p:nvSpPr>
          <p:spPr>
            <a:xfrm>
              <a:off x="5138720" y="3748787"/>
              <a:ext cx="720069" cy="369332"/>
            </a:xfrm>
            <a:prstGeom prst="rect">
              <a:avLst/>
            </a:prstGeom>
            <a:noFill/>
          </p:spPr>
          <p:txBody>
            <a:bodyPr wrap="none" rtlCol="0">
              <a:spAutoFit/>
            </a:bodyPr>
            <a:lstStyle/>
            <a:p>
              <a:r>
                <a:rPr lang="en-US" dirty="0">
                  <a:solidFill>
                    <a:srgbClr val="FF0000"/>
                  </a:solidFill>
                </a:rPr>
                <a:t>F</a:t>
              </a:r>
              <a:r>
                <a:rPr lang="en-US" baseline="-25000" dirty="0">
                  <a:solidFill>
                    <a:srgbClr val="FF0000"/>
                  </a:solidFill>
                </a:rPr>
                <a:t>impact</a:t>
              </a:r>
            </a:p>
          </p:txBody>
        </p:sp>
        <p:sp>
          <p:nvSpPr>
            <p:cNvPr id="17" name="Oval 16">
              <a:extLst>
                <a:ext uri="{FF2B5EF4-FFF2-40B4-BE49-F238E27FC236}">
                  <a16:creationId xmlns:a16="http://schemas.microsoft.com/office/drawing/2014/main" id="{031F0ED0-69AC-6084-4D8C-CCC639AEAEB4}"/>
                </a:ext>
              </a:extLst>
            </p:cNvPr>
            <p:cNvSpPr/>
            <p:nvPr/>
          </p:nvSpPr>
          <p:spPr>
            <a:xfrm>
              <a:off x="6685847" y="3548083"/>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5D9EA53-5C47-2AEC-AA16-4CAC124B49AF}"/>
                </a:ext>
              </a:extLst>
            </p:cNvPr>
            <p:cNvSpPr/>
            <p:nvPr/>
          </p:nvSpPr>
          <p:spPr>
            <a:xfrm>
              <a:off x="5897879" y="4318759"/>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3C57C7F-4AD4-FC62-2BFD-C1AFC8BAACEF}"/>
                </a:ext>
              </a:extLst>
            </p:cNvPr>
            <p:cNvSpPr txBox="1"/>
            <p:nvPr/>
          </p:nvSpPr>
          <p:spPr>
            <a:xfrm>
              <a:off x="6472969" y="3104363"/>
              <a:ext cx="330540" cy="369332"/>
            </a:xfrm>
            <a:prstGeom prst="rect">
              <a:avLst/>
            </a:prstGeom>
            <a:noFill/>
          </p:spPr>
          <p:txBody>
            <a:bodyPr wrap="none" rtlCol="0">
              <a:spAutoFit/>
            </a:bodyPr>
            <a:lstStyle/>
            <a:p>
              <a:r>
                <a:rPr lang="en-US" dirty="0"/>
                <a:t>G</a:t>
              </a:r>
            </a:p>
          </p:txBody>
        </p:sp>
        <p:sp>
          <p:nvSpPr>
            <p:cNvPr id="20" name="TextBox 19">
              <a:extLst>
                <a:ext uri="{FF2B5EF4-FFF2-40B4-BE49-F238E27FC236}">
                  <a16:creationId xmlns:a16="http://schemas.microsoft.com/office/drawing/2014/main" id="{A12CBA8D-CAA4-A23E-B43D-19B7499C61D2}"/>
                </a:ext>
              </a:extLst>
            </p:cNvPr>
            <p:cNvSpPr txBox="1"/>
            <p:nvPr/>
          </p:nvSpPr>
          <p:spPr>
            <a:xfrm>
              <a:off x="5766307" y="4417348"/>
              <a:ext cx="303288" cy="369332"/>
            </a:xfrm>
            <a:prstGeom prst="rect">
              <a:avLst/>
            </a:prstGeom>
            <a:noFill/>
          </p:spPr>
          <p:txBody>
            <a:bodyPr wrap="none" rtlCol="0">
              <a:spAutoFit/>
            </a:bodyPr>
            <a:lstStyle/>
            <a:p>
              <a:r>
                <a:rPr lang="en-US" dirty="0"/>
                <a:t>P</a:t>
              </a:r>
            </a:p>
          </p:txBody>
        </p:sp>
      </p:gr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733E3D0-D68F-440F-BA6F-B73521BC8944}"/>
                  </a:ext>
                </a:extLst>
              </p:cNvPr>
              <p:cNvSpPr>
                <a:spLocks noGrp="1"/>
              </p:cNvSpPr>
              <p:nvPr>
                <p:ph idx="1"/>
              </p:nvPr>
            </p:nvSpPr>
            <p:spPr>
              <a:xfrm>
                <a:off x="457200" y="1600200"/>
                <a:ext cx="4114800" cy="4983162"/>
              </a:xfrm>
            </p:spPr>
            <p:txBody>
              <a:bodyPr>
                <a:normAutofit fontScale="92500" lnSpcReduction="10000"/>
              </a:bodyPr>
              <a:lstStyle/>
              <a:p>
                <a:r>
                  <a:rPr lang="en-US" dirty="0"/>
                  <a:t>Assuming that there is no friction force during impact, there is no force at all to change the velocity of the body in the tangential direction.</a:t>
                </a:r>
              </a:p>
              <a:p>
                <a:r>
                  <a:rPr lang="en-US" dirty="0"/>
                  <a:t>This applies specifically to the </a:t>
                </a:r>
                <a:r>
                  <a:rPr lang="en-US" b="1" dirty="0"/>
                  <a:t>center of mass</a:t>
                </a:r>
                <a:r>
                  <a:rPr lang="en-US" dirty="0"/>
                  <a:t> of the body</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𝑣</m:t>
                          </m:r>
                        </m:e>
                        <m:sub>
                          <m:r>
                            <a:rPr lang="en-US" b="0" i="1" smtClean="0">
                              <a:latin typeface="Cambria Math" panose="02040503050406030204" pitchFamily="18" charset="0"/>
                            </a:rPr>
                            <m:t>𝑡</m:t>
                          </m:r>
                          <m:r>
                            <a:rPr lang="en-US" b="0" i="1" smtClean="0">
                              <a:latin typeface="Cambria Math" panose="02040503050406030204" pitchFamily="18" charset="0"/>
                            </a:rPr>
                            <m:t>𝐺</m:t>
                          </m:r>
                          <m:r>
                            <a:rPr lang="en-US" i="1">
                              <a:latin typeface="Cambria Math"/>
                            </a:rPr>
                            <m:t>𝑓</m:t>
                          </m:r>
                        </m:sub>
                      </m:sSub>
                      <m:r>
                        <a:rPr lang="en-US" i="1">
                          <a:latin typeface="Cambria Math"/>
                        </a:rPr>
                        <m:t>=</m:t>
                      </m:r>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𝑡</m:t>
                          </m:r>
                          <m:r>
                            <a:rPr lang="en-US" b="0" i="1" smtClean="0">
                              <a:latin typeface="Cambria Math" panose="02040503050406030204" pitchFamily="18" charset="0"/>
                            </a:rPr>
                            <m:t>𝐺</m:t>
                          </m:r>
                          <m:r>
                            <a:rPr lang="en-US" b="0" i="1" smtClean="0">
                              <a:latin typeface="Cambria Math" panose="02040503050406030204" pitchFamily="18" charset="0"/>
                            </a:rPr>
                            <m:t>𝑖</m:t>
                          </m:r>
                        </m:sub>
                      </m:sSub>
                    </m:oMath>
                  </m:oMathPara>
                </a14:m>
                <a:endParaRPr lang="en-US" dirty="0"/>
              </a:p>
              <a:p>
                <a:endParaRPr lang="en-US" dirty="0"/>
              </a:p>
            </p:txBody>
          </p:sp>
        </mc:Choice>
        <mc:Fallback>
          <p:sp>
            <p:nvSpPr>
              <p:cNvPr id="3" name="Content Placeholder 2">
                <a:extLst>
                  <a:ext uri="{FF2B5EF4-FFF2-40B4-BE49-F238E27FC236}">
                    <a16:creationId xmlns:a16="http://schemas.microsoft.com/office/drawing/2014/main" id="{0733E3D0-D68F-440F-BA6F-B73521BC8944}"/>
                  </a:ext>
                </a:extLst>
              </p:cNvPr>
              <p:cNvSpPr>
                <a:spLocks noGrp="1" noRot="1" noChangeAspect="1" noMove="1" noResize="1" noEditPoints="1" noAdjustHandles="1" noChangeArrowheads="1" noChangeShapeType="1" noTextEdit="1"/>
              </p:cNvSpPr>
              <p:nvPr>
                <p:ph idx="1"/>
              </p:nvPr>
            </p:nvSpPr>
            <p:spPr>
              <a:xfrm>
                <a:off x="457200" y="1600200"/>
                <a:ext cx="4114800" cy="4983162"/>
              </a:xfrm>
              <a:blipFill>
                <a:blip r:embed="rId3"/>
                <a:stretch>
                  <a:fillRect l="-2963" t="-2448" r="-4889"/>
                </a:stretch>
              </a:blipFill>
            </p:spPr>
            <p:txBody>
              <a:bodyPr/>
              <a:lstStyle/>
              <a:p>
                <a:r>
                  <a:rPr lang="en-US">
                    <a:noFill/>
                  </a:rPr>
                  <a:t> </a:t>
                </a:r>
              </a:p>
            </p:txBody>
          </p:sp>
        </mc:Fallback>
      </mc:AlternateContent>
    </p:spTree>
    <p:extLst>
      <p:ext uri="{BB962C8B-B14F-4D97-AF65-F5344CB8AC3E}">
        <p14:creationId xmlns:p14="http://schemas.microsoft.com/office/powerpoint/2010/main" val="229128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D62A-3DBD-4452-8625-6F2CFEAA90EA}"/>
              </a:ext>
            </a:extLst>
          </p:cNvPr>
          <p:cNvSpPr>
            <a:spLocks noGrp="1"/>
          </p:cNvSpPr>
          <p:nvPr>
            <p:ph type="title"/>
          </p:nvPr>
        </p:nvSpPr>
        <p:spPr/>
        <p:txBody>
          <a:bodyPr/>
          <a:lstStyle/>
          <a:p>
            <a:r>
              <a:rPr lang="en-US" dirty="0"/>
              <a:t>Rigid Body Surface Collisions</a:t>
            </a:r>
          </a:p>
        </p:txBody>
      </p:sp>
      <p:sp>
        <p:nvSpPr>
          <p:cNvPr id="4" name="Slide Number Placeholder 3">
            <a:extLst>
              <a:ext uri="{FF2B5EF4-FFF2-40B4-BE49-F238E27FC236}">
                <a16:creationId xmlns:a16="http://schemas.microsoft.com/office/drawing/2014/main" id="{9BB3DA46-FC30-4BC3-BB3B-F0EA9E371B04}"/>
              </a:ext>
            </a:extLst>
          </p:cNvPr>
          <p:cNvSpPr>
            <a:spLocks noGrp="1"/>
          </p:cNvSpPr>
          <p:nvPr>
            <p:ph type="sldNum" sz="quarter" idx="12"/>
          </p:nvPr>
        </p:nvSpPr>
        <p:spPr/>
        <p:txBody>
          <a:bodyPr/>
          <a:lstStyle/>
          <a:p>
            <a:fld id="{929262FE-7F58-4A1E-8AF3-5A510A86DEBD}" type="slidenum">
              <a:rPr lang="en-US" smtClean="0"/>
              <a:t>6</a:t>
            </a:fld>
            <a:endParaRPr lang="en-US" dirty="0"/>
          </a:p>
        </p:txBody>
      </p:sp>
      <p:grpSp>
        <p:nvGrpSpPr>
          <p:cNvPr id="6" name="Group 5">
            <a:extLst>
              <a:ext uri="{FF2B5EF4-FFF2-40B4-BE49-F238E27FC236}">
                <a16:creationId xmlns:a16="http://schemas.microsoft.com/office/drawing/2014/main" id="{3B83A22A-272D-B112-D89D-72876D8EA1BA}"/>
              </a:ext>
            </a:extLst>
          </p:cNvPr>
          <p:cNvGrpSpPr/>
          <p:nvPr/>
        </p:nvGrpSpPr>
        <p:grpSpPr>
          <a:xfrm>
            <a:off x="4090114" y="1515022"/>
            <a:ext cx="4953000" cy="4876800"/>
            <a:chOff x="4090114" y="1515022"/>
            <a:chExt cx="4953000" cy="4876800"/>
          </a:xfrm>
        </p:grpSpPr>
        <p:sp>
          <p:nvSpPr>
            <p:cNvPr id="7" name="Frame 6">
              <a:extLst>
                <a:ext uri="{FF2B5EF4-FFF2-40B4-BE49-F238E27FC236}">
                  <a16:creationId xmlns:a16="http://schemas.microsoft.com/office/drawing/2014/main" id="{75A42B4C-47E0-A776-B398-CFEA2B76FD36}"/>
                </a:ext>
              </a:extLst>
            </p:cNvPr>
            <p:cNvSpPr/>
            <p:nvPr/>
          </p:nvSpPr>
          <p:spPr>
            <a:xfrm>
              <a:off x="4090114" y="1515022"/>
              <a:ext cx="4953000" cy="4876800"/>
            </a:xfrm>
            <a:prstGeom prst="frame">
              <a:avLst>
                <a:gd name="adj1" fmla="val 17383"/>
              </a:avLst>
            </a:prstGeom>
            <a:solidFill>
              <a:schemeClr val="bg1"/>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 name="Group 7">
              <a:extLst>
                <a:ext uri="{FF2B5EF4-FFF2-40B4-BE49-F238E27FC236}">
                  <a16:creationId xmlns:a16="http://schemas.microsoft.com/office/drawing/2014/main" id="{7E6BEDEB-2B82-F46D-62D1-2E14DDB1A677}"/>
                </a:ext>
              </a:extLst>
            </p:cNvPr>
            <p:cNvGrpSpPr/>
            <p:nvPr/>
          </p:nvGrpSpPr>
          <p:grpSpPr>
            <a:xfrm>
              <a:off x="4090114" y="1515022"/>
              <a:ext cx="4953000" cy="4876800"/>
              <a:chOff x="4191000" y="1600200"/>
              <a:chExt cx="4953000" cy="4876800"/>
            </a:xfrm>
          </p:grpSpPr>
          <p:sp>
            <p:nvSpPr>
              <p:cNvPr id="19" name="Rectangle 18">
                <a:extLst>
                  <a:ext uri="{FF2B5EF4-FFF2-40B4-BE49-F238E27FC236}">
                    <a16:creationId xmlns:a16="http://schemas.microsoft.com/office/drawing/2014/main" id="{8B558A9C-4848-1BF4-8177-8B34AFFC9DFB}"/>
                  </a:ext>
                </a:extLst>
              </p:cNvPr>
              <p:cNvSpPr/>
              <p:nvPr/>
            </p:nvSpPr>
            <p:spPr>
              <a:xfrm>
                <a:off x="4648200" y="4457700"/>
                <a:ext cx="3962400" cy="16764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ame 19">
                <a:extLst>
                  <a:ext uri="{FF2B5EF4-FFF2-40B4-BE49-F238E27FC236}">
                    <a16:creationId xmlns:a16="http://schemas.microsoft.com/office/drawing/2014/main" id="{59072A58-D6A9-896D-55FA-6275C98E4B54}"/>
                  </a:ext>
                </a:extLst>
              </p:cNvPr>
              <p:cNvSpPr/>
              <p:nvPr/>
            </p:nvSpPr>
            <p:spPr>
              <a:xfrm>
                <a:off x="4191000" y="1600200"/>
                <a:ext cx="4953000" cy="4876800"/>
              </a:xfrm>
              <a:prstGeom prst="frame">
                <a:avLst>
                  <a:gd name="adj1" fmla="val 17383"/>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1" name="Picture 2" descr="Vector clip art of metal adjustable wrench">
                <a:extLst>
                  <a:ext uri="{FF2B5EF4-FFF2-40B4-BE49-F238E27FC236}">
                    <a16:creationId xmlns:a16="http://schemas.microsoft.com/office/drawing/2014/main" id="{2FCC4EC1-F7AD-FD4C-2054-235F3960F0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67803" y="2467402"/>
                <a:ext cx="2514600" cy="2514600"/>
              </a:xfrm>
              <a:prstGeom prst="rect">
                <a:avLst/>
              </a:prstGeom>
              <a:noFill/>
              <a:ln>
                <a:noFill/>
              </a:ln>
              <a:extLst>
                <a:ext uri="{909E8E84-426E-40DD-AFC4-6F175D3DCCD1}">
                  <a14:hiddenFill xmlns:a14="http://schemas.microsoft.com/office/drawing/2010/main">
                    <a:solidFill>
                      <a:srgbClr val="FFFFFF"/>
                    </a:solidFill>
                  </a14:hiddenFill>
                </a:ext>
              </a:extLst>
            </p:spPr>
          </p:pic>
        </p:grpSp>
        <p:cxnSp>
          <p:nvCxnSpPr>
            <p:cNvPr id="9" name="Straight Arrow Connector 8">
              <a:extLst>
                <a:ext uri="{FF2B5EF4-FFF2-40B4-BE49-F238E27FC236}">
                  <a16:creationId xmlns:a16="http://schemas.microsoft.com/office/drawing/2014/main" id="{2ED7B7D0-6638-3ECB-96CB-1F880F83BE12}"/>
                </a:ext>
              </a:extLst>
            </p:cNvPr>
            <p:cNvCxnSpPr/>
            <p:nvPr/>
          </p:nvCxnSpPr>
          <p:spPr>
            <a:xfrm>
              <a:off x="5943600" y="4372522"/>
              <a:ext cx="9144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27241BE0-B1BB-91F4-CD82-1DEEA53E13A5}"/>
                </a:ext>
              </a:extLst>
            </p:cNvPr>
            <p:cNvCxnSpPr>
              <a:cxnSpLocks/>
            </p:cNvCxnSpPr>
            <p:nvPr/>
          </p:nvCxnSpPr>
          <p:spPr>
            <a:xfrm flipV="1">
              <a:off x="5943600" y="3057525"/>
              <a:ext cx="0" cy="13245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4F5723D7-053F-381A-37F9-20DDFAB9F235}"/>
                </a:ext>
              </a:extLst>
            </p:cNvPr>
            <p:cNvSpPr txBox="1"/>
            <p:nvPr/>
          </p:nvSpPr>
          <p:spPr>
            <a:xfrm>
              <a:off x="6777287" y="4342827"/>
              <a:ext cx="261610" cy="369332"/>
            </a:xfrm>
            <a:prstGeom prst="rect">
              <a:avLst/>
            </a:prstGeom>
            <a:noFill/>
          </p:spPr>
          <p:txBody>
            <a:bodyPr wrap="none" rtlCol="0">
              <a:spAutoFit/>
            </a:bodyPr>
            <a:lstStyle/>
            <a:p>
              <a:r>
                <a:rPr lang="en-US" dirty="0"/>
                <a:t>t</a:t>
              </a:r>
            </a:p>
          </p:txBody>
        </p:sp>
        <p:sp>
          <p:nvSpPr>
            <p:cNvPr id="12" name="TextBox 11">
              <a:extLst>
                <a:ext uri="{FF2B5EF4-FFF2-40B4-BE49-F238E27FC236}">
                  <a16:creationId xmlns:a16="http://schemas.microsoft.com/office/drawing/2014/main" id="{ACB5EF39-FFF3-3C0E-F90B-26A22C005CD0}"/>
                </a:ext>
              </a:extLst>
            </p:cNvPr>
            <p:cNvSpPr txBox="1"/>
            <p:nvPr/>
          </p:nvSpPr>
          <p:spPr>
            <a:xfrm>
              <a:off x="5790353" y="2602468"/>
              <a:ext cx="306494" cy="369332"/>
            </a:xfrm>
            <a:prstGeom prst="rect">
              <a:avLst/>
            </a:prstGeom>
            <a:noFill/>
          </p:spPr>
          <p:txBody>
            <a:bodyPr wrap="none" rtlCol="0">
              <a:spAutoFit/>
            </a:bodyPr>
            <a:lstStyle/>
            <a:p>
              <a:r>
                <a:rPr lang="en-US" dirty="0"/>
                <a:t>n</a:t>
              </a:r>
            </a:p>
          </p:txBody>
        </p:sp>
        <p:cxnSp>
          <p:nvCxnSpPr>
            <p:cNvPr id="13" name="Straight Arrow Connector 12">
              <a:extLst>
                <a:ext uri="{FF2B5EF4-FFF2-40B4-BE49-F238E27FC236}">
                  <a16:creationId xmlns:a16="http://schemas.microsoft.com/office/drawing/2014/main" id="{851F5419-8DC3-745A-0CA1-6BDBDDE185C4}"/>
                </a:ext>
              </a:extLst>
            </p:cNvPr>
            <p:cNvCxnSpPr/>
            <p:nvPr/>
          </p:nvCxnSpPr>
          <p:spPr>
            <a:xfrm flipV="1">
              <a:off x="5943600" y="3767931"/>
              <a:ext cx="0" cy="60960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80C7DBF8-7B1B-F366-125E-6FAF142A497F}"/>
                </a:ext>
              </a:extLst>
            </p:cNvPr>
            <p:cNvSpPr txBox="1"/>
            <p:nvPr/>
          </p:nvSpPr>
          <p:spPr>
            <a:xfrm>
              <a:off x="5138720" y="3748787"/>
              <a:ext cx="720069" cy="369332"/>
            </a:xfrm>
            <a:prstGeom prst="rect">
              <a:avLst/>
            </a:prstGeom>
            <a:noFill/>
          </p:spPr>
          <p:txBody>
            <a:bodyPr wrap="none" rtlCol="0">
              <a:spAutoFit/>
            </a:bodyPr>
            <a:lstStyle/>
            <a:p>
              <a:r>
                <a:rPr lang="en-US" dirty="0">
                  <a:solidFill>
                    <a:srgbClr val="FF0000"/>
                  </a:solidFill>
                </a:rPr>
                <a:t>F</a:t>
              </a:r>
              <a:r>
                <a:rPr lang="en-US" baseline="-25000" dirty="0">
                  <a:solidFill>
                    <a:srgbClr val="FF0000"/>
                  </a:solidFill>
                </a:rPr>
                <a:t>impact</a:t>
              </a:r>
            </a:p>
          </p:txBody>
        </p:sp>
        <p:sp>
          <p:nvSpPr>
            <p:cNvPr id="15" name="Oval 14">
              <a:extLst>
                <a:ext uri="{FF2B5EF4-FFF2-40B4-BE49-F238E27FC236}">
                  <a16:creationId xmlns:a16="http://schemas.microsoft.com/office/drawing/2014/main" id="{8A061AE8-09A7-8F4F-D4E9-791000B90251}"/>
                </a:ext>
              </a:extLst>
            </p:cNvPr>
            <p:cNvSpPr/>
            <p:nvPr/>
          </p:nvSpPr>
          <p:spPr>
            <a:xfrm>
              <a:off x="6685847" y="3548083"/>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A5BE3F3-E18F-9D5E-6B17-277FC9ED6998}"/>
                </a:ext>
              </a:extLst>
            </p:cNvPr>
            <p:cNvSpPr/>
            <p:nvPr/>
          </p:nvSpPr>
          <p:spPr>
            <a:xfrm>
              <a:off x="5897879" y="4318759"/>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B029407-37B4-B569-95E3-2ABE4F9E7A1A}"/>
                </a:ext>
              </a:extLst>
            </p:cNvPr>
            <p:cNvSpPr txBox="1"/>
            <p:nvPr/>
          </p:nvSpPr>
          <p:spPr>
            <a:xfrm>
              <a:off x="6472969" y="3104363"/>
              <a:ext cx="330540" cy="369332"/>
            </a:xfrm>
            <a:prstGeom prst="rect">
              <a:avLst/>
            </a:prstGeom>
            <a:noFill/>
          </p:spPr>
          <p:txBody>
            <a:bodyPr wrap="none" rtlCol="0">
              <a:spAutoFit/>
            </a:bodyPr>
            <a:lstStyle/>
            <a:p>
              <a:r>
                <a:rPr lang="en-US" dirty="0"/>
                <a:t>G</a:t>
              </a:r>
            </a:p>
          </p:txBody>
        </p:sp>
        <p:sp>
          <p:nvSpPr>
            <p:cNvPr id="18" name="TextBox 17">
              <a:extLst>
                <a:ext uri="{FF2B5EF4-FFF2-40B4-BE49-F238E27FC236}">
                  <a16:creationId xmlns:a16="http://schemas.microsoft.com/office/drawing/2014/main" id="{A2AC86D2-D9C8-71DD-493E-88B420D75B08}"/>
                </a:ext>
              </a:extLst>
            </p:cNvPr>
            <p:cNvSpPr txBox="1"/>
            <p:nvPr/>
          </p:nvSpPr>
          <p:spPr>
            <a:xfrm>
              <a:off x="5766307" y="4417348"/>
              <a:ext cx="303288" cy="369332"/>
            </a:xfrm>
            <a:prstGeom prst="rect">
              <a:avLst/>
            </a:prstGeom>
            <a:noFill/>
          </p:spPr>
          <p:txBody>
            <a:bodyPr wrap="none" rtlCol="0">
              <a:spAutoFit/>
            </a:bodyPr>
            <a:lstStyle/>
            <a:p>
              <a:r>
                <a:rPr lang="en-US" dirty="0"/>
                <a:t>P</a:t>
              </a:r>
            </a:p>
          </p:txBody>
        </p:sp>
      </p:gr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733E3D0-D68F-440F-BA6F-B73521BC8944}"/>
                  </a:ext>
                </a:extLst>
              </p:cNvPr>
              <p:cNvSpPr>
                <a:spLocks noGrp="1"/>
              </p:cNvSpPr>
              <p:nvPr>
                <p:ph idx="1"/>
              </p:nvPr>
            </p:nvSpPr>
            <p:spPr>
              <a:xfrm>
                <a:off x="457200" y="1600200"/>
                <a:ext cx="4136449" cy="4983162"/>
              </a:xfrm>
            </p:spPr>
            <p:txBody>
              <a:bodyPr>
                <a:normAutofit/>
              </a:bodyPr>
              <a:lstStyle/>
              <a:p>
                <a:r>
                  <a:rPr lang="en-US" dirty="0"/>
                  <a:t>Next, the coefficient of restitution can be applied to the body.</a:t>
                </a:r>
              </a:p>
              <a:p>
                <a:r>
                  <a:rPr lang="en-US" dirty="0"/>
                  <a:t>This is the </a:t>
                </a:r>
                <a:r>
                  <a:rPr lang="en-US" b="1" dirty="0"/>
                  <a:t>normal velocity</a:t>
                </a:r>
                <a:r>
                  <a:rPr lang="en-US" dirty="0"/>
                  <a:t> at the </a:t>
                </a:r>
                <a:r>
                  <a:rPr lang="en-US" b="1" dirty="0"/>
                  <a:t>point of impact</a:t>
                </a:r>
                <a:r>
                  <a:rPr lang="en-US" dirty="0"/>
                  <a:t> on the body.</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𝑒</m:t>
                      </m:r>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𝑛</m:t>
                              </m:r>
                              <m:r>
                                <a:rPr lang="en-US" b="0" i="1" smtClean="0">
                                  <a:latin typeface="Cambria Math" panose="02040503050406030204" pitchFamily="18" charset="0"/>
                                </a:rPr>
                                <m:t>𝑃</m:t>
                              </m:r>
                              <m:r>
                                <a:rPr lang="en-US" i="1">
                                  <a:latin typeface="Cambria Math"/>
                                </a:rPr>
                                <m:t>𝑓</m:t>
                              </m:r>
                            </m:sub>
                          </m:sSub>
                        </m:num>
                        <m:den>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𝑛</m:t>
                              </m:r>
                              <m:r>
                                <a:rPr lang="en-US" b="0" i="1" smtClean="0">
                                  <a:latin typeface="Cambria Math" panose="02040503050406030204" pitchFamily="18" charset="0"/>
                                </a:rPr>
                                <m:t>𝑃</m:t>
                              </m:r>
                              <m:r>
                                <a:rPr lang="en-US" i="1">
                                  <a:latin typeface="Cambria Math"/>
                                </a:rPr>
                                <m:t>𝑖</m:t>
                              </m:r>
                            </m:sub>
                          </m:sSub>
                        </m:den>
                      </m:f>
                    </m:oMath>
                  </m:oMathPara>
                </a14:m>
                <a:endParaRPr lang="en-US" dirty="0"/>
              </a:p>
              <a:p>
                <a:endParaRPr lang="en-US" dirty="0"/>
              </a:p>
            </p:txBody>
          </p:sp>
        </mc:Choice>
        <mc:Fallback>
          <p:sp>
            <p:nvSpPr>
              <p:cNvPr id="3" name="Content Placeholder 2">
                <a:extLst>
                  <a:ext uri="{FF2B5EF4-FFF2-40B4-BE49-F238E27FC236}">
                    <a16:creationId xmlns:a16="http://schemas.microsoft.com/office/drawing/2014/main" id="{0733E3D0-D68F-440F-BA6F-B73521BC8944}"/>
                  </a:ext>
                </a:extLst>
              </p:cNvPr>
              <p:cNvSpPr>
                <a:spLocks noGrp="1" noRot="1" noChangeAspect="1" noMove="1" noResize="1" noEditPoints="1" noAdjustHandles="1" noChangeArrowheads="1" noChangeShapeType="1" noTextEdit="1"/>
              </p:cNvSpPr>
              <p:nvPr>
                <p:ph idx="1"/>
              </p:nvPr>
            </p:nvSpPr>
            <p:spPr>
              <a:xfrm>
                <a:off x="457200" y="1600200"/>
                <a:ext cx="4136449" cy="4983162"/>
              </a:xfrm>
              <a:blipFill>
                <a:blip r:embed="rId3"/>
                <a:stretch>
                  <a:fillRect l="-3387" t="-1591"/>
                </a:stretch>
              </a:blipFill>
            </p:spPr>
            <p:txBody>
              <a:bodyPr/>
              <a:lstStyle/>
              <a:p>
                <a:r>
                  <a:rPr lang="en-US">
                    <a:noFill/>
                  </a:rPr>
                  <a:t> </a:t>
                </a:r>
              </a:p>
            </p:txBody>
          </p:sp>
        </mc:Fallback>
      </mc:AlternateContent>
    </p:spTree>
    <p:extLst>
      <p:ext uri="{BB962C8B-B14F-4D97-AF65-F5344CB8AC3E}">
        <p14:creationId xmlns:p14="http://schemas.microsoft.com/office/powerpoint/2010/main" val="168457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D62A-3DBD-4452-8625-6F2CFEAA90EA}"/>
              </a:ext>
            </a:extLst>
          </p:cNvPr>
          <p:cNvSpPr>
            <a:spLocks noGrp="1"/>
          </p:cNvSpPr>
          <p:nvPr>
            <p:ph type="title"/>
          </p:nvPr>
        </p:nvSpPr>
        <p:spPr/>
        <p:txBody>
          <a:bodyPr/>
          <a:lstStyle/>
          <a:p>
            <a:r>
              <a:rPr lang="en-US" dirty="0"/>
              <a:t>Rigid Body Surface Collisions</a:t>
            </a:r>
          </a:p>
        </p:txBody>
      </p:sp>
      <p:sp>
        <p:nvSpPr>
          <p:cNvPr id="4" name="Slide Number Placeholder 3">
            <a:extLst>
              <a:ext uri="{FF2B5EF4-FFF2-40B4-BE49-F238E27FC236}">
                <a16:creationId xmlns:a16="http://schemas.microsoft.com/office/drawing/2014/main" id="{9BB3DA46-FC30-4BC3-BB3B-F0EA9E371B04}"/>
              </a:ext>
            </a:extLst>
          </p:cNvPr>
          <p:cNvSpPr>
            <a:spLocks noGrp="1"/>
          </p:cNvSpPr>
          <p:nvPr>
            <p:ph type="sldNum" sz="quarter" idx="12"/>
          </p:nvPr>
        </p:nvSpPr>
        <p:spPr/>
        <p:txBody>
          <a:bodyPr/>
          <a:lstStyle/>
          <a:p>
            <a:fld id="{929262FE-7F58-4A1E-8AF3-5A510A86DEBD}" type="slidenum">
              <a:rPr lang="en-US" smtClean="0"/>
              <a:t>7</a:t>
            </a:fld>
            <a:endParaRPr lang="en-US" dirty="0"/>
          </a:p>
        </p:txBody>
      </p:sp>
      <p:grpSp>
        <p:nvGrpSpPr>
          <p:cNvPr id="6" name="Group 5">
            <a:extLst>
              <a:ext uri="{FF2B5EF4-FFF2-40B4-BE49-F238E27FC236}">
                <a16:creationId xmlns:a16="http://schemas.microsoft.com/office/drawing/2014/main" id="{80C94F29-1753-690C-C31B-076FFC51C44B}"/>
              </a:ext>
            </a:extLst>
          </p:cNvPr>
          <p:cNvGrpSpPr/>
          <p:nvPr/>
        </p:nvGrpSpPr>
        <p:grpSpPr>
          <a:xfrm>
            <a:off x="4090114" y="1515022"/>
            <a:ext cx="4953000" cy="4876800"/>
            <a:chOff x="4090114" y="1515022"/>
            <a:chExt cx="4953000" cy="4876800"/>
          </a:xfrm>
        </p:grpSpPr>
        <p:sp>
          <p:nvSpPr>
            <p:cNvPr id="7" name="Frame 6">
              <a:extLst>
                <a:ext uri="{FF2B5EF4-FFF2-40B4-BE49-F238E27FC236}">
                  <a16:creationId xmlns:a16="http://schemas.microsoft.com/office/drawing/2014/main" id="{867BAA75-CFA8-0AAC-9981-00468FEC5434}"/>
                </a:ext>
              </a:extLst>
            </p:cNvPr>
            <p:cNvSpPr/>
            <p:nvPr/>
          </p:nvSpPr>
          <p:spPr>
            <a:xfrm>
              <a:off x="4090114" y="1515022"/>
              <a:ext cx="4953000" cy="4876800"/>
            </a:xfrm>
            <a:prstGeom prst="frame">
              <a:avLst>
                <a:gd name="adj1" fmla="val 17383"/>
              </a:avLst>
            </a:prstGeom>
            <a:solidFill>
              <a:schemeClr val="bg1"/>
            </a:solidFill>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8" name="Group 7">
              <a:extLst>
                <a:ext uri="{FF2B5EF4-FFF2-40B4-BE49-F238E27FC236}">
                  <a16:creationId xmlns:a16="http://schemas.microsoft.com/office/drawing/2014/main" id="{DEBA535C-C8BC-BFE0-A9C8-866637DA588E}"/>
                </a:ext>
              </a:extLst>
            </p:cNvPr>
            <p:cNvGrpSpPr/>
            <p:nvPr/>
          </p:nvGrpSpPr>
          <p:grpSpPr>
            <a:xfrm>
              <a:off x="4090114" y="1515022"/>
              <a:ext cx="4953000" cy="4876800"/>
              <a:chOff x="4191000" y="1600200"/>
              <a:chExt cx="4953000" cy="4876800"/>
            </a:xfrm>
          </p:grpSpPr>
          <p:sp>
            <p:nvSpPr>
              <p:cNvPr id="19" name="Rectangle 18">
                <a:extLst>
                  <a:ext uri="{FF2B5EF4-FFF2-40B4-BE49-F238E27FC236}">
                    <a16:creationId xmlns:a16="http://schemas.microsoft.com/office/drawing/2014/main" id="{8D439200-CEF5-47A0-0B18-F98CA92C8FC7}"/>
                  </a:ext>
                </a:extLst>
              </p:cNvPr>
              <p:cNvSpPr/>
              <p:nvPr/>
            </p:nvSpPr>
            <p:spPr>
              <a:xfrm>
                <a:off x="4648200" y="4457700"/>
                <a:ext cx="3962400" cy="16764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ame 19">
                <a:extLst>
                  <a:ext uri="{FF2B5EF4-FFF2-40B4-BE49-F238E27FC236}">
                    <a16:creationId xmlns:a16="http://schemas.microsoft.com/office/drawing/2014/main" id="{9E7777B1-01CD-48CB-7955-AABF7D7D72C2}"/>
                  </a:ext>
                </a:extLst>
              </p:cNvPr>
              <p:cNvSpPr/>
              <p:nvPr/>
            </p:nvSpPr>
            <p:spPr>
              <a:xfrm>
                <a:off x="4191000" y="1600200"/>
                <a:ext cx="4953000" cy="4876800"/>
              </a:xfrm>
              <a:prstGeom prst="frame">
                <a:avLst>
                  <a:gd name="adj1" fmla="val 17383"/>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1" name="Picture 2" descr="Vector clip art of metal adjustable wrench">
                <a:extLst>
                  <a:ext uri="{FF2B5EF4-FFF2-40B4-BE49-F238E27FC236}">
                    <a16:creationId xmlns:a16="http://schemas.microsoft.com/office/drawing/2014/main" id="{549C308B-2366-666C-31DF-13DF30C8C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67803" y="2467402"/>
                <a:ext cx="2514600" cy="2514600"/>
              </a:xfrm>
              <a:prstGeom prst="rect">
                <a:avLst/>
              </a:prstGeom>
              <a:noFill/>
              <a:ln>
                <a:noFill/>
              </a:ln>
              <a:extLst>
                <a:ext uri="{909E8E84-426E-40DD-AFC4-6F175D3DCCD1}">
                  <a14:hiddenFill xmlns:a14="http://schemas.microsoft.com/office/drawing/2010/main">
                    <a:solidFill>
                      <a:srgbClr val="FFFFFF"/>
                    </a:solidFill>
                  </a14:hiddenFill>
                </a:ext>
              </a:extLst>
            </p:spPr>
          </p:pic>
        </p:grpSp>
        <p:cxnSp>
          <p:nvCxnSpPr>
            <p:cNvPr id="9" name="Straight Arrow Connector 8">
              <a:extLst>
                <a:ext uri="{FF2B5EF4-FFF2-40B4-BE49-F238E27FC236}">
                  <a16:creationId xmlns:a16="http://schemas.microsoft.com/office/drawing/2014/main" id="{A0A3B1AE-950E-5140-A123-690B5E9833DA}"/>
                </a:ext>
              </a:extLst>
            </p:cNvPr>
            <p:cNvCxnSpPr/>
            <p:nvPr/>
          </p:nvCxnSpPr>
          <p:spPr>
            <a:xfrm>
              <a:off x="5943600" y="4372522"/>
              <a:ext cx="9144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B7B5E238-9CB6-E0A1-8E3C-7BCE74E18176}"/>
                </a:ext>
              </a:extLst>
            </p:cNvPr>
            <p:cNvCxnSpPr>
              <a:cxnSpLocks/>
            </p:cNvCxnSpPr>
            <p:nvPr/>
          </p:nvCxnSpPr>
          <p:spPr>
            <a:xfrm flipV="1">
              <a:off x="5943600" y="3057525"/>
              <a:ext cx="0" cy="13245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956E8D7B-1648-E1CC-1443-28D771BC14FF}"/>
                </a:ext>
              </a:extLst>
            </p:cNvPr>
            <p:cNvSpPr txBox="1"/>
            <p:nvPr/>
          </p:nvSpPr>
          <p:spPr>
            <a:xfrm>
              <a:off x="6777287" y="4342827"/>
              <a:ext cx="261610" cy="369332"/>
            </a:xfrm>
            <a:prstGeom prst="rect">
              <a:avLst/>
            </a:prstGeom>
            <a:noFill/>
          </p:spPr>
          <p:txBody>
            <a:bodyPr wrap="none" rtlCol="0">
              <a:spAutoFit/>
            </a:bodyPr>
            <a:lstStyle/>
            <a:p>
              <a:r>
                <a:rPr lang="en-US" dirty="0"/>
                <a:t>t</a:t>
              </a:r>
            </a:p>
          </p:txBody>
        </p:sp>
        <p:sp>
          <p:nvSpPr>
            <p:cNvPr id="12" name="TextBox 11">
              <a:extLst>
                <a:ext uri="{FF2B5EF4-FFF2-40B4-BE49-F238E27FC236}">
                  <a16:creationId xmlns:a16="http://schemas.microsoft.com/office/drawing/2014/main" id="{27B00ADB-9BD1-E656-1EE2-F14AEA932299}"/>
                </a:ext>
              </a:extLst>
            </p:cNvPr>
            <p:cNvSpPr txBox="1"/>
            <p:nvPr/>
          </p:nvSpPr>
          <p:spPr>
            <a:xfrm>
              <a:off x="5790353" y="2602468"/>
              <a:ext cx="306494" cy="369332"/>
            </a:xfrm>
            <a:prstGeom prst="rect">
              <a:avLst/>
            </a:prstGeom>
            <a:noFill/>
          </p:spPr>
          <p:txBody>
            <a:bodyPr wrap="none" rtlCol="0">
              <a:spAutoFit/>
            </a:bodyPr>
            <a:lstStyle/>
            <a:p>
              <a:r>
                <a:rPr lang="en-US" dirty="0"/>
                <a:t>n</a:t>
              </a:r>
            </a:p>
          </p:txBody>
        </p:sp>
        <p:cxnSp>
          <p:nvCxnSpPr>
            <p:cNvPr id="13" name="Straight Arrow Connector 12">
              <a:extLst>
                <a:ext uri="{FF2B5EF4-FFF2-40B4-BE49-F238E27FC236}">
                  <a16:creationId xmlns:a16="http://schemas.microsoft.com/office/drawing/2014/main" id="{1B10CDE3-4E91-EAF3-B810-F9B37B99DF68}"/>
                </a:ext>
              </a:extLst>
            </p:cNvPr>
            <p:cNvCxnSpPr/>
            <p:nvPr/>
          </p:nvCxnSpPr>
          <p:spPr>
            <a:xfrm flipV="1">
              <a:off x="5943600" y="3767931"/>
              <a:ext cx="0" cy="60960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60E960D9-C44A-FF1F-720E-5873EA0F93E0}"/>
                </a:ext>
              </a:extLst>
            </p:cNvPr>
            <p:cNvSpPr txBox="1"/>
            <p:nvPr/>
          </p:nvSpPr>
          <p:spPr>
            <a:xfrm>
              <a:off x="5138720" y="3748787"/>
              <a:ext cx="720069" cy="369332"/>
            </a:xfrm>
            <a:prstGeom prst="rect">
              <a:avLst/>
            </a:prstGeom>
            <a:noFill/>
          </p:spPr>
          <p:txBody>
            <a:bodyPr wrap="none" rtlCol="0">
              <a:spAutoFit/>
            </a:bodyPr>
            <a:lstStyle/>
            <a:p>
              <a:r>
                <a:rPr lang="en-US" dirty="0">
                  <a:solidFill>
                    <a:srgbClr val="FF0000"/>
                  </a:solidFill>
                </a:rPr>
                <a:t>F</a:t>
              </a:r>
              <a:r>
                <a:rPr lang="en-US" baseline="-25000" dirty="0">
                  <a:solidFill>
                    <a:srgbClr val="FF0000"/>
                  </a:solidFill>
                </a:rPr>
                <a:t>impact</a:t>
              </a:r>
            </a:p>
          </p:txBody>
        </p:sp>
        <p:sp>
          <p:nvSpPr>
            <p:cNvPr id="15" name="Oval 14">
              <a:extLst>
                <a:ext uri="{FF2B5EF4-FFF2-40B4-BE49-F238E27FC236}">
                  <a16:creationId xmlns:a16="http://schemas.microsoft.com/office/drawing/2014/main" id="{00659E97-853E-9FBC-AE0D-43B65F50DDD3}"/>
                </a:ext>
              </a:extLst>
            </p:cNvPr>
            <p:cNvSpPr/>
            <p:nvPr/>
          </p:nvSpPr>
          <p:spPr>
            <a:xfrm>
              <a:off x="6685847" y="3548083"/>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C862A7B-6EEE-2383-4589-8FA5BD372645}"/>
                </a:ext>
              </a:extLst>
            </p:cNvPr>
            <p:cNvSpPr/>
            <p:nvPr/>
          </p:nvSpPr>
          <p:spPr>
            <a:xfrm>
              <a:off x="5897879" y="4318759"/>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F930F71-419B-A00E-C845-DF64304D9B2F}"/>
                </a:ext>
              </a:extLst>
            </p:cNvPr>
            <p:cNvSpPr txBox="1"/>
            <p:nvPr/>
          </p:nvSpPr>
          <p:spPr>
            <a:xfrm>
              <a:off x="6472969" y="3104363"/>
              <a:ext cx="330540" cy="369332"/>
            </a:xfrm>
            <a:prstGeom prst="rect">
              <a:avLst/>
            </a:prstGeom>
            <a:noFill/>
          </p:spPr>
          <p:txBody>
            <a:bodyPr wrap="none" rtlCol="0">
              <a:spAutoFit/>
            </a:bodyPr>
            <a:lstStyle/>
            <a:p>
              <a:r>
                <a:rPr lang="en-US" dirty="0"/>
                <a:t>G</a:t>
              </a:r>
            </a:p>
          </p:txBody>
        </p:sp>
        <p:sp>
          <p:nvSpPr>
            <p:cNvPr id="18" name="TextBox 17">
              <a:extLst>
                <a:ext uri="{FF2B5EF4-FFF2-40B4-BE49-F238E27FC236}">
                  <a16:creationId xmlns:a16="http://schemas.microsoft.com/office/drawing/2014/main" id="{D48083CB-B853-B959-BD95-41F3FF7BA73A}"/>
                </a:ext>
              </a:extLst>
            </p:cNvPr>
            <p:cNvSpPr txBox="1"/>
            <p:nvPr/>
          </p:nvSpPr>
          <p:spPr>
            <a:xfrm>
              <a:off x="5766307" y="4417348"/>
              <a:ext cx="303288" cy="369332"/>
            </a:xfrm>
            <a:prstGeom prst="rect">
              <a:avLst/>
            </a:prstGeom>
            <a:noFill/>
          </p:spPr>
          <p:txBody>
            <a:bodyPr wrap="none" rtlCol="0">
              <a:spAutoFit/>
            </a:bodyPr>
            <a:lstStyle/>
            <a:p>
              <a:r>
                <a:rPr lang="en-US" dirty="0"/>
                <a:t>P</a:t>
              </a:r>
            </a:p>
          </p:txBody>
        </p:sp>
      </p:grpSp>
      <p:sp>
        <p:nvSpPr>
          <p:cNvPr id="3" name="Content Placeholder 2">
            <a:extLst>
              <a:ext uri="{FF2B5EF4-FFF2-40B4-BE49-F238E27FC236}">
                <a16:creationId xmlns:a16="http://schemas.microsoft.com/office/drawing/2014/main" id="{0733E3D0-D68F-440F-BA6F-B73521BC8944}"/>
              </a:ext>
            </a:extLst>
          </p:cNvPr>
          <p:cNvSpPr>
            <a:spLocks noGrp="1"/>
          </p:cNvSpPr>
          <p:nvPr>
            <p:ph idx="1"/>
          </p:nvPr>
        </p:nvSpPr>
        <p:spPr>
          <a:xfrm>
            <a:off x="457200" y="1600200"/>
            <a:ext cx="4343400" cy="4448722"/>
          </a:xfrm>
        </p:spPr>
        <p:txBody>
          <a:bodyPr>
            <a:normAutofit fontScale="77500" lnSpcReduction="20000"/>
          </a:bodyPr>
          <a:lstStyle/>
          <a:p>
            <a:r>
              <a:rPr lang="en-US" dirty="0"/>
              <a:t>Finally, as there are no moments at the point of impact, the angular momentum of the body will be conserved </a:t>
            </a:r>
            <a:r>
              <a:rPr lang="en-US" b="1" dirty="0"/>
              <a:t>about the point of impact.</a:t>
            </a:r>
          </a:p>
          <a:p>
            <a:r>
              <a:rPr lang="en-US" dirty="0"/>
              <a:t>Since the point of impact is generally not the center of mass or an instant center, we will need to use the </a:t>
            </a:r>
            <a:r>
              <a:rPr lang="en-US" b="1" dirty="0"/>
              <a:t>angular momentum about any point </a:t>
            </a:r>
            <a:r>
              <a:rPr lang="en-US" dirty="0"/>
              <a:t>relationship as follows. </a:t>
            </a:r>
          </a:p>
          <a:p>
            <a:pPr marL="0" indent="0">
              <a:buNone/>
            </a:pPr>
            <a:endParaRPr lang="en-US" dirty="0"/>
          </a:p>
          <a:p>
            <a:endParaRPr lang="en-US" dirty="0"/>
          </a:p>
        </p:txBody>
      </p:sp>
      <mc:AlternateContent xmlns:mc="http://schemas.openxmlformats.org/markup-compatibility/2006">
        <mc:Choice xmlns:a14="http://schemas.microsoft.com/office/drawing/2010/main" Requires="a14">
          <p:sp>
            <p:nvSpPr>
              <p:cNvPr id="22" name="Content Placeholder 2">
                <a:extLst>
                  <a:ext uri="{FF2B5EF4-FFF2-40B4-BE49-F238E27FC236}">
                    <a16:creationId xmlns:a16="http://schemas.microsoft.com/office/drawing/2014/main" id="{14297BB5-4029-BF63-7EDF-224D8E66F203}"/>
                  </a:ext>
                </a:extLst>
              </p:cNvPr>
              <p:cNvSpPr txBox="1">
                <a:spLocks/>
              </p:cNvSpPr>
              <p:nvPr/>
            </p:nvSpPr>
            <p:spPr>
              <a:xfrm>
                <a:off x="234772" y="5822232"/>
                <a:ext cx="8674456" cy="62373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𝐺</m:t>
                          </m:r>
                        </m:sub>
                      </m:sSub>
                      <m:r>
                        <a:rPr lang="en-US" sz="2800" i="1">
                          <a:latin typeface="Cambria Math" panose="02040503050406030204" pitchFamily="18" charset="0"/>
                        </a:rPr>
                        <m:t>∗</m:t>
                      </m:r>
                      <m:acc>
                        <m:accPr>
                          <m:chr m:val="⃑"/>
                          <m:ctrlPr>
                            <a:rPr lang="en-US" sz="2800" i="1">
                              <a:latin typeface="Cambria Math" panose="02040503050406030204" pitchFamily="18" charset="0"/>
                            </a:rPr>
                          </m:ctrlPr>
                        </m:accPr>
                        <m:e>
                          <m:sSub>
                            <m:sSubPr>
                              <m:ctrlPr>
                                <a:rPr lang="en-US" sz="2800" i="1">
                                  <a:latin typeface="Cambria Math" panose="02040503050406030204" pitchFamily="18" charset="0"/>
                                  <a:ea typeface="Cambria Math" panose="02040503050406030204" pitchFamily="18" charset="0"/>
                                </a:rPr>
                              </m:ctrlPr>
                            </m:sSubPr>
                            <m:e>
                              <m:r>
                                <m:rPr>
                                  <m:sty m:val="p"/>
                                </m:rPr>
                                <a:rPr lang="en-US" sz="2800">
                                  <a:latin typeface="Cambria Math" panose="02040503050406030204" pitchFamily="18" charset="0"/>
                                  <a:ea typeface="Cambria Math" panose="02040503050406030204" pitchFamily="18" charset="0"/>
                                </a:rPr>
                                <m:t>ω</m:t>
                              </m:r>
                            </m:e>
                            <m:sub>
                              <m:r>
                                <a:rPr lang="en-US" sz="2800" i="1">
                                  <a:latin typeface="Cambria Math" panose="02040503050406030204" pitchFamily="18" charset="0"/>
                                  <a:ea typeface="Cambria Math" panose="02040503050406030204" pitchFamily="18" charset="0"/>
                                </a:rPr>
                                <m:t>𝑖</m:t>
                              </m:r>
                            </m:sub>
                          </m:sSub>
                        </m:e>
                      </m:acc>
                      <m:r>
                        <a:rPr lang="en-US" sz="2800" i="1">
                          <a:latin typeface="Cambria Math" panose="02040503050406030204" pitchFamily="18" charset="0"/>
                          <a:ea typeface="Cambria Math" panose="02040503050406030204" pitchFamily="18" charset="0"/>
                        </a:rPr>
                        <m:t>+</m:t>
                      </m:r>
                      <m:acc>
                        <m:accPr>
                          <m:chr m:val="⃗"/>
                          <m:ctrlPr>
                            <a:rPr lang="en-US" sz="2800" i="1">
                              <a:latin typeface="Cambria Math" panose="02040503050406030204" pitchFamily="18" charset="0"/>
                              <a:ea typeface="Cambria Math" panose="02040503050406030204" pitchFamily="18" charset="0"/>
                            </a:rPr>
                          </m:ctrlPr>
                        </m:acc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𝑟</m:t>
                              </m:r>
                            </m:e>
                            <m:sub>
                              <m:f>
                                <m:fPr>
                                  <m:type m:val="lin"/>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𝐺</m:t>
                                  </m:r>
                                </m:num>
                                <m:den>
                                  <m:r>
                                    <a:rPr lang="en-US" sz="2800" i="1">
                                      <a:latin typeface="Cambria Math" panose="02040503050406030204" pitchFamily="18" charset="0"/>
                                      <a:ea typeface="Cambria Math" panose="02040503050406030204" pitchFamily="18" charset="0"/>
                                    </a:rPr>
                                    <m:t>𝑃</m:t>
                                  </m:r>
                                </m:den>
                              </m:f>
                            </m:sub>
                          </m:sSub>
                        </m:e>
                      </m:acc>
                      <m:r>
                        <a:rPr lang="en-US" sz="2800" i="1">
                          <a:latin typeface="Cambria Math" panose="02040503050406030204" pitchFamily="18" charset="0"/>
                          <a:ea typeface="Cambria Math" panose="02040503050406030204" pitchFamily="18" charset="0"/>
                        </a:rPr>
                        <m:t>×</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𝑚</m:t>
                          </m:r>
                          <m:r>
                            <a:rPr lang="en-US" sz="2800" i="1">
                              <a:latin typeface="Cambria Math" panose="02040503050406030204" pitchFamily="18" charset="0"/>
                              <a:ea typeface="Cambria Math" panose="02040503050406030204" pitchFamily="18" charset="0"/>
                            </a:rPr>
                            <m:t>∗</m:t>
                          </m:r>
                          <m:acc>
                            <m:accPr>
                              <m:chr m:val="⃗"/>
                              <m:ctrlPr>
                                <a:rPr lang="en-US" sz="2800" i="1">
                                  <a:latin typeface="Cambria Math" panose="02040503050406030204" pitchFamily="18" charset="0"/>
                                  <a:ea typeface="Cambria Math" panose="02040503050406030204" pitchFamily="18" charset="0"/>
                                </a:rPr>
                              </m:ctrlPr>
                            </m:acc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𝑣</m:t>
                                  </m:r>
                                </m:e>
                                <m:sub>
                                  <m:r>
                                    <a:rPr lang="en-US" sz="2800" i="1">
                                      <a:latin typeface="Cambria Math" panose="02040503050406030204" pitchFamily="18" charset="0"/>
                                      <a:ea typeface="Cambria Math" panose="02040503050406030204" pitchFamily="18" charset="0"/>
                                    </a:rPr>
                                    <m:t>𝐺𝑖</m:t>
                                  </m:r>
                                </m:sub>
                              </m:sSub>
                            </m:e>
                          </m:acc>
                        </m:e>
                      </m:d>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𝐺</m:t>
                          </m:r>
                        </m:sub>
                      </m:sSub>
                      <m:r>
                        <a:rPr lang="en-US" sz="2800" i="1">
                          <a:latin typeface="Cambria Math" panose="02040503050406030204" pitchFamily="18" charset="0"/>
                        </a:rPr>
                        <m:t>∗</m:t>
                      </m:r>
                      <m:acc>
                        <m:accPr>
                          <m:chr m:val="⃑"/>
                          <m:ctrlPr>
                            <a:rPr lang="en-US" sz="2800" i="1">
                              <a:latin typeface="Cambria Math" panose="02040503050406030204" pitchFamily="18" charset="0"/>
                            </a:rPr>
                          </m:ctrlPr>
                        </m:accPr>
                        <m:e>
                          <m:sSub>
                            <m:sSubPr>
                              <m:ctrlPr>
                                <a:rPr lang="en-US" sz="2800" i="1">
                                  <a:latin typeface="Cambria Math" panose="02040503050406030204" pitchFamily="18" charset="0"/>
                                  <a:ea typeface="Cambria Math" panose="02040503050406030204" pitchFamily="18" charset="0"/>
                                </a:rPr>
                              </m:ctrlPr>
                            </m:sSubPr>
                            <m:e>
                              <m:r>
                                <m:rPr>
                                  <m:sty m:val="p"/>
                                </m:rPr>
                                <a:rPr lang="en-US" sz="2800">
                                  <a:latin typeface="Cambria Math" panose="02040503050406030204" pitchFamily="18" charset="0"/>
                                  <a:ea typeface="Cambria Math" panose="02040503050406030204" pitchFamily="18" charset="0"/>
                                </a:rPr>
                                <m:t>ω</m:t>
                              </m:r>
                            </m:e>
                            <m:sub>
                              <m:r>
                                <a:rPr lang="en-US" sz="2800" i="1">
                                  <a:latin typeface="Cambria Math" panose="02040503050406030204" pitchFamily="18" charset="0"/>
                                  <a:ea typeface="Cambria Math" panose="02040503050406030204" pitchFamily="18" charset="0"/>
                                </a:rPr>
                                <m:t>𝑓</m:t>
                              </m:r>
                            </m:sub>
                          </m:sSub>
                        </m:e>
                      </m:acc>
                      <m:r>
                        <a:rPr lang="en-US" sz="2800" i="1">
                          <a:latin typeface="Cambria Math" panose="02040503050406030204" pitchFamily="18" charset="0"/>
                          <a:ea typeface="Cambria Math" panose="02040503050406030204" pitchFamily="18" charset="0"/>
                        </a:rPr>
                        <m:t>+</m:t>
                      </m:r>
                      <m:acc>
                        <m:accPr>
                          <m:chr m:val="⃗"/>
                          <m:ctrlPr>
                            <a:rPr lang="en-US" sz="2800" i="1">
                              <a:latin typeface="Cambria Math" panose="02040503050406030204" pitchFamily="18" charset="0"/>
                              <a:ea typeface="Cambria Math" panose="02040503050406030204" pitchFamily="18" charset="0"/>
                            </a:rPr>
                          </m:ctrlPr>
                        </m:acc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𝑟</m:t>
                              </m:r>
                            </m:e>
                            <m:sub>
                              <m:f>
                                <m:fPr>
                                  <m:type m:val="lin"/>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𝐺</m:t>
                                  </m:r>
                                </m:num>
                                <m:den>
                                  <m:r>
                                    <a:rPr lang="en-US" sz="2800" i="1">
                                      <a:latin typeface="Cambria Math" panose="02040503050406030204" pitchFamily="18" charset="0"/>
                                      <a:ea typeface="Cambria Math" panose="02040503050406030204" pitchFamily="18" charset="0"/>
                                    </a:rPr>
                                    <m:t>𝑃</m:t>
                                  </m:r>
                                </m:den>
                              </m:f>
                            </m:sub>
                          </m:sSub>
                        </m:e>
                      </m:acc>
                      <m:r>
                        <a:rPr lang="en-US" sz="2800" i="1">
                          <a:latin typeface="Cambria Math" panose="02040503050406030204" pitchFamily="18" charset="0"/>
                          <a:ea typeface="Cambria Math" panose="02040503050406030204" pitchFamily="18" charset="0"/>
                        </a:rPr>
                        <m:t>×</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𝑚</m:t>
                          </m:r>
                          <m:r>
                            <a:rPr lang="en-US" sz="2800" i="1">
                              <a:latin typeface="Cambria Math" panose="02040503050406030204" pitchFamily="18" charset="0"/>
                              <a:ea typeface="Cambria Math" panose="02040503050406030204" pitchFamily="18" charset="0"/>
                            </a:rPr>
                            <m:t>∗</m:t>
                          </m:r>
                          <m:acc>
                            <m:accPr>
                              <m:chr m:val="⃗"/>
                              <m:ctrlPr>
                                <a:rPr lang="en-US" sz="2800" i="1">
                                  <a:latin typeface="Cambria Math" panose="02040503050406030204" pitchFamily="18" charset="0"/>
                                  <a:ea typeface="Cambria Math" panose="02040503050406030204" pitchFamily="18" charset="0"/>
                                </a:rPr>
                              </m:ctrlPr>
                            </m:acc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𝑣</m:t>
                                  </m:r>
                                </m:e>
                                <m:sub>
                                  <m:r>
                                    <a:rPr lang="en-US" sz="2800" i="1">
                                      <a:latin typeface="Cambria Math" panose="02040503050406030204" pitchFamily="18" charset="0"/>
                                      <a:ea typeface="Cambria Math" panose="02040503050406030204" pitchFamily="18" charset="0"/>
                                    </a:rPr>
                                    <m:t>𝐺</m:t>
                                  </m:r>
                                  <m:r>
                                    <a:rPr lang="en-US" sz="2800" b="0" i="1" smtClean="0">
                                      <a:latin typeface="Cambria Math" panose="02040503050406030204" pitchFamily="18" charset="0"/>
                                      <a:ea typeface="Cambria Math" panose="02040503050406030204" pitchFamily="18" charset="0"/>
                                    </a:rPr>
                                    <m:t>𝑓</m:t>
                                  </m:r>
                                </m:sub>
                              </m:sSub>
                            </m:e>
                          </m:acc>
                        </m:e>
                      </m:d>
                    </m:oMath>
                  </m:oMathPara>
                </a14:m>
                <a:endParaRPr lang="en-US" dirty="0"/>
              </a:p>
              <a:p>
                <a:pPr marL="0" indent="0">
                  <a:buFont typeface="Arial" panose="020B0604020202020204" pitchFamily="34" charset="0"/>
                  <a:buNone/>
                </a:pPr>
                <a:endParaRPr lang="en-US" dirty="0"/>
              </a:p>
              <a:p>
                <a:endParaRPr lang="en-US" dirty="0"/>
              </a:p>
            </p:txBody>
          </p:sp>
        </mc:Choice>
        <mc:Fallback>
          <p:sp>
            <p:nvSpPr>
              <p:cNvPr id="22" name="Content Placeholder 2">
                <a:extLst>
                  <a:ext uri="{FF2B5EF4-FFF2-40B4-BE49-F238E27FC236}">
                    <a16:creationId xmlns:a16="http://schemas.microsoft.com/office/drawing/2014/main" id="{14297BB5-4029-BF63-7EDF-224D8E66F203}"/>
                  </a:ext>
                </a:extLst>
              </p:cNvPr>
              <p:cNvSpPr txBox="1">
                <a:spLocks noRot="1" noChangeAspect="1" noMove="1" noResize="1" noEditPoints="1" noAdjustHandles="1" noChangeArrowheads="1" noChangeShapeType="1" noTextEdit="1"/>
              </p:cNvSpPr>
              <p:nvPr/>
            </p:nvSpPr>
            <p:spPr>
              <a:xfrm>
                <a:off x="234772" y="5822232"/>
                <a:ext cx="8674456" cy="62373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8995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92BAB-C952-4615-8017-326C9C8D2293}"/>
              </a:ext>
            </a:extLst>
          </p:cNvPr>
          <p:cNvSpPr>
            <a:spLocks noGrp="1"/>
          </p:cNvSpPr>
          <p:nvPr>
            <p:ph type="title"/>
          </p:nvPr>
        </p:nvSpPr>
        <p:spPr/>
        <p:txBody>
          <a:bodyPr/>
          <a:lstStyle/>
          <a:p>
            <a:r>
              <a:rPr lang="en-US" dirty="0"/>
              <a:t>Rigid Body Surface Collisions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67A592A-BC94-44AB-B9DE-1C18398D660D}"/>
                  </a:ext>
                </a:extLst>
              </p:cNvPr>
              <p:cNvSpPr>
                <a:spLocks noGrp="1"/>
              </p:cNvSpPr>
              <p:nvPr>
                <p:ph idx="1"/>
              </p:nvPr>
            </p:nvSpPr>
            <p:spPr>
              <a:xfrm>
                <a:off x="457200" y="1600200"/>
                <a:ext cx="8229600" cy="4876800"/>
              </a:xfrm>
            </p:spPr>
            <p:txBody>
              <a:bodyPr>
                <a:normAutofit fontScale="77500" lnSpcReduction="20000"/>
              </a:bodyPr>
              <a:lstStyle/>
              <a:p>
                <a:r>
                  <a:rPr lang="en-US" dirty="0"/>
                  <a:t>Putting this all together, we have three equations that should allow us to solve for up to three unknowns.</a:t>
                </a:r>
              </a:p>
              <a:p>
                <a:endParaRPr lang="en-US" dirty="0"/>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𝑡𝐺</m:t>
                        </m:r>
                        <m:r>
                          <a:rPr lang="en-US" i="1">
                            <a:latin typeface="Cambria Math"/>
                          </a:rPr>
                          <m:t>𝑓</m:t>
                        </m:r>
                      </m:sub>
                    </m:sSub>
                    <m:r>
                      <a:rPr lang="en-US" i="1">
                        <a:latin typeface="Cambria Math"/>
                      </a:rPr>
                      <m:t>=</m:t>
                    </m:r>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𝑡</m:t>
                        </m:r>
                        <m:r>
                          <a:rPr lang="en-US" i="1">
                            <a:latin typeface="Cambria Math" panose="02040503050406030204" pitchFamily="18" charset="0"/>
                          </a:rPr>
                          <m:t>𝐺𝑖</m:t>
                        </m:r>
                      </m:sub>
                    </m:sSub>
                  </m:oMath>
                </a14:m>
                <a:r>
                  <a:rPr lang="en-US" dirty="0"/>
                  <a:t>       </a:t>
                </a:r>
                <a14:m>
                  <m:oMath xmlns:m="http://schemas.openxmlformats.org/officeDocument/2006/math">
                    <m:r>
                      <a:rPr lang="en-US" i="1">
                        <a:latin typeface="Cambria Math"/>
                      </a:rPr>
                      <m:t>𝑒</m:t>
                    </m:r>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𝑛</m:t>
                            </m:r>
                            <m:r>
                              <a:rPr lang="en-US" i="1">
                                <a:latin typeface="Cambria Math" panose="02040503050406030204" pitchFamily="18" charset="0"/>
                              </a:rPr>
                              <m:t>𝑃</m:t>
                            </m:r>
                            <m:r>
                              <a:rPr lang="en-US" i="1">
                                <a:latin typeface="Cambria Math"/>
                              </a:rPr>
                              <m:t>𝑓</m:t>
                            </m:r>
                          </m:sub>
                        </m:sSub>
                      </m:num>
                      <m:den>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𝑛</m:t>
                            </m:r>
                            <m:r>
                              <a:rPr lang="en-US" i="1">
                                <a:latin typeface="Cambria Math" panose="02040503050406030204" pitchFamily="18" charset="0"/>
                              </a:rPr>
                              <m:t>𝑃</m:t>
                            </m:r>
                            <m:r>
                              <a:rPr lang="en-US" i="1">
                                <a:latin typeface="Cambria Math"/>
                              </a:rPr>
                              <m:t>𝑖</m:t>
                            </m:r>
                          </m:sub>
                        </m:sSub>
                      </m:den>
                    </m:f>
                  </m:oMath>
                </a14:m>
                <a:endParaRPr lang="en-US" dirty="0"/>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𝐺</m:t>
                          </m:r>
                        </m:sub>
                      </m:sSub>
                      <m:r>
                        <a:rPr lang="en-US" sz="2800" i="1">
                          <a:latin typeface="Cambria Math" panose="02040503050406030204" pitchFamily="18" charset="0"/>
                        </a:rPr>
                        <m:t>∗</m:t>
                      </m:r>
                      <m:acc>
                        <m:accPr>
                          <m:chr m:val="⃑"/>
                          <m:ctrlPr>
                            <a:rPr lang="en-US" sz="2800" i="1">
                              <a:latin typeface="Cambria Math" panose="02040503050406030204" pitchFamily="18" charset="0"/>
                            </a:rPr>
                          </m:ctrlPr>
                        </m:accPr>
                        <m:e>
                          <m:sSub>
                            <m:sSubPr>
                              <m:ctrlPr>
                                <a:rPr lang="en-US" sz="2800" i="1">
                                  <a:latin typeface="Cambria Math" panose="02040503050406030204" pitchFamily="18" charset="0"/>
                                  <a:ea typeface="Cambria Math" panose="02040503050406030204" pitchFamily="18" charset="0"/>
                                </a:rPr>
                              </m:ctrlPr>
                            </m:sSubPr>
                            <m:e>
                              <m:r>
                                <m:rPr>
                                  <m:sty m:val="p"/>
                                </m:rPr>
                                <a:rPr lang="en-US" sz="2800">
                                  <a:latin typeface="Cambria Math" panose="02040503050406030204" pitchFamily="18" charset="0"/>
                                  <a:ea typeface="Cambria Math" panose="02040503050406030204" pitchFamily="18" charset="0"/>
                                </a:rPr>
                                <m:t>ω</m:t>
                              </m:r>
                            </m:e>
                            <m:sub>
                              <m:r>
                                <a:rPr lang="en-US" sz="2800" i="1">
                                  <a:latin typeface="Cambria Math" panose="02040503050406030204" pitchFamily="18" charset="0"/>
                                  <a:ea typeface="Cambria Math" panose="02040503050406030204" pitchFamily="18" charset="0"/>
                                </a:rPr>
                                <m:t>𝑖</m:t>
                              </m:r>
                            </m:sub>
                          </m:sSub>
                        </m:e>
                      </m:acc>
                      <m:r>
                        <a:rPr lang="en-US" sz="2800" i="1">
                          <a:latin typeface="Cambria Math" panose="02040503050406030204" pitchFamily="18" charset="0"/>
                          <a:ea typeface="Cambria Math" panose="02040503050406030204" pitchFamily="18" charset="0"/>
                        </a:rPr>
                        <m:t>+</m:t>
                      </m:r>
                      <m:acc>
                        <m:accPr>
                          <m:chr m:val="⃗"/>
                          <m:ctrlPr>
                            <a:rPr lang="en-US" sz="2800" i="1">
                              <a:latin typeface="Cambria Math" panose="02040503050406030204" pitchFamily="18" charset="0"/>
                              <a:ea typeface="Cambria Math" panose="02040503050406030204" pitchFamily="18" charset="0"/>
                            </a:rPr>
                          </m:ctrlPr>
                        </m:acc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𝑟</m:t>
                              </m:r>
                            </m:e>
                            <m:sub>
                              <m:f>
                                <m:fPr>
                                  <m:type m:val="lin"/>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𝐺</m:t>
                                  </m:r>
                                </m:num>
                                <m:den>
                                  <m:r>
                                    <a:rPr lang="en-US" sz="2800" i="1">
                                      <a:latin typeface="Cambria Math" panose="02040503050406030204" pitchFamily="18" charset="0"/>
                                      <a:ea typeface="Cambria Math" panose="02040503050406030204" pitchFamily="18" charset="0"/>
                                    </a:rPr>
                                    <m:t>𝑃</m:t>
                                  </m:r>
                                </m:den>
                              </m:f>
                            </m:sub>
                          </m:sSub>
                        </m:e>
                      </m:acc>
                      <m:r>
                        <a:rPr lang="en-US" sz="2800" i="1">
                          <a:latin typeface="Cambria Math" panose="02040503050406030204" pitchFamily="18" charset="0"/>
                          <a:ea typeface="Cambria Math" panose="02040503050406030204" pitchFamily="18" charset="0"/>
                        </a:rPr>
                        <m:t>×</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𝑚</m:t>
                          </m:r>
                          <m:r>
                            <a:rPr lang="en-US" sz="2800" i="1">
                              <a:latin typeface="Cambria Math" panose="02040503050406030204" pitchFamily="18" charset="0"/>
                              <a:ea typeface="Cambria Math" panose="02040503050406030204" pitchFamily="18" charset="0"/>
                            </a:rPr>
                            <m:t>∗</m:t>
                          </m:r>
                          <m:acc>
                            <m:accPr>
                              <m:chr m:val="⃗"/>
                              <m:ctrlPr>
                                <a:rPr lang="en-US" sz="2800" i="1">
                                  <a:latin typeface="Cambria Math" panose="02040503050406030204" pitchFamily="18" charset="0"/>
                                  <a:ea typeface="Cambria Math" panose="02040503050406030204" pitchFamily="18" charset="0"/>
                                </a:rPr>
                              </m:ctrlPr>
                            </m:acc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𝑣</m:t>
                                  </m:r>
                                </m:e>
                                <m:sub>
                                  <m:r>
                                    <a:rPr lang="en-US" sz="2800" i="1">
                                      <a:latin typeface="Cambria Math" panose="02040503050406030204" pitchFamily="18" charset="0"/>
                                      <a:ea typeface="Cambria Math" panose="02040503050406030204" pitchFamily="18" charset="0"/>
                                    </a:rPr>
                                    <m:t>𝐺𝑖</m:t>
                                  </m:r>
                                </m:sub>
                              </m:sSub>
                            </m:e>
                          </m:acc>
                        </m:e>
                      </m:d>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𝐺</m:t>
                          </m:r>
                        </m:sub>
                      </m:sSub>
                      <m:r>
                        <a:rPr lang="en-US" sz="2800" i="1">
                          <a:latin typeface="Cambria Math" panose="02040503050406030204" pitchFamily="18" charset="0"/>
                        </a:rPr>
                        <m:t>∗</m:t>
                      </m:r>
                      <m:acc>
                        <m:accPr>
                          <m:chr m:val="⃑"/>
                          <m:ctrlPr>
                            <a:rPr lang="en-US" sz="2800" i="1">
                              <a:latin typeface="Cambria Math" panose="02040503050406030204" pitchFamily="18" charset="0"/>
                            </a:rPr>
                          </m:ctrlPr>
                        </m:accPr>
                        <m:e>
                          <m:sSub>
                            <m:sSubPr>
                              <m:ctrlPr>
                                <a:rPr lang="en-US" sz="2800" i="1">
                                  <a:latin typeface="Cambria Math" panose="02040503050406030204" pitchFamily="18" charset="0"/>
                                  <a:ea typeface="Cambria Math" panose="02040503050406030204" pitchFamily="18" charset="0"/>
                                </a:rPr>
                              </m:ctrlPr>
                            </m:sSubPr>
                            <m:e>
                              <m:r>
                                <m:rPr>
                                  <m:sty m:val="p"/>
                                </m:rPr>
                                <a:rPr lang="en-US" sz="2800">
                                  <a:latin typeface="Cambria Math" panose="02040503050406030204" pitchFamily="18" charset="0"/>
                                  <a:ea typeface="Cambria Math" panose="02040503050406030204" pitchFamily="18" charset="0"/>
                                </a:rPr>
                                <m:t>ω</m:t>
                              </m:r>
                            </m:e>
                            <m:sub>
                              <m:r>
                                <a:rPr lang="en-US" sz="2800" i="1">
                                  <a:latin typeface="Cambria Math" panose="02040503050406030204" pitchFamily="18" charset="0"/>
                                  <a:ea typeface="Cambria Math" panose="02040503050406030204" pitchFamily="18" charset="0"/>
                                </a:rPr>
                                <m:t>𝑓</m:t>
                              </m:r>
                            </m:sub>
                          </m:sSub>
                        </m:e>
                      </m:acc>
                      <m:r>
                        <a:rPr lang="en-US" sz="2800" i="1">
                          <a:latin typeface="Cambria Math" panose="02040503050406030204" pitchFamily="18" charset="0"/>
                          <a:ea typeface="Cambria Math" panose="02040503050406030204" pitchFamily="18" charset="0"/>
                        </a:rPr>
                        <m:t>+</m:t>
                      </m:r>
                      <m:acc>
                        <m:accPr>
                          <m:chr m:val="⃗"/>
                          <m:ctrlPr>
                            <a:rPr lang="en-US" sz="2800" i="1">
                              <a:latin typeface="Cambria Math" panose="02040503050406030204" pitchFamily="18" charset="0"/>
                              <a:ea typeface="Cambria Math" panose="02040503050406030204" pitchFamily="18" charset="0"/>
                            </a:rPr>
                          </m:ctrlPr>
                        </m:acc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𝑟</m:t>
                              </m:r>
                            </m:e>
                            <m:sub>
                              <m:f>
                                <m:fPr>
                                  <m:type m:val="lin"/>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𝐺</m:t>
                                  </m:r>
                                </m:num>
                                <m:den>
                                  <m:r>
                                    <a:rPr lang="en-US" sz="2800" i="1">
                                      <a:latin typeface="Cambria Math" panose="02040503050406030204" pitchFamily="18" charset="0"/>
                                      <a:ea typeface="Cambria Math" panose="02040503050406030204" pitchFamily="18" charset="0"/>
                                    </a:rPr>
                                    <m:t>𝑃</m:t>
                                  </m:r>
                                </m:den>
                              </m:f>
                            </m:sub>
                          </m:sSub>
                        </m:e>
                      </m:acc>
                      <m:r>
                        <a:rPr lang="en-US" sz="2800" i="1">
                          <a:latin typeface="Cambria Math" panose="02040503050406030204" pitchFamily="18" charset="0"/>
                          <a:ea typeface="Cambria Math" panose="02040503050406030204" pitchFamily="18" charset="0"/>
                        </a:rPr>
                        <m:t>×</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𝑚</m:t>
                          </m:r>
                          <m:r>
                            <a:rPr lang="en-US" sz="2800" i="1">
                              <a:latin typeface="Cambria Math" panose="02040503050406030204" pitchFamily="18" charset="0"/>
                              <a:ea typeface="Cambria Math" panose="02040503050406030204" pitchFamily="18" charset="0"/>
                            </a:rPr>
                            <m:t>∗</m:t>
                          </m:r>
                          <m:acc>
                            <m:accPr>
                              <m:chr m:val="⃗"/>
                              <m:ctrlPr>
                                <a:rPr lang="en-US" sz="2800" i="1">
                                  <a:latin typeface="Cambria Math" panose="02040503050406030204" pitchFamily="18" charset="0"/>
                                  <a:ea typeface="Cambria Math" panose="02040503050406030204" pitchFamily="18" charset="0"/>
                                </a:rPr>
                              </m:ctrlPr>
                            </m:acc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𝑣</m:t>
                                  </m:r>
                                </m:e>
                                <m:sub>
                                  <m:r>
                                    <a:rPr lang="en-US" sz="2800" i="1">
                                      <a:latin typeface="Cambria Math" panose="02040503050406030204" pitchFamily="18" charset="0"/>
                                      <a:ea typeface="Cambria Math" panose="02040503050406030204" pitchFamily="18" charset="0"/>
                                    </a:rPr>
                                    <m:t>𝐺</m:t>
                                  </m:r>
                                  <m:r>
                                    <a:rPr lang="en-US" sz="2800" i="1">
                                      <a:latin typeface="Cambria Math" panose="02040503050406030204" pitchFamily="18" charset="0"/>
                                      <a:ea typeface="Cambria Math" panose="02040503050406030204" pitchFamily="18" charset="0"/>
                                    </a:rPr>
                                    <m:t>𝑓</m:t>
                                  </m:r>
                                </m:sub>
                              </m:sSub>
                            </m:e>
                          </m:acc>
                        </m:e>
                      </m:d>
                    </m:oMath>
                  </m:oMathPara>
                </a14:m>
                <a:endParaRPr lang="en-US" dirty="0"/>
              </a:p>
              <a:p>
                <a:pPr marL="0" indent="0" algn="ctr">
                  <a:buNone/>
                </a:pPr>
                <a:endParaRPr lang="en-US" dirty="0"/>
              </a:p>
              <a:p>
                <a:r>
                  <a:rPr lang="en-US" dirty="0"/>
                  <a:t>We can see this includes some velocities at the center of mass (G) and some velocities at the point of impact (P)</a:t>
                </a:r>
              </a:p>
              <a:p>
                <a:r>
                  <a:rPr lang="en-US" dirty="0"/>
                  <a:t>Because of this, the equations will usually need to be supplemented with kinematic relationships, in this case relating the velocity of the point of impact to the velocity of the center of mass and angular velocity.</a:t>
                </a:r>
              </a:p>
            </p:txBody>
          </p:sp>
        </mc:Choice>
        <mc:Fallback>
          <p:sp>
            <p:nvSpPr>
              <p:cNvPr id="3" name="Content Placeholder 2">
                <a:extLst>
                  <a:ext uri="{FF2B5EF4-FFF2-40B4-BE49-F238E27FC236}">
                    <a16:creationId xmlns:a16="http://schemas.microsoft.com/office/drawing/2014/main" id="{D67A592A-BC94-44AB-B9DE-1C18398D660D}"/>
                  </a:ext>
                </a:extLst>
              </p:cNvPr>
              <p:cNvSpPr>
                <a:spLocks noGrp="1" noRot="1" noChangeAspect="1" noMove="1" noResize="1" noEditPoints="1" noAdjustHandles="1" noChangeArrowheads="1" noChangeShapeType="1" noTextEdit="1"/>
              </p:cNvSpPr>
              <p:nvPr>
                <p:ph idx="1"/>
              </p:nvPr>
            </p:nvSpPr>
            <p:spPr>
              <a:xfrm>
                <a:off x="457200" y="1600200"/>
                <a:ext cx="8229600" cy="4876800"/>
              </a:xfrm>
              <a:blipFill>
                <a:blip r:embed="rId2"/>
                <a:stretch>
                  <a:fillRect l="-1037" t="-2375" r="-1778" b="-137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CDEEA48-041C-4F18-8182-2930A1F3E1EA}"/>
              </a:ext>
            </a:extLst>
          </p:cNvPr>
          <p:cNvSpPr>
            <a:spLocks noGrp="1"/>
          </p:cNvSpPr>
          <p:nvPr>
            <p:ph type="sldNum" sz="quarter" idx="12"/>
          </p:nvPr>
        </p:nvSpPr>
        <p:spPr/>
        <p:txBody>
          <a:bodyPr/>
          <a:lstStyle/>
          <a:p>
            <a:fld id="{929262FE-7F58-4A1E-8AF3-5A510A86DEBD}" type="slidenum">
              <a:rPr lang="en-US" smtClean="0"/>
              <a:t>8</a:t>
            </a:fld>
            <a:endParaRPr lang="en-US" dirty="0"/>
          </a:p>
        </p:txBody>
      </p:sp>
    </p:spTree>
    <p:extLst>
      <p:ext uri="{BB962C8B-B14F-4D97-AF65-F5344CB8AC3E}">
        <p14:creationId xmlns:p14="http://schemas.microsoft.com/office/powerpoint/2010/main" val="4953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EA3D-F53A-2173-54E0-60A1F3B68233}"/>
              </a:ext>
            </a:extLst>
          </p:cNvPr>
          <p:cNvSpPr>
            <a:spLocks noGrp="1"/>
          </p:cNvSpPr>
          <p:nvPr>
            <p:ph type="title"/>
          </p:nvPr>
        </p:nvSpPr>
        <p:spPr/>
        <p:txBody>
          <a:bodyPr>
            <a:normAutofit fontScale="90000"/>
          </a:bodyPr>
          <a:lstStyle/>
          <a:p>
            <a:r>
              <a:rPr lang="en-US" dirty="0"/>
              <a:t>Solving Rigid Body Surface Impact Problems</a:t>
            </a:r>
          </a:p>
        </p:txBody>
      </p:sp>
      <p:sp>
        <p:nvSpPr>
          <p:cNvPr id="3" name="Content Placeholder 2">
            <a:extLst>
              <a:ext uri="{FF2B5EF4-FFF2-40B4-BE49-F238E27FC236}">
                <a16:creationId xmlns:a16="http://schemas.microsoft.com/office/drawing/2014/main" id="{80DEE6E2-D2CF-FAB0-F187-F8A88B95DEAC}"/>
              </a:ext>
            </a:extLst>
          </p:cNvPr>
          <p:cNvSpPr>
            <a:spLocks noGrp="1"/>
          </p:cNvSpPr>
          <p:nvPr>
            <p:ph idx="1"/>
          </p:nvPr>
        </p:nvSpPr>
        <p:spPr/>
        <p:txBody>
          <a:bodyPr>
            <a:normAutofit fontScale="92500" lnSpcReduction="20000"/>
          </a:bodyPr>
          <a:lstStyle/>
          <a:p>
            <a:r>
              <a:rPr lang="en-US" dirty="0"/>
              <a:t>Start by creating a diagram showing the initial and final states.</a:t>
            </a:r>
          </a:p>
          <a:p>
            <a:pPr lvl="1"/>
            <a:r>
              <a:rPr lang="en-US" dirty="0"/>
              <a:t>Identify any known and unknown values.</a:t>
            </a:r>
          </a:p>
          <a:p>
            <a:pPr lvl="1"/>
            <a:r>
              <a:rPr lang="en-US" dirty="0"/>
              <a:t>Identify the normal and tangential directions.</a:t>
            </a:r>
          </a:p>
          <a:p>
            <a:pPr lvl="1"/>
            <a:r>
              <a:rPr lang="en-US" dirty="0"/>
              <a:t>Identify the point of impact (P) and the center of mass (G) of your body.</a:t>
            </a:r>
          </a:p>
          <a:p>
            <a:r>
              <a:rPr lang="en-US" dirty="0"/>
              <a:t>Next, write out the equations discussed in the slides and enter in known values.</a:t>
            </a:r>
          </a:p>
          <a:p>
            <a:pPr lvl="1"/>
            <a:r>
              <a:rPr lang="en-US" dirty="0"/>
              <a:t>Add an equation relating motion at P to motion at G if necessary.</a:t>
            </a:r>
          </a:p>
          <a:p>
            <a:r>
              <a:rPr lang="en-US" dirty="0"/>
              <a:t>Solve your equations for the unknown values.</a:t>
            </a:r>
          </a:p>
        </p:txBody>
      </p:sp>
      <p:sp>
        <p:nvSpPr>
          <p:cNvPr id="4" name="Slide Number Placeholder 3">
            <a:extLst>
              <a:ext uri="{FF2B5EF4-FFF2-40B4-BE49-F238E27FC236}">
                <a16:creationId xmlns:a16="http://schemas.microsoft.com/office/drawing/2014/main" id="{63E23932-3BA0-5B5B-45C7-C54FC881AEF5}"/>
              </a:ext>
            </a:extLst>
          </p:cNvPr>
          <p:cNvSpPr>
            <a:spLocks noGrp="1"/>
          </p:cNvSpPr>
          <p:nvPr>
            <p:ph type="sldNum" sz="quarter" idx="12"/>
          </p:nvPr>
        </p:nvSpPr>
        <p:spPr/>
        <p:txBody>
          <a:bodyPr/>
          <a:lstStyle/>
          <a:p>
            <a:fld id="{929262FE-7F58-4A1E-8AF3-5A510A86DEBD}" type="slidenum">
              <a:rPr lang="en-US" smtClean="0"/>
              <a:t>9</a:t>
            </a:fld>
            <a:endParaRPr lang="en-US" dirty="0"/>
          </a:p>
        </p:txBody>
      </p:sp>
    </p:spTree>
    <p:extLst>
      <p:ext uri="{BB962C8B-B14F-4D97-AF65-F5344CB8AC3E}">
        <p14:creationId xmlns:p14="http://schemas.microsoft.com/office/powerpoint/2010/main" val="116087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3.xml><?xml version="1.0" encoding="utf-8"?>
<ds:datastoreItem xmlns:ds="http://schemas.openxmlformats.org/officeDocument/2006/customXml" ds:itemID="{F5CF5F32-56DC-4068-8B04-457CF34A9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2019</TotalTime>
  <Words>807</Words>
  <Application>Microsoft Office PowerPoint</Application>
  <PresentationFormat>On-screen Show (4:3)</PresentationFormat>
  <Paragraphs>90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Cambria Math</vt:lpstr>
      <vt:lpstr>MA_Template</vt:lpstr>
      <vt:lpstr>Rigid Body Surface Impact</vt:lpstr>
      <vt:lpstr>Rigid Body Surface Collisions</vt:lpstr>
      <vt:lpstr>Rigid Body Surface Collisions</vt:lpstr>
      <vt:lpstr>Rigid Body Surface Collisions</vt:lpstr>
      <vt:lpstr>Rigid Body Surface Collisions</vt:lpstr>
      <vt:lpstr>Rigid Body Surface Collisions</vt:lpstr>
      <vt:lpstr>Rigid Body Surface Collisions</vt:lpstr>
      <vt:lpstr>Rigid Body Surface Collisions</vt:lpstr>
      <vt:lpstr>Solving Rigid Body Surface Impact Problems</vt:lpstr>
      <vt:lpstr>Thanks for Watching</vt:lpstr>
      <vt:lpstr>Worked Example</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59</cp:revision>
  <dcterms:created xsi:type="dcterms:W3CDTF">2020-08-21T15:23:22Z</dcterms:created>
  <dcterms:modified xsi:type="dcterms:W3CDTF">2023-08-03T19:42:44Z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