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6"/>
  </p:notesMasterIdLst>
  <p:sldIdLst>
    <p:sldId id="256" r:id="rId5"/>
    <p:sldId id="288" r:id="rId6"/>
    <p:sldId id="289" r:id="rId7"/>
    <p:sldId id="262" r:id="rId8"/>
    <p:sldId id="263" r:id="rId9"/>
    <p:sldId id="264" r:id="rId10"/>
    <p:sldId id="265" r:id="rId11"/>
    <p:sldId id="290" r:id="rId12"/>
    <p:sldId id="287"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9" autoAdjust="0"/>
    <p:restoredTop sz="54101" autoAdjust="0"/>
  </p:normalViewPr>
  <p:slideViewPr>
    <p:cSldViewPr>
      <p:cViewPr varScale="1">
        <p:scale>
          <a:sx n="67" d="100"/>
          <a:sy n="67" d="100"/>
        </p:scale>
        <p:origin x="26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7/2/2021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Shear and Moment Diagrams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the Moment Diagram Worked Example</a:t>
            </a:r>
          </a:p>
        </p:txBody>
      </p:sp>
      <p:sp>
        <p:nvSpPr>
          <p:cNvPr id="3" name="Content Placeholder 2"/>
          <p:cNvSpPr>
            <a:spLocks noGrp="1"/>
          </p:cNvSpPr>
          <p:nvPr>
            <p:ph idx="1"/>
          </p:nvPr>
        </p:nvSpPr>
        <p:spPr>
          <a:xfrm>
            <a:off x="457200" y="1600201"/>
            <a:ext cx="8229600" cy="1828799"/>
          </a:xfrm>
        </p:spPr>
        <p:txBody>
          <a:bodyPr/>
          <a:lstStyle/>
          <a:p>
            <a:r>
              <a:rPr lang="en-US" dirty="0"/>
              <a:t>Draw the moment diagram for the beam shown below. </a:t>
            </a:r>
          </a:p>
        </p:txBody>
      </p:sp>
      <p:cxnSp>
        <p:nvCxnSpPr>
          <p:cNvPr id="4" name="Straight Connector 3"/>
          <p:cNvCxnSpPr/>
          <p:nvPr/>
        </p:nvCxnSpPr>
        <p:spPr>
          <a:xfrm flipV="1">
            <a:off x="6896100" y="3900854"/>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3915508"/>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3886200"/>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4944208"/>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3886200"/>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5029200"/>
            <a:ext cx="228600" cy="1219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5105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5559136"/>
            <a:ext cx="91440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5325208"/>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4415204"/>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38862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4038600"/>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3853934"/>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3472879"/>
            <a:ext cx="677007" cy="369332"/>
          </a:xfrm>
          <a:prstGeom prst="rect">
            <a:avLst/>
          </a:prstGeom>
          <a:noFill/>
        </p:spPr>
        <p:txBody>
          <a:bodyPr wrap="square" rtlCol="0">
            <a:spAutoFit/>
          </a:bodyPr>
          <a:lstStyle/>
          <a:p>
            <a:r>
              <a:rPr lang="en-US" dirty="0">
                <a:solidFill>
                  <a:srgbClr val="FF0000"/>
                </a:solidFill>
              </a:rPr>
              <a:t>6 </a:t>
            </a:r>
            <a:r>
              <a:rPr lang="en-US" dirty="0" err="1">
                <a:solidFill>
                  <a:srgbClr val="FF0000"/>
                </a:solidFill>
              </a:rPr>
              <a:t>kN</a:t>
            </a:r>
            <a:endParaRPr lang="en-US" dirty="0">
              <a:solidFill>
                <a:srgbClr val="FF0000"/>
              </a:solidFill>
            </a:endParaRPr>
          </a:p>
        </p:txBody>
      </p:sp>
      <p:sp>
        <p:nvSpPr>
          <p:cNvPr id="30" name="TextBox 29"/>
          <p:cNvSpPr txBox="1"/>
          <p:nvPr/>
        </p:nvSpPr>
        <p:spPr>
          <a:xfrm>
            <a:off x="4648200" y="4322070"/>
            <a:ext cx="1066800" cy="369332"/>
          </a:xfrm>
          <a:prstGeom prst="rect">
            <a:avLst/>
          </a:prstGeom>
          <a:noFill/>
        </p:spPr>
        <p:txBody>
          <a:bodyPr wrap="square" rtlCol="0">
            <a:spAutoFit/>
          </a:bodyPr>
          <a:lstStyle/>
          <a:p>
            <a:r>
              <a:rPr lang="en-US" dirty="0">
                <a:solidFill>
                  <a:srgbClr val="FF0000"/>
                </a:solidFill>
              </a:rPr>
              <a:t>1 </a:t>
            </a:r>
            <a:r>
              <a:rPr lang="en-US" dirty="0" err="1">
                <a:solidFill>
                  <a:srgbClr val="FF0000"/>
                </a:solidFill>
              </a:rPr>
              <a:t>kN</a:t>
            </a:r>
            <a:r>
              <a:rPr lang="en-US" dirty="0">
                <a:solidFill>
                  <a:srgbClr val="FF0000"/>
                </a:solidFill>
              </a:rPr>
              <a:t>/m</a:t>
            </a:r>
          </a:p>
        </p:txBody>
      </p:sp>
      <p:sp>
        <p:nvSpPr>
          <p:cNvPr id="31" name="TextBox 30"/>
          <p:cNvSpPr txBox="1"/>
          <p:nvPr/>
        </p:nvSpPr>
        <p:spPr>
          <a:xfrm>
            <a:off x="2922687" y="4182002"/>
            <a:ext cx="1069524" cy="369332"/>
          </a:xfrm>
          <a:prstGeom prst="rect">
            <a:avLst/>
          </a:prstGeom>
          <a:noFill/>
        </p:spPr>
        <p:txBody>
          <a:bodyPr wrap="none" rtlCol="0">
            <a:spAutoFit/>
          </a:bodyPr>
          <a:lstStyle/>
          <a:p>
            <a:r>
              <a:rPr lang="en-US" b="1" dirty="0">
                <a:solidFill>
                  <a:srgbClr val="7030A0"/>
                </a:solidFill>
              </a:rPr>
              <a:t>36 </a:t>
            </a:r>
            <a:r>
              <a:rPr lang="en-US" b="1" dirty="0" err="1">
                <a:solidFill>
                  <a:srgbClr val="7030A0"/>
                </a:solidFill>
              </a:rPr>
              <a:t>kN</a:t>
            </a:r>
            <a:r>
              <a:rPr lang="en-US" b="1" dirty="0">
                <a:solidFill>
                  <a:srgbClr val="7030A0"/>
                </a:solidFill>
              </a:rPr>
              <a:t> m</a:t>
            </a:r>
          </a:p>
        </p:txBody>
      </p:sp>
      <p:sp>
        <p:nvSpPr>
          <p:cNvPr id="32" name="Arc 31"/>
          <p:cNvSpPr/>
          <p:nvPr/>
        </p:nvSpPr>
        <p:spPr>
          <a:xfrm flipH="1">
            <a:off x="1812369" y="4396362"/>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408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Bending Practice Problem</a:t>
            </a:r>
          </a:p>
        </p:txBody>
      </p:sp>
      <p:sp>
        <p:nvSpPr>
          <p:cNvPr id="3" name="Content Placeholder 2"/>
          <p:cNvSpPr>
            <a:spLocks noGrp="1"/>
          </p:cNvSpPr>
          <p:nvPr>
            <p:ph idx="1"/>
          </p:nvPr>
        </p:nvSpPr>
        <p:spPr>
          <a:xfrm>
            <a:off x="457200" y="1600200"/>
            <a:ext cx="8229600" cy="1936283"/>
          </a:xfrm>
        </p:spPr>
        <p:txBody>
          <a:bodyPr>
            <a:normAutofit fontScale="85000" lnSpcReduction="20000"/>
          </a:bodyPr>
          <a:lstStyle/>
          <a:p>
            <a:r>
              <a:rPr lang="en-US" dirty="0"/>
              <a:t>A horizontal wooden beam in the lobby of a new hotel is going to be supported and loaded as shown below. What do the shear and moment diagram for this beam look like? What is the largest internal moment in the beam and where does it occur?</a:t>
            </a:r>
          </a:p>
        </p:txBody>
      </p:sp>
      <p:sp>
        <p:nvSpPr>
          <p:cNvPr id="4" name="Rectangle 3"/>
          <p:cNvSpPr/>
          <p:nvPr/>
        </p:nvSpPr>
        <p:spPr>
          <a:xfrm>
            <a:off x="1371600" y="4780984"/>
            <a:ext cx="6487392" cy="354996"/>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3501261" y="3389891"/>
            <a:ext cx="858377" cy="369332"/>
          </a:xfrm>
          <a:prstGeom prst="rect">
            <a:avLst/>
          </a:prstGeom>
          <a:noFill/>
        </p:spPr>
        <p:txBody>
          <a:bodyPr wrap="none" rtlCol="0">
            <a:spAutoFit/>
          </a:bodyPr>
          <a:lstStyle/>
          <a:p>
            <a:r>
              <a:rPr lang="en-US" b="1" dirty="0">
                <a:solidFill>
                  <a:srgbClr val="FF0000"/>
                </a:solidFill>
              </a:rPr>
              <a:t>600 lbs</a:t>
            </a:r>
          </a:p>
        </p:txBody>
      </p:sp>
      <p:cxnSp>
        <p:nvCxnSpPr>
          <p:cNvPr id="6" name="Straight Arrow Connector 5"/>
          <p:cNvCxnSpPr/>
          <p:nvPr/>
        </p:nvCxnSpPr>
        <p:spPr>
          <a:xfrm>
            <a:off x="3962400" y="3773161"/>
            <a:ext cx="0" cy="984042"/>
          </a:xfrm>
          <a:prstGeom prst="straightConnector1">
            <a:avLst/>
          </a:prstGeom>
          <a:ln w="5715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1502450" y="3581178"/>
            <a:ext cx="1164550" cy="369332"/>
          </a:xfrm>
          <a:prstGeom prst="rect">
            <a:avLst/>
          </a:prstGeom>
          <a:noFill/>
        </p:spPr>
        <p:txBody>
          <a:bodyPr wrap="none" rtlCol="0">
            <a:spAutoFit/>
          </a:bodyPr>
          <a:lstStyle/>
          <a:p>
            <a:r>
              <a:rPr lang="en-US" b="1" dirty="0">
                <a:solidFill>
                  <a:srgbClr val="FF0000"/>
                </a:solidFill>
              </a:rPr>
              <a:t> 100 lbs/ft</a:t>
            </a:r>
          </a:p>
        </p:txBody>
      </p:sp>
      <p:sp>
        <p:nvSpPr>
          <p:cNvPr id="14" name="Rectangle 13"/>
          <p:cNvSpPr/>
          <p:nvPr/>
        </p:nvSpPr>
        <p:spPr>
          <a:xfrm>
            <a:off x="1373911" y="5135980"/>
            <a:ext cx="291118" cy="1262597"/>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6157458" y="5132053"/>
            <a:ext cx="291118" cy="1262597"/>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6" name="Group 25"/>
          <p:cNvGrpSpPr/>
          <p:nvPr/>
        </p:nvGrpSpPr>
        <p:grpSpPr>
          <a:xfrm>
            <a:off x="1519470" y="3962400"/>
            <a:ext cx="1147530" cy="807739"/>
            <a:chOff x="1519470" y="4203936"/>
            <a:chExt cx="1147530" cy="566203"/>
          </a:xfrm>
        </p:grpSpPr>
        <p:cxnSp>
          <p:nvCxnSpPr>
            <p:cNvPr id="8" name="Straight Arrow Connector 7"/>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grpSp>
        <p:nvGrpSpPr>
          <p:cNvPr id="27" name="Group 26"/>
          <p:cNvGrpSpPr/>
          <p:nvPr/>
        </p:nvGrpSpPr>
        <p:grpSpPr>
          <a:xfrm>
            <a:off x="5128402" y="3962400"/>
            <a:ext cx="1147530" cy="806693"/>
            <a:chOff x="1519470" y="4203936"/>
            <a:chExt cx="1147530" cy="566203"/>
          </a:xfrm>
        </p:grpSpPr>
        <p:cxnSp>
          <p:nvCxnSpPr>
            <p:cNvPr id="28" name="Straight Arrow Connector 27"/>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grpSp>
        <p:nvGrpSpPr>
          <p:cNvPr id="33" name="Group 32"/>
          <p:cNvGrpSpPr/>
          <p:nvPr/>
        </p:nvGrpSpPr>
        <p:grpSpPr>
          <a:xfrm>
            <a:off x="6276108" y="4313470"/>
            <a:ext cx="1496292" cy="467514"/>
            <a:chOff x="1519470" y="4203936"/>
            <a:chExt cx="1147530" cy="566203"/>
          </a:xfrm>
        </p:grpSpPr>
        <p:cxnSp>
          <p:nvCxnSpPr>
            <p:cNvPr id="34" name="Straight Arrow Connector 33"/>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sp>
        <p:nvSpPr>
          <p:cNvPr id="39" name="TextBox 38"/>
          <p:cNvSpPr txBox="1"/>
          <p:nvPr/>
        </p:nvSpPr>
        <p:spPr>
          <a:xfrm>
            <a:off x="5105400" y="3593068"/>
            <a:ext cx="1164550" cy="369332"/>
          </a:xfrm>
          <a:prstGeom prst="rect">
            <a:avLst/>
          </a:prstGeom>
          <a:noFill/>
        </p:spPr>
        <p:txBody>
          <a:bodyPr wrap="none" rtlCol="0">
            <a:spAutoFit/>
          </a:bodyPr>
          <a:lstStyle/>
          <a:p>
            <a:r>
              <a:rPr lang="en-US" b="1" dirty="0">
                <a:solidFill>
                  <a:srgbClr val="FF0000"/>
                </a:solidFill>
              </a:rPr>
              <a:t> 100 lbs/ft</a:t>
            </a:r>
          </a:p>
        </p:txBody>
      </p:sp>
      <p:sp>
        <p:nvSpPr>
          <p:cNvPr id="40" name="TextBox 39"/>
          <p:cNvSpPr txBox="1"/>
          <p:nvPr/>
        </p:nvSpPr>
        <p:spPr>
          <a:xfrm>
            <a:off x="6455450" y="3974068"/>
            <a:ext cx="1047531" cy="369332"/>
          </a:xfrm>
          <a:prstGeom prst="rect">
            <a:avLst/>
          </a:prstGeom>
          <a:noFill/>
        </p:spPr>
        <p:txBody>
          <a:bodyPr wrap="none" rtlCol="0">
            <a:spAutoFit/>
          </a:bodyPr>
          <a:lstStyle/>
          <a:p>
            <a:r>
              <a:rPr lang="en-US" b="1" dirty="0">
                <a:solidFill>
                  <a:srgbClr val="FF0000"/>
                </a:solidFill>
              </a:rPr>
              <a:t> 50 lbs/ft</a:t>
            </a:r>
          </a:p>
        </p:txBody>
      </p:sp>
      <p:cxnSp>
        <p:nvCxnSpPr>
          <p:cNvPr id="41" name="Straight Connector 40"/>
          <p:cNvCxnSpPr/>
          <p:nvPr/>
        </p:nvCxnSpPr>
        <p:spPr>
          <a:xfrm>
            <a:off x="1519470" y="5611458"/>
            <a:ext cx="6324865"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52600" y="5415947"/>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cxnSp>
        <p:nvCxnSpPr>
          <p:cNvPr id="43" name="Straight Connector 42"/>
          <p:cNvCxnSpPr/>
          <p:nvPr/>
        </p:nvCxnSpPr>
        <p:spPr>
          <a:xfrm flipV="1">
            <a:off x="3962400" y="5199052"/>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519470" y="5199052"/>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03944" y="5219700"/>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079999" y="5219700"/>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307634" y="5249001"/>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44335" y="5224178"/>
            <a:ext cx="0" cy="73152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71800" y="5421868"/>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0" name="TextBox 49"/>
          <p:cNvSpPr txBox="1"/>
          <p:nvPr/>
        </p:nvSpPr>
        <p:spPr>
          <a:xfrm>
            <a:off x="4191000" y="5421868"/>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1" name="TextBox 50"/>
          <p:cNvSpPr txBox="1"/>
          <p:nvPr/>
        </p:nvSpPr>
        <p:spPr>
          <a:xfrm>
            <a:off x="5334000" y="5410200"/>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2" name="TextBox 51"/>
          <p:cNvSpPr txBox="1"/>
          <p:nvPr/>
        </p:nvSpPr>
        <p:spPr>
          <a:xfrm>
            <a:off x="6781800" y="5410200"/>
            <a:ext cx="685800" cy="369332"/>
          </a:xfrm>
          <a:prstGeom prst="rect">
            <a:avLst/>
          </a:prstGeom>
          <a:solidFill>
            <a:schemeClr val="bg1"/>
          </a:solidFill>
        </p:spPr>
        <p:txBody>
          <a:bodyPr wrap="square" rtlCol="0">
            <a:spAutoFit/>
          </a:bodyPr>
          <a:lstStyle/>
          <a:p>
            <a:pPr algn="ctr"/>
            <a:r>
              <a:rPr lang="en-US" dirty="0">
                <a:solidFill>
                  <a:schemeClr val="accent1"/>
                </a:solidFill>
              </a:rPr>
              <a:t>4 ft</a:t>
            </a:r>
          </a:p>
        </p:txBody>
      </p:sp>
    </p:spTree>
    <p:extLst>
      <p:ext uri="{BB962C8B-B14F-4D97-AF65-F5344CB8AC3E}">
        <p14:creationId xmlns:p14="http://schemas.microsoft.com/office/powerpoint/2010/main" val="109790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E548-4A3B-4140-B6BE-C3512C55A62F}"/>
              </a:ext>
            </a:extLst>
          </p:cNvPr>
          <p:cNvSpPr>
            <a:spLocks noGrp="1"/>
          </p:cNvSpPr>
          <p:nvPr>
            <p:ph type="title"/>
          </p:nvPr>
        </p:nvSpPr>
        <p:spPr/>
        <p:txBody>
          <a:bodyPr/>
          <a:lstStyle/>
          <a:p>
            <a:r>
              <a:rPr lang="en-US" dirty="0"/>
              <a:t>The Graphical Approach</a:t>
            </a:r>
          </a:p>
        </p:txBody>
      </p:sp>
      <p:sp>
        <p:nvSpPr>
          <p:cNvPr id="3" name="Content Placeholder 2">
            <a:extLst>
              <a:ext uri="{FF2B5EF4-FFF2-40B4-BE49-F238E27FC236}">
                <a16:creationId xmlns:a16="http://schemas.microsoft.com/office/drawing/2014/main" id="{8F15561A-136E-469C-93BE-6865C72D06DA}"/>
              </a:ext>
            </a:extLst>
          </p:cNvPr>
          <p:cNvSpPr>
            <a:spLocks noGrp="1"/>
          </p:cNvSpPr>
          <p:nvPr>
            <p:ph idx="1"/>
          </p:nvPr>
        </p:nvSpPr>
        <p:spPr/>
        <p:txBody>
          <a:bodyPr>
            <a:normAutofit fontScale="85000" lnSpcReduction="20000"/>
          </a:bodyPr>
          <a:lstStyle/>
          <a:p>
            <a:r>
              <a:rPr lang="en-US" dirty="0"/>
              <a:t>By splitting a body at a specific point and performing an equilibrium analysis, we can find the internal forces and moments at that point.</a:t>
            </a:r>
          </a:p>
          <a:p>
            <a:pPr lvl="1"/>
            <a:r>
              <a:rPr lang="en-US" dirty="0"/>
              <a:t>If we want to look at a second point, we will need a second analysis.</a:t>
            </a:r>
          </a:p>
          <a:p>
            <a:r>
              <a:rPr lang="en-US" dirty="0"/>
              <a:t>Often however, it will not be obvious where those internal forces or moments will be the highest, and we may want to look at several possible points.</a:t>
            </a:r>
          </a:p>
          <a:p>
            <a:r>
              <a:rPr lang="en-US" dirty="0"/>
              <a:t>A graphical approach can be used to plot the normal forces, shearing forces, torsional moments, or bending moments along the axis of the body, allowing us to easily pick out the maximum values.</a:t>
            </a:r>
          </a:p>
        </p:txBody>
      </p:sp>
      <p:sp>
        <p:nvSpPr>
          <p:cNvPr id="4" name="Slide Number Placeholder 3">
            <a:extLst>
              <a:ext uri="{FF2B5EF4-FFF2-40B4-BE49-F238E27FC236}">
                <a16:creationId xmlns:a16="http://schemas.microsoft.com/office/drawing/2014/main" id="{E36E6AB6-45E3-4CCA-BAFE-6A67C5DEB22B}"/>
              </a:ext>
            </a:extLst>
          </p:cNvPr>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79695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67F-6C00-4CE4-B788-EB8B86C9EDB4}"/>
              </a:ext>
            </a:extLst>
          </p:cNvPr>
          <p:cNvSpPr>
            <a:spLocks noGrp="1"/>
          </p:cNvSpPr>
          <p:nvPr>
            <p:ph type="title"/>
          </p:nvPr>
        </p:nvSpPr>
        <p:spPr/>
        <p:txBody>
          <a:bodyPr>
            <a:normAutofit/>
          </a:bodyPr>
          <a:lstStyle/>
          <a:p>
            <a:r>
              <a:rPr lang="en-US" dirty="0"/>
              <a:t>Shear and Moment Diagrams</a:t>
            </a:r>
          </a:p>
        </p:txBody>
      </p:sp>
      <p:sp>
        <p:nvSpPr>
          <p:cNvPr id="3" name="Content Placeholder 2">
            <a:extLst>
              <a:ext uri="{FF2B5EF4-FFF2-40B4-BE49-F238E27FC236}">
                <a16:creationId xmlns:a16="http://schemas.microsoft.com/office/drawing/2014/main" id="{B7480C73-5817-4586-801C-5400B913490F}"/>
              </a:ext>
            </a:extLst>
          </p:cNvPr>
          <p:cNvSpPr>
            <a:spLocks noGrp="1"/>
          </p:cNvSpPr>
          <p:nvPr>
            <p:ph idx="1"/>
          </p:nvPr>
        </p:nvSpPr>
        <p:spPr>
          <a:xfrm>
            <a:off x="457200" y="1600200"/>
            <a:ext cx="4343400" cy="4756150"/>
          </a:xfrm>
        </p:spPr>
        <p:txBody>
          <a:bodyPr>
            <a:normAutofit fontScale="77500" lnSpcReduction="20000"/>
          </a:bodyPr>
          <a:lstStyle/>
          <a:p>
            <a:r>
              <a:rPr lang="en-US" dirty="0"/>
              <a:t>In a beam, we can use some simple rules to plot out the </a:t>
            </a:r>
            <a:r>
              <a:rPr lang="en-US" b="1" dirty="0"/>
              <a:t>internal shearing forces </a:t>
            </a:r>
            <a:r>
              <a:rPr lang="en-US" dirty="0"/>
              <a:t>in that beam.</a:t>
            </a:r>
          </a:p>
          <a:p>
            <a:r>
              <a:rPr lang="en-US" dirty="0"/>
              <a:t>We can then use the shear diagram and some additional information to plot out the </a:t>
            </a:r>
            <a:r>
              <a:rPr lang="en-US" b="1" dirty="0"/>
              <a:t>internal bending moments </a:t>
            </a:r>
            <a:r>
              <a:rPr lang="en-US" dirty="0"/>
              <a:t>in the beam.</a:t>
            </a:r>
          </a:p>
          <a:p>
            <a:r>
              <a:rPr lang="en-US" dirty="0"/>
              <a:t>Both plots are frequently used to examine horizontal beams in buildings and other structures.</a:t>
            </a:r>
          </a:p>
        </p:txBody>
      </p:sp>
      <p:sp>
        <p:nvSpPr>
          <p:cNvPr id="4" name="Slide Number Placeholder 3">
            <a:extLst>
              <a:ext uri="{FF2B5EF4-FFF2-40B4-BE49-F238E27FC236}">
                <a16:creationId xmlns:a16="http://schemas.microsoft.com/office/drawing/2014/main" id="{9199B6C3-72AC-4497-8A03-7006C775522A}"/>
              </a:ext>
            </a:extLst>
          </p:cNvPr>
          <p:cNvSpPr>
            <a:spLocks noGrp="1"/>
          </p:cNvSpPr>
          <p:nvPr>
            <p:ph type="sldNum" sz="quarter" idx="12"/>
          </p:nvPr>
        </p:nvSpPr>
        <p:spPr/>
        <p:txBody>
          <a:bodyPr/>
          <a:lstStyle/>
          <a:p>
            <a:fld id="{929262FE-7F58-4A1E-8AF3-5A510A86DEBD}" type="slidenum">
              <a:rPr lang="en-US" smtClean="0"/>
              <a:t>3</a:t>
            </a:fld>
            <a:endParaRPr lang="en-US"/>
          </a:p>
        </p:txBody>
      </p:sp>
      <p:grpSp>
        <p:nvGrpSpPr>
          <p:cNvPr id="5" name="Group 4">
            <a:extLst>
              <a:ext uri="{FF2B5EF4-FFF2-40B4-BE49-F238E27FC236}">
                <a16:creationId xmlns:a16="http://schemas.microsoft.com/office/drawing/2014/main" id="{3FCD85D1-D7D5-4C55-A39B-4D8FD3A438DE}"/>
              </a:ext>
            </a:extLst>
          </p:cNvPr>
          <p:cNvGrpSpPr/>
          <p:nvPr/>
        </p:nvGrpSpPr>
        <p:grpSpPr>
          <a:xfrm>
            <a:off x="5791200" y="2209800"/>
            <a:ext cx="3117791" cy="3121580"/>
            <a:chOff x="5911909" y="1866900"/>
            <a:chExt cx="3117791" cy="3121580"/>
          </a:xfrm>
        </p:grpSpPr>
        <p:sp>
          <p:nvSpPr>
            <p:cNvPr id="6" name="Cube 5">
              <a:extLst>
                <a:ext uri="{FF2B5EF4-FFF2-40B4-BE49-F238E27FC236}">
                  <a16:creationId xmlns:a16="http://schemas.microsoft.com/office/drawing/2014/main" id="{EBB579EC-A381-4F31-83BC-A6064C14EDE1}"/>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429104E-DE50-46F2-8232-49332A23296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914F38-4489-4F80-8098-1F69AF635760}"/>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B2A3AE-2345-47E2-AFA8-9BB28DEACD95}"/>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1A5DB1D-83DA-4DF9-A00D-8535CDD29ACE}"/>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16A5EE9-256A-41EE-8CE1-4641A941A7DA}"/>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60665FC2-8E4E-444D-BC0C-C5F86BB9C6DB}"/>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A5C9CB2-71D5-4DFB-8D6F-5C40E3BFB16A}"/>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14" name="TextBox 13">
              <a:extLst>
                <a:ext uri="{FF2B5EF4-FFF2-40B4-BE49-F238E27FC236}">
                  <a16:creationId xmlns:a16="http://schemas.microsoft.com/office/drawing/2014/main" id="{B9D6FCAC-4622-4817-B4BE-3B4DC786A53D}"/>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15" name="TextBox 14">
              <a:extLst>
                <a:ext uri="{FF2B5EF4-FFF2-40B4-BE49-F238E27FC236}">
                  <a16:creationId xmlns:a16="http://schemas.microsoft.com/office/drawing/2014/main" id="{D54FF1FE-6E7E-4C7D-82BB-5D5BB4FE2237}"/>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16" name="Rectangle 15">
              <a:extLst>
                <a:ext uri="{FF2B5EF4-FFF2-40B4-BE49-F238E27FC236}">
                  <a16:creationId xmlns:a16="http://schemas.microsoft.com/office/drawing/2014/main" id="{A5439D95-72B7-4861-8123-7E9307344DEA}"/>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54A5867-BBB3-4D08-A1A3-0E1B38397897}"/>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2AA9A7D8-33B4-46E9-AF2A-B6590592F9C4}"/>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19" name="TextBox 18">
              <a:extLst>
                <a:ext uri="{FF2B5EF4-FFF2-40B4-BE49-F238E27FC236}">
                  <a16:creationId xmlns:a16="http://schemas.microsoft.com/office/drawing/2014/main" id="{E1C38F03-A85E-4255-812F-E9521FF17FE2}"/>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0" name="Arc 19">
              <a:extLst>
                <a:ext uri="{FF2B5EF4-FFF2-40B4-BE49-F238E27FC236}">
                  <a16:creationId xmlns:a16="http://schemas.microsoft.com/office/drawing/2014/main" id="{C5F07CE4-5A63-4147-8FA8-CAB975B7B03C}"/>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CE3F6C4-D9A3-4A2B-99F8-5B4655406EEC}"/>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1C61DEBC-AE56-4F6E-991F-CFA967058F60}"/>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1167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Shear and Moment Diagrams</a:t>
            </a:r>
          </a:p>
        </p:txBody>
      </p:sp>
      <p:sp>
        <p:nvSpPr>
          <p:cNvPr id="3" name="Content Placeholder 2"/>
          <p:cNvSpPr>
            <a:spLocks noGrp="1"/>
          </p:cNvSpPr>
          <p:nvPr>
            <p:ph idx="1"/>
          </p:nvPr>
        </p:nvSpPr>
        <p:spPr>
          <a:xfrm>
            <a:off x="457200" y="1600202"/>
            <a:ext cx="8229600" cy="1974104"/>
          </a:xfrm>
        </p:spPr>
        <p:txBody>
          <a:bodyPr>
            <a:normAutofit fontScale="92500" lnSpcReduction="20000"/>
          </a:bodyPr>
          <a:lstStyle/>
          <a:p>
            <a:r>
              <a:rPr lang="en-US" dirty="0"/>
              <a:t>In a horizontal beam:</a:t>
            </a:r>
          </a:p>
          <a:p>
            <a:pPr lvl="1"/>
            <a:r>
              <a:rPr lang="en-US" dirty="0"/>
              <a:t>The shear diagram is used to show the internal shearing force.</a:t>
            </a:r>
          </a:p>
          <a:p>
            <a:pPr lvl="1"/>
            <a:r>
              <a:rPr lang="en-US" dirty="0"/>
              <a:t>The moment diagram is used to show the internal bending moment</a:t>
            </a:r>
          </a:p>
        </p:txBody>
      </p:sp>
      <p:sp>
        <p:nvSpPr>
          <p:cNvPr id="5" name="Rectangle 4">
            <a:extLst>
              <a:ext uri="{FF2B5EF4-FFF2-40B4-BE49-F238E27FC236}">
                <a16:creationId xmlns:a16="http://schemas.microsoft.com/office/drawing/2014/main" id="{F07DFCB4-3B85-4624-A8F3-477D31AC15E5}"/>
              </a:ext>
            </a:extLst>
          </p:cNvPr>
          <p:cNvSpPr/>
          <p:nvPr/>
        </p:nvSpPr>
        <p:spPr>
          <a:xfrm>
            <a:off x="1647825" y="4215756"/>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129D2D3-7A5D-4859-A468-514B89DCDA31}"/>
              </a:ext>
            </a:extLst>
          </p:cNvPr>
          <p:cNvCxnSpPr>
            <a:cxnSpLocks/>
          </p:cNvCxnSpPr>
          <p:nvPr/>
        </p:nvCxnSpPr>
        <p:spPr>
          <a:xfrm flipV="1">
            <a:off x="1647825" y="4330056"/>
            <a:ext cx="0" cy="5736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1D383D27-2CFA-4B47-9CD2-E34D3E0A2280}"/>
              </a:ext>
            </a:extLst>
          </p:cNvPr>
          <p:cNvCxnSpPr>
            <a:cxnSpLocks/>
          </p:cNvCxnSpPr>
          <p:nvPr/>
        </p:nvCxnSpPr>
        <p:spPr>
          <a:xfrm flipH="1">
            <a:off x="4363008" y="4002760"/>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97F722B3-5525-4AC2-9ACC-146453463566}"/>
              </a:ext>
            </a:extLst>
          </p:cNvPr>
          <p:cNvSpPr txBox="1"/>
          <p:nvPr/>
        </p:nvSpPr>
        <p:spPr>
          <a:xfrm>
            <a:off x="4220192" y="3657600"/>
            <a:ext cx="295274" cy="369332"/>
          </a:xfrm>
          <a:prstGeom prst="rect">
            <a:avLst/>
          </a:prstGeom>
          <a:noFill/>
        </p:spPr>
        <p:txBody>
          <a:bodyPr wrap="none" rtlCol="0">
            <a:spAutoFit/>
          </a:bodyPr>
          <a:lstStyle/>
          <a:p>
            <a:pPr algn="ctr"/>
            <a:r>
              <a:rPr lang="en-US" dirty="0">
                <a:solidFill>
                  <a:srgbClr val="0070C0"/>
                </a:solidFill>
              </a:rPr>
              <a:t>a</a:t>
            </a:r>
          </a:p>
        </p:txBody>
      </p:sp>
      <p:sp>
        <p:nvSpPr>
          <p:cNvPr id="19" name="TextBox 18">
            <a:extLst>
              <a:ext uri="{FF2B5EF4-FFF2-40B4-BE49-F238E27FC236}">
                <a16:creationId xmlns:a16="http://schemas.microsoft.com/office/drawing/2014/main" id="{9BBBA083-D2C9-49B3-9A3B-9D5D9F200FBB}"/>
              </a:ext>
            </a:extLst>
          </p:cNvPr>
          <p:cNvSpPr txBox="1"/>
          <p:nvPr/>
        </p:nvSpPr>
        <p:spPr>
          <a:xfrm>
            <a:off x="4218623" y="4601280"/>
            <a:ext cx="258127" cy="302418"/>
          </a:xfrm>
          <a:prstGeom prst="rect">
            <a:avLst/>
          </a:prstGeom>
          <a:noFill/>
        </p:spPr>
        <p:txBody>
          <a:bodyPr wrap="none" rtlCol="0">
            <a:spAutoFit/>
          </a:bodyPr>
          <a:lstStyle/>
          <a:p>
            <a:r>
              <a:rPr lang="en-US" dirty="0">
                <a:solidFill>
                  <a:srgbClr val="0070C0"/>
                </a:solidFill>
              </a:rPr>
              <a:t>a</a:t>
            </a:r>
          </a:p>
        </p:txBody>
      </p:sp>
      <p:sp>
        <p:nvSpPr>
          <p:cNvPr id="32" name="Rectangle 31">
            <a:extLst>
              <a:ext uri="{FF2B5EF4-FFF2-40B4-BE49-F238E27FC236}">
                <a16:creationId xmlns:a16="http://schemas.microsoft.com/office/drawing/2014/main" id="{0C5536C5-1EDB-4E11-84E0-14505C740704}"/>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AE9BEB4-9760-43DF-ACE8-E4A024D5BA84}"/>
              </a:ext>
            </a:extLst>
          </p:cNvPr>
          <p:cNvCxnSpPr>
            <a:cxnSpLocks/>
          </p:cNvCxnSpPr>
          <p:nvPr/>
        </p:nvCxnSpPr>
        <p:spPr>
          <a:xfrm flipV="1">
            <a:off x="1647825" y="5935623"/>
            <a:ext cx="0" cy="76938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A6C1A4F6-F2BD-4BD1-B5BF-7D9385304F85}"/>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05F4FA0-1CDE-45D8-B80F-B1AB911A8B86}"/>
              </a:ext>
            </a:extLst>
          </p:cNvPr>
          <p:cNvCxnSpPr>
            <a:cxnSpLocks/>
          </p:cNvCxnSpPr>
          <p:nvPr/>
        </p:nvCxnSpPr>
        <p:spPr>
          <a:xfrm flipV="1">
            <a:off x="4402932" y="5950982"/>
            <a:ext cx="1" cy="75402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51" name="Group 50">
            <a:extLst>
              <a:ext uri="{FF2B5EF4-FFF2-40B4-BE49-F238E27FC236}">
                <a16:creationId xmlns:a16="http://schemas.microsoft.com/office/drawing/2014/main" id="{9BEB4AC0-1176-4272-81F1-DCCD22C7F96B}"/>
              </a:ext>
            </a:extLst>
          </p:cNvPr>
          <p:cNvGrpSpPr/>
          <p:nvPr/>
        </p:nvGrpSpPr>
        <p:grpSpPr>
          <a:xfrm>
            <a:off x="5372101" y="3681222"/>
            <a:ext cx="2209800" cy="529004"/>
            <a:chOff x="3258108" y="3048000"/>
            <a:chExt cx="2209800" cy="529004"/>
          </a:xfrm>
        </p:grpSpPr>
        <p:cxnSp>
          <p:nvCxnSpPr>
            <p:cNvPr id="41" name="Straight Arrow Connector 40">
              <a:extLst>
                <a:ext uri="{FF2B5EF4-FFF2-40B4-BE49-F238E27FC236}">
                  <a16:creationId xmlns:a16="http://schemas.microsoft.com/office/drawing/2014/main" id="{C5900C9B-7690-4B5F-BFEC-EB4816240BE3}"/>
                </a:ext>
              </a:extLst>
            </p:cNvPr>
            <p:cNvCxnSpPr/>
            <p:nvPr/>
          </p:nvCxnSpPr>
          <p:spPr>
            <a:xfrm>
              <a:off x="32581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a:extLst>
                <a:ext uri="{FF2B5EF4-FFF2-40B4-BE49-F238E27FC236}">
                  <a16:creationId xmlns:a16="http://schemas.microsoft.com/office/drawing/2014/main" id="{D27CB2F6-B3AD-4F07-81AB-620EFDC051DA}"/>
                </a:ext>
              </a:extLst>
            </p:cNvPr>
            <p:cNvCxnSpPr/>
            <p:nvPr/>
          </p:nvCxnSpPr>
          <p:spPr>
            <a:xfrm>
              <a:off x="353433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B20F6585-A8A2-436A-A775-D349170F79FF}"/>
                </a:ext>
              </a:extLst>
            </p:cNvPr>
            <p:cNvCxnSpPr/>
            <p:nvPr/>
          </p:nvCxnSpPr>
          <p:spPr>
            <a:xfrm>
              <a:off x="381055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38649000-E590-4A5F-BA84-1181545FFCF4}"/>
                </a:ext>
              </a:extLst>
            </p:cNvPr>
            <p:cNvCxnSpPr/>
            <p:nvPr/>
          </p:nvCxnSpPr>
          <p:spPr>
            <a:xfrm>
              <a:off x="408678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1C821504-E1A4-4AE2-8207-DFB72967B4D6}"/>
                </a:ext>
              </a:extLst>
            </p:cNvPr>
            <p:cNvCxnSpPr/>
            <p:nvPr/>
          </p:nvCxnSpPr>
          <p:spPr>
            <a:xfrm>
              <a:off x="43630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B8CF161F-36B2-4171-8A7D-16C75891D9F3}"/>
                </a:ext>
              </a:extLst>
            </p:cNvPr>
            <p:cNvCxnSpPr/>
            <p:nvPr/>
          </p:nvCxnSpPr>
          <p:spPr>
            <a:xfrm>
              <a:off x="463923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a:extLst>
                <a:ext uri="{FF2B5EF4-FFF2-40B4-BE49-F238E27FC236}">
                  <a16:creationId xmlns:a16="http://schemas.microsoft.com/office/drawing/2014/main" id="{1A1B13AC-8DE8-4209-B16A-F6AC002A03BF}"/>
                </a:ext>
              </a:extLst>
            </p:cNvPr>
            <p:cNvCxnSpPr/>
            <p:nvPr/>
          </p:nvCxnSpPr>
          <p:spPr>
            <a:xfrm>
              <a:off x="491545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976AC2C3-F2F6-4F4E-A65D-AD51F39DB9CE}"/>
                </a:ext>
              </a:extLst>
            </p:cNvPr>
            <p:cNvCxnSpPr/>
            <p:nvPr/>
          </p:nvCxnSpPr>
          <p:spPr>
            <a:xfrm>
              <a:off x="519168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a:extLst>
                <a:ext uri="{FF2B5EF4-FFF2-40B4-BE49-F238E27FC236}">
                  <a16:creationId xmlns:a16="http://schemas.microsoft.com/office/drawing/2014/main" id="{11D3DD22-9D93-4C8C-A41F-110366A74F89}"/>
                </a:ext>
              </a:extLst>
            </p:cNvPr>
            <p:cNvCxnSpPr/>
            <p:nvPr/>
          </p:nvCxnSpPr>
          <p:spPr>
            <a:xfrm>
              <a:off x="54679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9E39C90F-2285-41DF-84E1-E0F2EBB2197D}"/>
                </a:ext>
              </a:extLst>
            </p:cNvPr>
            <p:cNvCxnSpPr/>
            <p:nvPr/>
          </p:nvCxnSpPr>
          <p:spPr>
            <a:xfrm>
              <a:off x="3258108" y="3048000"/>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cxnSp>
        <p:nvCxnSpPr>
          <p:cNvPr id="52" name="Straight Arrow Connector 51">
            <a:extLst>
              <a:ext uri="{FF2B5EF4-FFF2-40B4-BE49-F238E27FC236}">
                <a16:creationId xmlns:a16="http://schemas.microsoft.com/office/drawing/2014/main" id="{7EA2C226-9306-46F7-B64B-70DE00BDF734}"/>
              </a:ext>
            </a:extLst>
          </p:cNvPr>
          <p:cNvCxnSpPr>
            <a:cxnSpLocks/>
          </p:cNvCxnSpPr>
          <p:nvPr/>
        </p:nvCxnSpPr>
        <p:spPr>
          <a:xfrm flipV="1">
            <a:off x="7581901" y="4330056"/>
            <a:ext cx="0" cy="90105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4" name="Arc 53">
            <a:extLst>
              <a:ext uri="{FF2B5EF4-FFF2-40B4-BE49-F238E27FC236}">
                <a16:creationId xmlns:a16="http://schemas.microsoft.com/office/drawing/2014/main" id="{AC354A30-816B-41CE-ACFB-019232073277}"/>
              </a:ext>
            </a:extLst>
          </p:cNvPr>
          <p:cNvSpPr/>
          <p:nvPr/>
        </p:nvSpPr>
        <p:spPr>
          <a:xfrm flipH="1">
            <a:off x="1189952" y="3882381"/>
            <a:ext cx="914400" cy="9144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4A6CF181-2591-44A5-9613-61B8E2246668}"/>
              </a:ext>
            </a:extLst>
          </p:cNvPr>
          <p:cNvSpPr/>
          <p:nvPr/>
        </p:nvSpPr>
        <p:spPr>
          <a:xfrm flipH="1">
            <a:off x="1181100" y="5495925"/>
            <a:ext cx="914400" cy="9144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Arc 56">
            <a:extLst>
              <a:ext uri="{FF2B5EF4-FFF2-40B4-BE49-F238E27FC236}">
                <a16:creationId xmlns:a16="http://schemas.microsoft.com/office/drawing/2014/main" id="{0BD14E91-7D33-4FD0-8F23-E6894B447690}"/>
              </a:ext>
            </a:extLst>
          </p:cNvPr>
          <p:cNvSpPr/>
          <p:nvPr/>
        </p:nvSpPr>
        <p:spPr>
          <a:xfrm flipH="1" flipV="1">
            <a:off x="3962400" y="5514975"/>
            <a:ext cx="914400" cy="914400"/>
          </a:xfrm>
          <a:prstGeom prst="arc">
            <a:avLst>
              <a:gd name="adj1" fmla="val 7259132"/>
              <a:gd name="adj2" fmla="val 14193804"/>
            </a:avLst>
          </a:prstGeom>
          <a:ln w="57150">
            <a:solidFill>
              <a:srgbClr val="7030A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29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19" grpId="0"/>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Shear Diagram</a:t>
            </a:r>
          </a:p>
        </p:txBody>
      </p:sp>
      <p:sp>
        <p:nvSpPr>
          <p:cNvPr id="4" name="Content Placeholder 2"/>
          <p:cNvSpPr>
            <a:spLocks noGrp="1"/>
          </p:cNvSpPr>
          <p:nvPr>
            <p:ph idx="1"/>
          </p:nvPr>
        </p:nvSpPr>
        <p:spPr>
          <a:xfrm>
            <a:off x="457200" y="1600200"/>
            <a:ext cx="8229600" cy="5029200"/>
          </a:xfrm>
        </p:spPr>
        <p:txBody>
          <a:bodyPr>
            <a:normAutofit fontScale="62500" lnSpcReduction="20000"/>
          </a:bodyPr>
          <a:lstStyle/>
          <a:p>
            <a:pPr marL="514350" indent="-514350">
              <a:buFont typeface="+mj-lt"/>
              <a:buAutoNum type="arabicPeriod"/>
            </a:pPr>
            <a:r>
              <a:rPr lang="en-US" dirty="0"/>
              <a:t>Solve for all external forces and moments on the beam.</a:t>
            </a:r>
          </a:p>
          <a:p>
            <a:pPr marL="514350" indent="-514350">
              <a:buFont typeface="+mj-lt"/>
              <a:buAutoNum type="arabicPeriod"/>
            </a:pPr>
            <a:r>
              <a:rPr lang="en-US" dirty="0"/>
              <a:t>Draw a free body diagram of the horizontal beam, including all forces and moments</a:t>
            </a:r>
          </a:p>
          <a:p>
            <a:pPr marL="914400" lvl="1" indent="-514350"/>
            <a:r>
              <a:rPr lang="en-US" dirty="0"/>
              <a:t>Leave any distributed forces as distributed forces and do not replace with the equivalent point load.</a:t>
            </a:r>
          </a:p>
          <a:p>
            <a:pPr marL="514350" indent="-514350">
              <a:buFont typeface="+mj-lt"/>
              <a:buAutoNum type="arabicPeriod"/>
            </a:pPr>
            <a:r>
              <a:rPr lang="en-US" dirty="0"/>
              <a:t>Draw a set of axes below the free body diagram.</a:t>
            </a:r>
          </a:p>
          <a:p>
            <a:pPr marL="914400" lvl="1" indent="-514350"/>
            <a:r>
              <a:rPr lang="en-US" dirty="0"/>
              <a:t>The x axis will represent the location, lining up with the free body diagram above it.</a:t>
            </a:r>
          </a:p>
          <a:p>
            <a:pPr marL="914400" lvl="1" indent="-514350"/>
            <a:r>
              <a:rPr lang="en-US" dirty="0"/>
              <a:t>The y axis will represent the internal shearing force</a:t>
            </a:r>
          </a:p>
          <a:p>
            <a:pPr marL="514350" indent="-514350">
              <a:buFont typeface="+mj-lt"/>
              <a:buAutoNum type="arabicPeriod"/>
            </a:pPr>
            <a:r>
              <a:rPr lang="en-US" dirty="0"/>
              <a:t>To fill in the graph, start at the left at zero and as you move right…</a:t>
            </a:r>
          </a:p>
          <a:p>
            <a:pPr marL="857250" lvl="1" indent="-457200"/>
            <a:r>
              <a:rPr lang="en-US" dirty="0"/>
              <a:t>Each time you encounter a point force, jump that far up (for forces in the positive y direction) or down (for forces in the negative y direction)</a:t>
            </a:r>
          </a:p>
          <a:p>
            <a:pPr marL="857250" lvl="1" indent="-457200"/>
            <a:r>
              <a:rPr lang="en-US" dirty="0"/>
              <a:t>Each time you encounter a uniform distributed force, the shear diagram will be a line having the slope of the distributed force (same sign convention as before)</a:t>
            </a:r>
          </a:p>
          <a:p>
            <a:pPr marL="857250" lvl="1" indent="-457200"/>
            <a:r>
              <a:rPr lang="en-US" dirty="0"/>
              <a:t>Each time you encounter a non-uniform distributed force, the shear diagram will be the integral of the distributed force function (just as a line is the integral of a uniform constant distributed force)</a:t>
            </a:r>
          </a:p>
          <a:p>
            <a:pPr marL="857250" lvl="1" indent="-457200"/>
            <a:r>
              <a:rPr lang="en-US" dirty="0"/>
              <a:t>Ignore any moments in the diagram for now.</a:t>
            </a:r>
          </a:p>
        </p:txBody>
      </p:sp>
    </p:spTree>
    <p:extLst>
      <p:ext uri="{BB962C8B-B14F-4D97-AF65-F5344CB8AC3E}">
        <p14:creationId xmlns:p14="http://schemas.microsoft.com/office/powerpoint/2010/main" val="301473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the Shear Diagram</a:t>
            </a:r>
          </a:p>
        </p:txBody>
      </p:sp>
      <p:cxnSp>
        <p:nvCxnSpPr>
          <p:cNvPr id="4" name="Straight Connector 3"/>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1661829"/>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2690529"/>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1632521"/>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2775521"/>
            <a:ext cx="228600" cy="82501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2851721"/>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3305457"/>
            <a:ext cx="9144000" cy="3608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3071529"/>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2161525"/>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1219200"/>
            <a:ext cx="677007" cy="369332"/>
          </a:xfrm>
          <a:prstGeom prst="rect">
            <a:avLst/>
          </a:prstGeom>
          <a:noFill/>
        </p:spPr>
        <p:txBody>
          <a:bodyPr wrap="square" rtlCol="0">
            <a:spAutoFit/>
          </a:bodyPr>
          <a:lstStyle/>
          <a:p>
            <a:r>
              <a:rPr lang="en-US" dirty="0">
                <a:solidFill>
                  <a:srgbClr val="FF0000"/>
                </a:solidFill>
              </a:rPr>
              <a:t>6 </a:t>
            </a:r>
            <a:r>
              <a:rPr lang="en-US" dirty="0" err="1">
                <a:solidFill>
                  <a:srgbClr val="FF0000"/>
                </a:solidFill>
              </a:rPr>
              <a:t>kN</a:t>
            </a:r>
            <a:endParaRPr lang="en-US" dirty="0">
              <a:solidFill>
                <a:srgbClr val="FF0000"/>
              </a:solidFill>
            </a:endParaRPr>
          </a:p>
        </p:txBody>
      </p:sp>
      <p:sp>
        <p:nvSpPr>
          <p:cNvPr id="30" name="TextBox 29"/>
          <p:cNvSpPr txBox="1"/>
          <p:nvPr/>
        </p:nvSpPr>
        <p:spPr>
          <a:xfrm>
            <a:off x="4648200" y="2068391"/>
            <a:ext cx="1066800" cy="369332"/>
          </a:xfrm>
          <a:prstGeom prst="rect">
            <a:avLst/>
          </a:prstGeom>
          <a:noFill/>
        </p:spPr>
        <p:txBody>
          <a:bodyPr wrap="square" rtlCol="0">
            <a:spAutoFit/>
          </a:bodyPr>
          <a:lstStyle/>
          <a:p>
            <a:r>
              <a:rPr lang="en-US" dirty="0">
                <a:solidFill>
                  <a:srgbClr val="FF0000"/>
                </a:solidFill>
              </a:rPr>
              <a:t>1 </a:t>
            </a:r>
            <a:r>
              <a:rPr lang="en-US" dirty="0" err="1">
                <a:solidFill>
                  <a:srgbClr val="FF0000"/>
                </a:solidFill>
              </a:rPr>
              <a:t>kN</a:t>
            </a:r>
            <a:r>
              <a:rPr lang="en-US" dirty="0">
                <a:solidFill>
                  <a:srgbClr val="FF0000"/>
                </a:solidFill>
              </a:rPr>
              <a:t>/m</a:t>
            </a:r>
          </a:p>
        </p:txBody>
      </p:sp>
      <p:sp>
        <p:nvSpPr>
          <p:cNvPr id="31" name="TextBox 30"/>
          <p:cNvSpPr txBox="1"/>
          <p:nvPr/>
        </p:nvSpPr>
        <p:spPr>
          <a:xfrm>
            <a:off x="2922687" y="1928323"/>
            <a:ext cx="1069524" cy="369332"/>
          </a:xfrm>
          <a:prstGeom prst="rect">
            <a:avLst/>
          </a:prstGeom>
          <a:noFill/>
        </p:spPr>
        <p:txBody>
          <a:bodyPr wrap="none" rtlCol="0">
            <a:spAutoFit/>
          </a:bodyPr>
          <a:lstStyle/>
          <a:p>
            <a:r>
              <a:rPr lang="en-US" b="1" dirty="0">
                <a:solidFill>
                  <a:srgbClr val="7030A0"/>
                </a:solidFill>
              </a:rPr>
              <a:t>36 </a:t>
            </a:r>
            <a:r>
              <a:rPr lang="en-US" b="1" dirty="0" err="1">
                <a:solidFill>
                  <a:srgbClr val="7030A0"/>
                </a:solidFill>
              </a:rPr>
              <a:t>kN</a:t>
            </a:r>
            <a:r>
              <a:rPr lang="en-US" b="1" dirty="0">
                <a:solidFill>
                  <a:srgbClr val="7030A0"/>
                </a:solidFill>
              </a:rPr>
              <a:t> m</a:t>
            </a:r>
          </a:p>
        </p:txBody>
      </p:sp>
      <p:sp>
        <p:nvSpPr>
          <p:cNvPr id="32" name="Arc 31"/>
          <p:cNvSpPr/>
          <p:nvPr/>
        </p:nvSpPr>
        <p:spPr>
          <a:xfrm flipH="1">
            <a:off x="1812369" y="2142683"/>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7FEA6FD-43A3-46B1-BCB1-1DF3603F47A2}"/>
              </a:ext>
            </a:extLst>
          </p:cNvPr>
          <p:cNvCxnSpPr>
            <a:cxnSpLocks/>
          </p:cNvCxnSpPr>
          <p:nvPr/>
        </p:nvCxnSpPr>
        <p:spPr>
          <a:xfrm flipH="1">
            <a:off x="1066799" y="3944363"/>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6A04132-659C-412D-811B-E4178A0D1726}"/>
              </a:ext>
            </a:extLst>
          </p:cNvPr>
          <p:cNvCxnSpPr>
            <a:cxnSpLocks/>
          </p:cNvCxnSpPr>
          <p:nvPr/>
        </p:nvCxnSpPr>
        <p:spPr>
          <a:xfrm flipV="1">
            <a:off x="1066800" y="5105400"/>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6D6DF3A9-A2E8-490E-B3ED-F98060913EA8}"/>
              </a:ext>
            </a:extLst>
          </p:cNvPr>
          <p:cNvSpPr txBox="1"/>
          <p:nvPr/>
        </p:nvSpPr>
        <p:spPr>
          <a:xfrm rot="16200000">
            <a:off x="188831" y="4559796"/>
            <a:ext cx="1146339" cy="369332"/>
          </a:xfrm>
          <a:prstGeom prst="rect">
            <a:avLst/>
          </a:prstGeom>
          <a:noFill/>
        </p:spPr>
        <p:txBody>
          <a:bodyPr wrap="none" rtlCol="0">
            <a:spAutoFit/>
          </a:bodyPr>
          <a:lstStyle/>
          <a:p>
            <a:r>
              <a:rPr lang="en-US" dirty="0"/>
              <a:t>Force (kN)</a:t>
            </a:r>
          </a:p>
        </p:txBody>
      </p:sp>
      <p:sp>
        <p:nvSpPr>
          <p:cNvPr id="38" name="TextBox 37">
            <a:extLst>
              <a:ext uri="{FF2B5EF4-FFF2-40B4-BE49-F238E27FC236}">
                <a16:creationId xmlns:a16="http://schemas.microsoft.com/office/drawing/2014/main" id="{114DD962-30EA-41DD-963B-5620A72EB3E9}"/>
              </a:ext>
            </a:extLst>
          </p:cNvPr>
          <p:cNvSpPr txBox="1"/>
          <p:nvPr/>
        </p:nvSpPr>
        <p:spPr>
          <a:xfrm>
            <a:off x="7957066" y="4649210"/>
            <a:ext cx="1219200" cy="668422"/>
          </a:xfrm>
          <a:prstGeom prst="rect">
            <a:avLst/>
          </a:prstGeom>
          <a:noFill/>
        </p:spPr>
        <p:txBody>
          <a:bodyPr wrap="square" rtlCol="0">
            <a:spAutoFit/>
          </a:bodyPr>
          <a:lstStyle/>
          <a:p>
            <a:pPr algn="ctr"/>
            <a:r>
              <a:rPr lang="en-US" dirty="0"/>
              <a:t>Location (m)</a:t>
            </a:r>
          </a:p>
        </p:txBody>
      </p:sp>
      <p:cxnSp>
        <p:nvCxnSpPr>
          <p:cNvPr id="39" name="Straight Connector 38">
            <a:extLst>
              <a:ext uri="{FF2B5EF4-FFF2-40B4-BE49-F238E27FC236}">
                <a16:creationId xmlns:a16="http://schemas.microsoft.com/office/drawing/2014/main" id="{5612357D-65F5-49A1-908A-8CCBDA0F66EB}"/>
              </a:ext>
            </a:extLst>
          </p:cNvPr>
          <p:cNvCxnSpPr>
            <a:cxnSpLocks/>
          </p:cNvCxnSpPr>
          <p:nvPr/>
        </p:nvCxnSpPr>
        <p:spPr>
          <a:xfrm>
            <a:off x="1066800" y="5105400"/>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B8D905A-2293-4219-B80B-1B3B41EF285E}"/>
              </a:ext>
            </a:extLst>
          </p:cNvPr>
          <p:cNvCxnSpPr>
            <a:cxnSpLocks/>
          </p:cNvCxnSpPr>
          <p:nvPr/>
        </p:nvCxnSpPr>
        <p:spPr>
          <a:xfrm>
            <a:off x="1083392" y="6185535"/>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CBF87567-C150-4372-9F0A-ADF3D4A14430}"/>
              </a:ext>
            </a:extLst>
          </p:cNvPr>
          <p:cNvCxnSpPr>
            <a:cxnSpLocks/>
          </p:cNvCxnSpPr>
          <p:nvPr/>
        </p:nvCxnSpPr>
        <p:spPr>
          <a:xfrm>
            <a:off x="6896100" y="4558625"/>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6ACA6A06-F0B0-4241-949B-85E63622D968}"/>
              </a:ext>
            </a:extLst>
          </p:cNvPr>
          <p:cNvCxnSpPr>
            <a:cxnSpLocks/>
          </p:cNvCxnSpPr>
          <p:nvPr/>
        </p:nvCxnSpPr>
        <p:spPr>
          <a:xfrm flipH="1">
            <a:off x="2552700" y="5436867"/>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BF2082E3-7C1D-489B-B93F-F5AC4E45BFCA}"/>
              </a:ext>
            </a:extLst>
          </p:cNvPr>
          <p:cNvSpPr txBox="1"/>
          <p:nvPr/>
        </p:nvSpPr>
        <p:spPr>
          <a:xfrm>
            <a:off x="1590986" y="6266438"/>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51" name="Straight Arrow Connector 50">
            <a:extLst>
              <a:ext uri="{FF2B5EF4-FFF2-40B4-BE49-F238E27FC236}">
                <a16:creationId xmlns:a16="http://schemas.microsoft.com/office/drawing/2014/main" id="{DEED3CA7-F56B-4A74-8E46-EB4750A58AAA}"/>
              </a:ext>
            </a:extLst>
          </p:cNvPr>
          <p:cNvCxnSpPr>
            <a:cxnSpLocks/>
          </p:cNvCxnSpPr>
          <p:nvPr/>
        </p:nvCxnSpPr>
        <p:spPr>
          <a:xfrm flipV="1">
            <a:off x="2552910" y="2861246"/>
            <a:ext cx="0" cy="58607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E4093E14-B3C3-4865-B0CE-8A68F137196F}"/>
              </a:ext>
            </a:extLst>
          </p:cNvPr>
          <p:cNvCxnSpPr>
            <a:cxnSpLocks/>
          </p:cNvCxnSpPr>
          <p:nvPr/>
        </p:nvCxnSpPr>
        <p:spPr>
          <a:xfrm flipV="1">
            <a:off x="6896100" y="2851722"/>
            <a:ext cx="0" cy="95827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a:extLst>
              <a:ext uri="{FF2B5EF4-FFF2-40B4-BE49-F238E27FC236}">
                <a16:creationId xmlns:a16="http://schemas.microsoft.com/office/drawing/2014/main" id="{1C750B68-CA7E-4E9C-9733-47A0D35FE388}"/>
              </a:ext>
            </a:extLst>
          </p:cNvPr>
          <p:cNvSpPr txBox="1"/>
          <p:nvPr/>
        </p:nvSpPr>
        <p:spPr>
          <a:xfrm>
            <a:off x="2166785" y="3753063"/>
            <a:ext cx="795700" cy="369332"/>
          </a:xfrm>
          <a:prstGeom prst="rect">
            <a:avLst/>
          </a:prstGeom>
          <a:noFill/>
        </p:spPr>
        <p:txBody>
          <a:bodyPr wrap="square" rtlCol="0">
            <a:spAutoFit/>
          </a:bodyPr>
          <a:lstStyle/>
          <a:p>
            <a:r>
              <a:rPr lang="en-US" dirty="0">
                <a:solidFill>
                  <a:srgbClr val="FF0000"/>
                </a:solidFill>
              </a:rPr>
              <a:t>4.2 kN</a:t>
            </a:r>
          </a:p>
        </p:txBody>
      </p:sp>
      <p:sp>
        <p:nvSpPr>
          <p:cNvPr id="56" name="TextBox 55">
            <a:extLst>
              <a:ext uri="{FF2B5EF4-FFF2-40B4-BE49-F238E27FC236}">
                <a16:creationId xmlns:a16="http://schemas.microsoft.com/office/drawing/2014/main" id="{7EA49C50-E838-4C57-8700-C548B046AB89}"/>
              </a:ext>
            </a:extLst>
          </p:cNvPr>
          <p:cNvSpPr txBox="1"/>
          <p:nvPr/>
        </p:nvSpPr>
        <p:spPr>
          <a:xfrm>
            <a:off x="6579365" y="3856096"/>
            <a:ext cx="795700" cy="369332"/>
          </a:xfrm>
          <a:prstGeom prst="rect">
            <a:avLst/>
          </a:prstGeom>
          <a:noFill/>
        </p:spPr>
        <p:txBody>
          <a:bodyPr wrap="square" rtlCol="0">
            <a:spAutoFit/>
          </a:bodyPr>
          <a:lstStyle/>
          <a:p>
            <a:r>
              <a:rPr lang="en-US" dirty="0">
                <a:solidFill>
                  <a:srgbClr val="FF0000"/>
                </a:solidFill>
              </a:rPr>
              <a:t>7.8 kN</a:t>
            </a:r>
          </a:p>
        </p:txBody>
      </p:sp>
      <p:cxnSp>
        <p:nvCxnSpPr>
          <p:cNvPr id="58" name="Straight Connector 57">
            <a:extLst>
              <a:ext uri="{FF2B5EF4-FFF2-40B4-BE49-F238E27FC236}">
                <a16:creationId xmlns:a16="http://schemas.microsoft.com/office/drawing/2014/main" id="{E362F636-83B9-47E7-91A4-C3CDCB849289}"/>
              </a:ext>
            </a:extLst>
          </p:cNvPr>
          <p:cNvCxnSpPr>
            <a:cxnSpLocks/>
          </p:cNvCxnSpPr>
          <p:nvPr/>
        </p:nvCxnSpPr>
        <p:spPr>
          <a:xfrm>
            <a:off x="2562435" y="5423154"/>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3" name="TextBox 62">
            <a:extLst>
              <a:ext uri="{FF2B5EF4-FFF2-40B4-BE49-F238E27FC236}">
                <a16:creationId xmlns:a16="http://schemas.microsoft.com/office/drawing/2014/main" id="{118D950F-CAAF-4580-A8DA-3E85521B6B31}"/>
              </a:ext>
            </a:extLst>
          </p:cNvPr>
          <p:cNvSpPr txBox="1"/>
          <p:nvPr/>
        </p:nvSpPr>
        <p:spPr>
          <a:xfrm>
            <a:off x="3895515" y="5489132"/>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65" name="Straight Connector 64">
            <a:extLst>
              <a:ext uri="{FF2B5EF4-FFF2-40B4-BE49-F238E27FC236}">
                <a16:creationId xmlns:a16="http://schemas.microsoft.com/office/drawing/2014/main" id="{D15E330F-B074-4A92-B4AF-9A243F0610B8}"/>
              </a:ext>
            </a:extLst>
          </p:cNvPr>
          <p:cNvCxnSpPr>
            <a:cxnSpLocks/>
          </p:cNvCxnSpPr>
          <p:nvPr/>
        </p:nvCxnSpPr>
        <p:spPr>
          <a:xfrm>
            <a:off x="5781674" y="5443341"/>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7061D0ED-A48B-4706-96C0-3661BCC60F40}"/>
              </a:ext>
            </a:extLst>
          </p:cNvPr>
          <p:cNvCxnSpPr>
            <a:cxnSpLocks/>
          </p:cNvCxnSpPr>
          <p:nvPr/>
        </p:nvCxnSpPr>
        <p:spPr>
          <a:xfrm>
            <a:off x="6905627" y="4573458"/>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71" name="TextBox 70">
            <a:extLst>
              <a:ext uri="{FF2B5EF4-FFF2-40B4-BE49-F238E27FC236}">
                <a16:creationId xmlns:a16="http://schemas.microsoft.com/office/drawing/2014/main" id="{F7183560-85E8-4710-BAD2-EBA3F9AF2B2B}"/>
              </a:ext>
            </a:extLst>
          </p:cNvPr>
          <p:cNvSpPr txBox="1"/>
          <p:nvPr/>
        </p:nvSpPr>
        <p:spPr>
          <a:xfrm>
            <a:off x="6579365" y="6015367"/>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72" name="TextBox 71">
            <a:extLst>
              <a:ext uri="{FF2B5EF4-FFF2-40B4-BE49-F238E27FC236}">
                <a16:creationId xmlns:a16="http://schemas.microsoft.com/office/drawing/2014/main" id="{976F8825-24F1-4E9B-9C74-A6D0B795CB53}"/>
              </a:ext>
            </a:extLst>
          </p:cNvPr>
          <p:cNvSpPr txBox="1"/>
          <p:nvPr/>
        </p:nvSpPr>
        <p:spPr>
          <a:xfrm>
            <a:off x="6624196" y="4281194"/>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spTree>
    <p:extLst>
      <p:ext uri="{BB962C8B-B14F-4D97-AF65-F5344CB8AC3E}">
        <p14:creationId xmlns:p14="http://schemas.microsoft.com/office/powerpoint/2010/main" val="10840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37" grpId="0"/>
      <p:bldP spid="38" grpId="0"/>
      <p:bldP spid="46" grpId="0"/>
      <p:bldP spid="55" grpId="0"/>
      <p:bldP spid="56" grpId="0"/>
      <p:bldP spid="63"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Moment Diagram</a:t>
            </a:r>
          </a:p>
        </p:txBody>
      </p:sp>
      <p:sp>
        <p:nvSpPr>
          <p:cNvPr id="3" name="Content Placeholder 2"/>
          <p:cNvSpPr>
            <a:spLocks noGrp="1"/>
          </p:cNvSpPr>
          <p:nvPr>
            <p:ph idx="1"/>
          </p:nvPr>
        </p:nvSpPr>
        <p:spPr/>
        <p:txBody>
          <a:bodyPr>
            <a:normAutofit fontScale="77500" lnSpcReduction="20000"/>
          </a:bodyPr>
          <a:lstStyle/>
          <a:p>
            <a:pPr marL="457200" indent="-457200">
              <a:buFont typeface="+mj-lt"/>
              <a:buAutoNum type="arabicPeriod"/>
            </a:pPr>
            <a:r>
              <a:rPr lang="en-US" dirty="0"/>
              <a:t>You need to first draw the shear diagram.</a:t>
            </a:r>
          </a:p>
          <a:p>
            <a:pPr marL="457200" indent="-457200">
              <a:buFont typeface="+mj-lt"/>
              <a:buAutoNum type="arabicPeriod"/>
            </a:pPr>
            <a:r>
              <a:rPr lang="en-US" dirty="0"/>
              <a:t>Draw a set of axes lined up below the shear diagram.</a:t>
            </a:r>
          </a:p>
          <a:p>
            <a:pPr marL="914400" lvl="1" indent="-514350"/>
            <a:r>
              <a:rPr lang="en-US" dirty="0"/>
              <a:t>The x axis will represent the location, lining up with the shear diagram and free body diagram above it.</a:t>
            </a:r>
          </a:p>
          <a:p>
            <a:pPr marL="914400" lvl="1" indent="-514350"/>
            <a:r>
              <a:rPr lang="en-US" dirty="0"/>
              <a:t>The y axis will represent the internal bending moment.</a:t>
            </a:r>
          </a:p>
          <a:p>
            <a:pPr marL="514350" indent="-514350">
              <a:buFont typeface="+mj-lt"/>
              <a:buAutoNum type="arabicPeriod"/>
            </a:pPr>
            <a:r>
              <a:rPr lang="en-US" dirty="0"/>
              <a:t>To fill in the graph, start at the left at zero and as you move right…</a:t>
            </a:r>
          </a:p>
          <a:p>
            <a:pPr marL="857250" lvl="1" indent="-457200"/>
            <a:r>
              <a:rPr lang="en-US" dirty="0"/>
              <a:t>The moment diagram for the most part will be the integral of the shear diagram.</a:t>
            </a:r>
          </a:p>
          <a:p>
            <a:pPr marL="857250" lvl="1" indent="-457200"/>
            <a:r>
              <a:rPr lang="en-US" dirty="0"/>
              <a:t>If you encounter any </a:t>
            </a:r>
            <a:r>
              <a:rPr lang="en-US" b="1" dirty="0"/>
              <a:t>moments</a:t>
            </a:r>
            <a:r>
              <a:rPr lang="en-US" dirty="0"/>
              <a:t> directly applied to the beam, this will cause a jump in the moment diagrams</a:t>
            </a:r>
          </a:p>
          <a:p>
            <a:pPr marL="1257300" lvl="2" indent="-457200"/>
            <a:r>
              <a:rPr lang="en-US" b="1" dirty="0"/>
              <a:t>Positive moments </a:t>
            </a:r>
            <a:r>
              <a:rPr lang="en-US" dirty="0"/>
              <a:t>cause a </a:t>
            </a:r>
            <a:r>
              <a:rPr lang="en-US" b="1" dirty="0"/>
              <a:t>downward</a:t>
            </a:r>
            <a:r>
              <a:rPr lang="en-US" dirty="0"/>
              <a:t> jump in the moment diagram</a:t>
            </a:r>
          </a:p>
          <a:p>
            <a:pPr marL="1257300" lvl="2" indent="-457200"/>
            <a:r>
              <a:rPr lang="en-US" b="1" dirty="0"/>
              <a:t>Negative moments </a:t>
            </a:r>
            <a:r>
              <a:rPr lang="en-US" dirty="0"/>
              <a:t>cause an </a:t>
            </a:r>
            <a:r>
              <a:rPr lang="en-US" b="1" dirty="0"/>
              <a:t>upward</a:t>
            </a:r>
            <a:r>
              <a:rPr lang="en-US" dirty="0"/>
              <a:t> jump in the moment diagram </a:t>
            </a:r>
          </a:p>
          <a:p>
            <a:pPr marL="0" indent="0">
              <a:buNone/>
            </a:pPr>
            <a:endParaRPr lang="en-US" dirty="0"/>
          </a:p>
        </p:txBody>
      </p:sp>
    </p:spTree>
    <p:extLst>
      <p:ext uri="{BB962C8B-B14F-4D97-AF65-F5344CB8AC3E}">
        <p14:creationId xmlns:p14="http://schemas.microsoft.com/office/powerpoint/2010/main" val="418641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5107-ED7A-4CDC-B881-7AB45EC7700D}"/>
              </a:ext>
            </a:extLst>
          </p:cNvPr>
          <p:cNvSpPr>
            <a:spLocks noGrp="1"/>
          </p:cNvSpPr>
          <p:nvPr>
            <p:ph type="title"/>
          </p:nvPr>
        </p:nvSpPr>
        <p:spPr/>
        <p:txBody>
          <a:bodyPr/>
          <a:lstStyle/>
          <a:p>
            <a:r>
              <a:rPr lang="en-US" dirty="0"/>
              <a:t>Creating the Moment Diagram</a:t>
            </a:r>
          </a:p>
        </p:txBody>
      </p:sp>
      <p:sp>
        <p:nvSpPr>
          <p:cNvPr id="4" name="Slide Number Placeholder 3">
            <a:extLst>
              <a:ext uri="{FF2B5EF4-FFF2-40B4-BE49-F238E27FC236}">
                <a16:creationId xmlns:a16="http://schemas.microsoft.com/office/drawing/2014/main" id="{D6846FAD-BB22-4D79-A97A-E50FC2CC1B89}"/>
              </a:ext>
            </a:extLst>
          </p:cNvPr>
          <p:cNvSpPr>
            <a:spLocks noGrp="1"/>
          </p:cNvSpPr>
          <p:nvPr>
            <p:ph type="sldNum" sz="quarter" idx="12"/>
          </p:nvPr>
        </p:nvSpPr>
        <p:spPr/>
        <p:txBody>
          <a:bodyPr/>
          <a:lstStyle/>
          <a:p>
            <a:fld id="{929262FE-7F58-4A1E-8AF3-5A510A86DEBD}" type="slidenum">
              <a:rPr lang="en-US" smtClean="0"/>
              <a:t>8</a:t>
            </a:fld>
            <a:endParaRPr lang="en-US"/>
          </a:p>
        </p:txBody>
      </p:sp>
      <p:cxnSp>
        <p:nvCxnSpPr>
          <p:cNvPr id="6" name="Straight Arrow Connector 5">
            <a:extLst>
              <a:ext uri="{FF2B5EF4-FFF2-40B4-BE49-F238E27FC236}">
                <a16:creationId xmlns:a16="http://schemas.microsoft.com/office/drawing/2014/main" id="{D13F62C8-47D1-460C-A1A1-7A3518048EAF}"/>
              </a:ext>
            </a:extLst>
          </p:cNvPr>
          <p:cNvCxnSpPr>
            <a:cxnSpLocks/>
          </p:cNvCxnSpPr>
          <p:nvPr/>
        </p:nvCxnSpPr>
        <p:spPr>
          <a:xfrm flipH="1">
            <a:off x="1056750" y="1235879"/>
            <a:ext cx="10051" cy="247596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CEDBF2-B27D-4D68-BB06-F3D63451CE0F}"/>
              </a:ext>
            </a:extLst>
          </p:cNvPr>
          <p:cNvCxnSpPr>
            <a:cxnSpLocks/>
          </p:cNvCxnSpPr>
          <p:nvPr/>
        </p:nvCxnSpPr>
        <p:spPr>
          <a:xfrm flipV="1">
            <a:off x="1066800" y="2396916"/>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0D80E3F-E558-4F24-A8D3-B4612F8698C4}"/>
              </a:ext>
            </a:extLst>
          </p:cNvPr>
          <p:cNvSpPr txBox="1"/>
          <p:nvPr/>
        </p:nvSpPr>
        <p:spPr>
          <a:xfrm rot="16200000">
            <a:off x="188831" y="1851312"/>
            <a:ext cx="1146339" cy="369332"/>
          </a:xfrm>
          <a:prstGeom prst="rect">
            <a:avLst/>
          </a:prstGeom>
          <a:noFill/>
        </p:spPr>
        <p:txBody>
          <a:bodyPr wrap="none" rtlCol="0">
            <a:spAutoFit/>
          </a:bodyPr>
          <a:lstStyle/>
          <a:p>
            <a:r>
              <a:rPr lang="en-US" dirty="0"/>
              <a:t>Force (kN)</a:t>
            </a:r>
          </a:p>
        </p:txBody>
      </p:sp>
      <p:sp>
        <p:nvSpPr>
          <p:cNvPr id="9" name="TextBox 8">
            <a:extLst>
              <a:ext uri="{FF2B5EF4-FFF2-40B4-BE49-F238E27FC236}">
                <a16:creationId xmlns:a16="http://schemas.microsoft.com/office/drawing/2014/main" id="{3DF2E097-7D37-431C-A3AF-E8CF0A83AB06}"/>
              </a:ext>
            </a:extLst>
          </p:cNvPr>
          <p:cNvSpPr txBox="1"/>
          <p:nvPr/>
        </p:nvSpPr>
        <p:spPr>
          <a:xfrm>
            <a:off x="7957066" y="1940726"/>
            <a:ext cx="1219200" cy="668422"/>
          </a:xfrm>
          <a:prstGeom prst="rect">
            <a:avLst/>
          </a:prstGeom>
          <a:noFill/>
        </p:spPr>
        <p:txBody>
          <a:bodyPr wrap="square" rtlCol="0">
            <a:spAutoFit/>
          </a:bodyPr>
          <a:lstStyle/>
          <a:p>
            <a:pPr algn="ctr"/>
            <a:r>
              <a:rPr lang="en-US" dirty="0"/>
              <a:t>Location (m)</a:t>
            </a:r>
          </a:p>
        </p:txBody>
      </p:sp>
      <p:cxnSp>
        <p:nvCxnSpPr>
          <p:cNvPr id="10" name="Straight Connector 9">
            <a:extLst>
              <a:ext uri="{FF2B5EF4-FFF2-40B4-BE49-F238E27FC236}">
                <a16:creationId xmlns:a16="http://schemas.microsoft.com/office/drawing/2014/main" id="{5E049506-6894-4E63-8F56-2F4D3B02AA26}"/>
              </a:ext>
            </a:extLst>
          </p:cNvPr>
          <p:cNvCxnSpPr>
            <a:cxnSpLocks/>
          </p:cNvCxnSpPr>
          <p:nvPr/>
        </p:nvCxnSpPr>
        <p:spPr>
          <a:xfrm>
            <a:off x="1066800" y="2396916"/>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284FB9A0-830B-496C-9D8F-B4877F3D2430}"/>
              </a:ext>
            </a:extLst>
          </p:cNvPr>
          <p:cNvCxnSpPr>
            <a:cxnSpLocks/>
          </p:cNvCxnSpPr>
          <p:nvPr/>
        </p:nvCxnSpPr>
        <p:spPr>
          <a:xfrm>
            <a:off x="1083392" y="3477051"/>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BD81E93B-6DC1-423D-92DB-17E123FDB2EF}"/>
              </a:ext>
            </a:extLst>
          </p:cNvPr>
          <p:cNvCxnSpPr>
            <a:cxnSpLocks/>
          </p:cNvCxnSpPr>
          <p:nvPr/>
        </p:nvCxnSpPr>
        <p:spPr>
          <a:xfrm>
            <a:off x="6896100" y="1850141"/>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D0380E33-7903-454E-87D6-38E5610AA477}"/>
              </a:ext>
            </a:extLst>
          </p:cNvPr>
          <p:cNvCxnSpPr>
            <a:cxnSpLocks/>
          </p:cNvCxnSpPr>
          <p:nvPr/>
        </p:nvCxnSpPr>
        <p:spPr>
          <a:xfrm flipH="1">
            <a:off x="2552700" y="2728383"/>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6A6A3F48-74C5-44C8-801B-9A9FD715D4C2}"/>
              </a:ext>
            </a:extLst>
          </p:cNvPr>
          <p:cNvSpPr txBox="1"/>
          <p:nvPr/>
        </p:nvSpPr>
        <p:spPr>
          <a:xfrm>
            <a:off x="1590986" y="3557954"/>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15" name="Straight Connector 14">
            <a:extLst>
              <a:ext uri="{FF2B5EF4-FFF2-40B4-BE49-F238E27FC236}">
                <a16:creationId xmlns:a16="http://schemas.microsoft.com/office/drawing/2014/main" id="{2E5DC80D-BCC4-42C6-8FA4-AEE04B169528}"/>
              </a:ext>
            </a:extLst>
          </p:cNvPr>
          <p:cNvCxnSpPr>
            <a:cxnSpLocks/>
          </p:cNvCxnSpPr>
          <p:nvPr/>
        </p:nvCxnSpPr>
        <p:spPr>
          <a:xfrm>
            <a:off x="2562435" y="2714670"/>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84712441-F892-494A-93C6-09AFE2863D5A}"/>
              </a:ext>
            </a:extLst>
          </p:cNvPr>
          <p:cNvSpPr txBox="1"/>
          <p:nvPr/>
        </p:nvSpPr>
        <p:spPr>
          <a:xfrm>
            <a:off x="3895515" y="2780648"/>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17" name="Straight Connector 16">
            <a:extLst>
              <a:ext uri="{FF2B5EF4-FFF2-40B4-BE49-F238E27FC236}">
                <a16:creationId xmlns:a16="http://schemas.microsoft.com/office/drawing/2014/main" id="{EF3DC3EB-4666-420D-A9B6-81D543B4CFA1}"/>
              </a:ext>
            </a:extLst>
          </p:cNvPr>
          <p:cNvCxnSpPr>
            <a:cxnSpLocks/>
          </p:cNvCxnSpPr>
          <p:nvPr/>
        </p:nvCxnSpPr>
        <p:spPr>
          <a:xfrm>
            <a:off x="5781674" y="2734857"/>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234D3512-8C28-4FCC-BE68-24291EF894B5}"/>
              </a:ext>
            </a:extLst>
          </p:cNvPr>
          <p:cNvCxnSpPr>
            <a:cxnSpLocks/>
          </p:cNvCxnSpPr>
          <p:nvPr/>
        </p:nvCxnSpPr>
        <p:spPr>
          <a:xfrm>
            <a:off x="6905627" y="1864974"/>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E8AC6CD7-5E94-4553-9933-EC188891B9A6}"/>
              </a:ext>
            </a:extLst>
          </p:cNvPr>
          <p:cNvSpPr txBox="1"/>
          <p:nvPr/>
        </p:nvSpPr>
        <p:spPr>
          <a:xfrm>
            <a:off x="6579365" y="3306883"/>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21" name="TextBox 20">
            <a:extLst>
              <a:ext uri="{FF2B5EF4-FFF2-40B4-BE49-F238E27FC236}">
                <a16:creationId xmlns:a16="http://schemas.microsoft.com/office/drawing/2014/main" id="{63C8B58C-D6FA-4395-9648-C144821AD68F}"/>
              </a:ext>
            </a:extLst>
          </p:cNvPr>
          <p:cNvSpPr txBox="1"/>
          <p:nvPr/>
        </p:nvSpPr>
        <p:spPr>
          <a:xfrm>
            <a:off x="3448245" y="1143000"/>
            <a:ext cx="1609800" cy="369332"/>
          </a:xfrm>
          <a:prstGeom prst="rect">
            <a:avLst/>
          </a:prstGeom>
          <a:noFill/>
        </p:spPr>
        <p:txBody>
          <a:bodyPr wrap="none" rtlCol="0">
            <a:spAutoFit/>
          </a:bodyPr>
          <a:lstStyle/>
          <a:p>
            <a:r>
              <a:rPr lang="en-US" b="1" dirty="0"/>
              <a:t>Shear Diagram</a:t>
            </a:r>
          </a:p>
        </p:txBody>
      </p:sp>
      <p:cxnSp>
        <p:nvCxnSpPr>
          <p:cNvPr id="22" name="Straight Arrow Connector 21">
            <a:extLst>
              <a:ext uri="{FF2B5EF4-FFF2-40B4-BE49-F238E27FC236}">
                <a16:creationId xmlns:a16="http://schemas.microsoft.com/office/drawing/2014/main" id="{0B248CF6-317F-4488-90EC-FDE2CF56682B}"/>
              </a:ext>
            </a:extLst>
          </p:cNvPr>
          <p:cNvCxnSpPr>
            <a:cxnSpLocks/>
          </p:cNvCxnSpPr>
          <p:nvPr/>
        </p:nvCxnSpPr>
        <p:spPr>
          <a:xfrm flipH="1">
            <a:off x="1063108" y="3826679"/>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C1635BB-6C19-4949-AC44-B8D4EB67EBEB}"/>
              </a:ext>
            </a:extLst>
          </p:cNvPr>
          <p:cNvCxnSpPr>
            <a:cxnSpLocks/>
          </p:cNvCxnSpPr>
          <p:nvPr/>
        </p:nvCxnSpPr>
        <p:spPr>
          <a:xfrm flipV="1">
            <a:off x="1063109" y="4987716"/>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4D09518E-E2AE-4EF1-B8D2-8A60467EA8B5}"/>
              </a:ext>
            </a:extLst>
          </p:cNvPr>
          <p:cNvSpPr txBox="1"/>
          <p:nvPr/>
        </p:nvSpPr>
        <p:spPr>
          <a:xfrm rot="16200000">
            <a:off x="-82142" y="4803050"/>
            <a:ext cx="1684564" cy="369332"/>
          </a:xfrm>
          <a:prstGeom prst="rect">
            <a:avLst/>
          </a:prstGeom>
          <a:noFill/>
        </p:spPr>
        <p:txBody>
          <a:bodyPr wrap="none" rtlCol="0">
            <a:spAutoFit/>
          </a:bodyPr>
          <a:lstStyle/>
          <a:p>
            <a:r>
              <a:rPr lang="en-US" dirty="0"/>
              <a:t>Moment (kNm)</a:t>
            </a:r>
          </a:p>
        </p:txBody>
      </p:sp>
      <p:sp>
        <p:nvSpPr>
          <p:cNvPr id="25" name="TextBox 24">
            <a:extLst>
              <a:ext uri="{FF2B5EF4-FFF2-40B4-BE49-F238E27FC236}">
                <a16:creationId xmlns:a16="http://schemas.microsoft.com/office/drawing/2014/main" id="{AC0D1595-A8A3-4287-9848-A173BF685283}"/>
              </a:ext>
            </a:extLst>
          </p:cNvPr>
          <p:cNvSpPr txBox="1"/>
          <p:nvPr/>
        </p:nvSpPr>
        <p:spPr>
          <a:xfrm>
            <a:off x="7953375" y="4531526"/>
            <a:ext cx="1219200" cy="668422"/>
          </a:xfrm>
          <a:prstGeom prst="rect">
            <a:avLst/>
          </a:prstGeom>
          <a:noFill/>
        </p:spPr>
        <p:txBody>
          <a:bodyPr wrap="square" rtlCol="0">
            <a:spAutoFit/>
          </a:bodyPr>
          <a:lstStyle/>
          <a:p>
            <a:pPr algn="ctr"/>
            <a:r>
              <a:rPr lang="en-US" dirty="0"/>
              <a:t>Location (m)</a:t>
            </a:r>
          </a:p>
        </p:txBody>
      </p:sp>
      <p:cxnSp>
        <p:nvCxnSpPr>
          <p:cNvPr id="27" name="Straight Connector 26">
            <a:extLst>
              <a:ext uri="{FF2B5EF4-FFF2-40B4-BE49-F238E27FC236}">
                <a16:creationId xmlns:a16="http://schemas.microsoft.com/office/drawing/2014/main" id="{2367514E-FF02-4893-B6DC-953408856AF6}"/>
              </a:ext>
            </a:extLst>
          </p:cNvPr>
          <p:cNvCxnSpPr>
            <a:cxnSpLocks/>
          </p:cNvCxnSpPr>
          <p:nvPr/>
        </p:nvCxnSpPr>
        <p:spPr>
          <a:xfrm>
            <a:off x="1063108" y="4987716"/>
            <a:ext cx="1485901" cy="909967"/>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5C3F6A69-3E8F-477A-8294-296E0FA835ED}"/>
              </a:ext>
            </a:extLst>
          </p:cNvPr>
          <p:cNvSpPr txBox="1"/>
          <p:nvPr/>
        </p:nvSpPr>
        <p:spPr>
          <a:xfrm>
            <a:off x="2139202" y="6035151"/>
            <a:ext cx="813043" cy="307777"/>
          </a:xfrm>
          <a:prstGeom prst="rect">
            <a:avLst/>
          </a:prstGeom>
          <a:noFill/>
        </p:spPr>
        <p:txBody>
          <a:bodyPr wrap="none" rtlCol="0">
            <a:spAutoFit/>
          </a:bodyPr>
          <a:lstStyle/>
          <a:p>
            <a:r>
              <a:rPr lang="en-US" sz="1400" b="1" dirty="0">
                <a:solidFill>
                  <a:srgbClr val="7030A0"/>
                </a:solidFill>
              </a:rPr>
              <a:t>-18 kNm</a:t>
            </a:r>
            <a:endParaRPr lang="en-US" b="1" dirty="0">
              <a:solidFill>
                <a:srgbClr val="7030A0"/>
              </a:solidFill>
            </a:endParaRPr>
          </a:p>
        </p:txBody>
      </p:sp>
      <p:sp>
        <p:nvSpPr>
          <p:cNvPr id="37" name="TextBox 36">
            <a:extLst>
              <a:ext uri="{FF2B5EF4-FFF2-40B4-BE49-F238E27FC236}">
                <a16:creationId xmlns:a16="http://schemas.microsoft.com/office/drawing/2014/main" id="{912A4BB4-6EF4-456C-BF8F-FBFA7C3E8E50}"/>
              </a:ext>
            </a:extLst>
          </p:cNvPr>
          <p:cNvSpPr txBox="1"/>
          <p:nvPr/>
        </p:nvSpPr>
        <p:spPr>
          <a:xfrm>
            <a:off x="3444554" y="3733800"/>
            <a:ext cx="1923155" cy="369332"/>
          </a:xfrm>
          <a:prstGeom prst="rect">
            <a:avLst/>
          </a:prstGeom>
          <a:noFill/>
        </p:spPr>
        <p:txBody>
          <a:bodyPr wrap="none" rtlCol="0">
            <a:spAutoFit/>
          </a:bodyPr>
          <a:lstStyle/>
          <a:p>
            <a:r>
              <a:rPr lang="en-US" b="1" dirty="0"/>
              <a:t>Moment Diagram</a:t>
            </a:r>
          </a:p>
        </p:txBody>
      </p:sp>
      <p:cxnSp>
        <p:nvCxnSpPr>
          <p:cNvPr id="40" name="Straight Connector 39">
            <a:extLst>
              <a:ext uri="{FF2B5EF4-FFF2-40B4-BE49-F238E27FC236}">
                <a16:creationId xmlns:a16="http://schemas.microsoft.com/office/drawing/2014/main" id="{C65CCF4E-0A06-413D-94E6-012CA9CB5FF7}"/>
              </a:ext>
            </a:extLst>
          </p:cNvPr>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B34FED2-52FA-4470-BC88-DF826EC6FEA1}"/>
              </a:ext>
            </a:extLst>
          </p:cNvPr>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70D7EB-C9F9-4716-BCB8-66AA8018561E}"/>
              </a:ext>
            </a:extLst>
          </p:cNvPr>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CBFB90-9230-47DE-BD2C-98680B8EBEB2}"/>
              </a:ext>
            </a:extLst>
          </p:cNvPr>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95268AD-A670-4743-AE5E-A31F46959227}"/>
              </a:ext>
            </a:extLst>
          </p:cNvPr>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5" name="TextBox 44">
            <a:extLst>
              <a:ext uri="{FF2B5EF4-FFF2-40B4-BE49-F238E27FC236}">
                <a16:creationId xmlns:a16="http://schemas.microsoft.com/office/drawing/2014/main" id="{E089971D-3BD4-4F3E-9A1B-9CD7AAB5C780}"/>
              </a:ext>
            </a:extLst>
          </p:cNvPr>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6" name="TextBox 45">
            <a:extLst>
              <a:ext uri="{FF2B5EF4-FFF2-40B4-BE49-F238E27FC236}">
                <a16:creationId xmlns:a16="http://schemas.microsoft.com/office/drawing/2014/main" id="{AEC89A51-6A5B-4A5B-AC75-96CFA03BA3B3}"/>
              </a:ext>
            </a:extLst>
          </p:cNvPr>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7" name="TextBox 46">
            <a:extLst>
              <a:ext uri="{FF2B5EF4-FFF2-40B4-BE49-F238E27FC236}">
                <a16:creationId xmlns:a16="http://schemas.microsoft.com/office/drawing/2014/main" id="{589121A1-295D-4EBF-901E-A2F1A8B5FD67}"/>
              </a:ext>
            </a:extLst>
          </p:cNvPr>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0" name="TextBox 19">
            <a:extLst>
              <a:ext uri="{FF2B5EF4-FFF2-40B4-BE49-F238E27FC236}">
                <a16:creationId xmlns:a16="http://schemas.microsoft.com/office/drawing/2014/main" id="{B1770354-F2AC-4DFC-A493-BB4C897127CC}"/>
              </a:ext>
            </a:extLst>
          </p:cNvPr>
          <p:cNvSpPr txBox="1"/>
          <p:nvPr/>
        </p:nvSpPr>
        <p:spPr>
          <a:xfrm>
            <a:off x="6599940" y="1295400"/>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cxnSp>
        <p:nvCxnSpPr>
          <p:cNvPr id="49" name="Straight Connector 48">
            <a:extLst>
              <a:ext uri="{FF2B5EF4-FFF2-40B4-BE49-F238E27FC236}">
                <a16:creationId xmlns:a16="http://schemas.microsoft.com/office/drawing/2014/main" id="{69BF7A4B-31EA-4452-8CDE-D7C5C077B8B6}"/>
              </a:ext>
            </a:extLst>
          </p:cNvPr>
          <p:cNvCxnSpPr>
            <a:cxnSpLocks/>
          </p:cNvCxnSpPr>
          <p:nvPr/>
        </p:nvCxnSpPr>
        <p:spPr>
          <a:xfrm>
            <a:off x="2545724" y="4251763"/>
            <a:ext cx="0" cy="164592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51" name="TextBox 50">
            <a:extLst>
              <a:ext uri="{FF2B5EF4-FFF2-40B4-BE49-F238E27FC236}">
                <a16:creationId xmlns:a16="http://schemas.microsoft.com/office/drawing/2014/main" id="{779D503D-D901-4B01-99CD-DE97C03AF5FF}"/>
              </a:ext>
            </a:extLst>
          </p:cNvPr>
          <p:cNvSpPr txBox="1"/>
          <p:nvPr/>
        </p:nvSpPr>
        <p:spPr>
          <a:xfrm>
            <a:off x="2154115" y="3922078"/>
            <a:ext cx="758541" cy="307777"/>
          </a:xfrm>
          <a:prstGeom prst="rect">
            <a:avLst/>
          </a:prstGeom>
          <a:noFill/>
        </p:spPr>
        <p:txBody>
          <a:bodyPr wrap="none" rtlCol="0">
            <a:spAutoFit/>
          </a:bodyPr>
          <a:lstStyle/>
          <a:p>
            <a:r>
              <a:rPr lang="en-US" sz="1400" b="1" dirty="0">
                <a:solidFill>
                  <a:srgbClr val="7030A0"/>
                </a:solidFill>
              </a:rPr>
              <a:t>18 kNm</a:t>
            </a:r>
            <a:endParaRPr lang="en-US" b="1" dirty="0">
              <a:solidFill>
                <a:srgbClr val="7030A0"/>
              </a:solidFill>
            </a:endParaRPr>
          </a:p>
        </p:txBody>
      </p:sp>
      <p:cxnSp>
        <p:nvCxnSpPr>
          <p:cNvPr id="52" name="Straight Connector 51">
            <a:extLst>
              <a:ext uri="{FF2B5EF4-FFF2-40B4-BE49-F238E27FC236}">
                <a16:creationId xmlns:a16="http://schemas.microsoft.com/office/drawing/2014/main" id="{429E4224-7BF4-4BB5-9682-545CAA141DD0}"/>
              </a:ext>
            </a:extLst>
          </p:cNvPr>
          <p:cNvCxnSpPr>
            <a:cxnSpLocks/>
            <a:stCxn id="51" idx="2"/>
          </p:cNvCxnSpPr>
          <p:nvPr/>
        </p:nvCxnSpPr>
        <p:spPr>
          <a:xfrm>
            <a:off x="2533386" y="4229855"/>
            <a:ext cx="3248288" cy="494545"/>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58" name="Arc 57">
            <a:extLst>
              <a:ext uri="{FF2B5EF4-FFF2-40B4-BE49-F238E27FC236}">
                <a16:creationId xmlns:a16="http://schemas.microsoft.com/office/drawing/2014/main" id="{FF9A4ED2-F7B0-4B85-A5E9-E40DB8AD475A}"/>
              </a:ext>
            </a:extLst>
          </p:cNvPr>
          <p:cNvSpPr/>
          <p:nvPr/>
        </p:nvSpPr>
        <p:spPr>
          <a:xfrm>
            <a:off x="4211410" y="4727685"/>
            <a:ext cx="2793373" cy="2368440"/>
          </a:xfrm>
          <a:prstGeom prst="arc">
            <a:avLst>
              <a:gd name="adj1" fmla="val 16689068"/>
              <a:gd name="adj2" fmla="val 2047371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F22BD152-6406-4079-A0A3-C3A7D1E8FE07}"/>
              </a:ext>
            </a:extLst>
          </p:cNvPr>
          <p:cNvSpPr txBox="1"/>
          <p:nvPr/>
        </p:nvSpPr>
        <p:spPr>
          <a:xfrm>
            <a:off x="5411928" y="4343954"/>
            <a:ext cx="806631" cy="307777"/>
          </a:xfrm>
          <a:prstGeom prst="rect">
            <a:avLst/>
          </a:prstGeom>
          <a:noFill/>
        </p:spPr>
        <p:txBody>
          <a:bodyPr wrap="none" rtlCol="0">
            <a:spAutoFit/>
          </a:bodyPr>
          <a:lstStyle/>
          <a:p>
            <a:r>
              <a:rPr lang="en-US" sz="1400" b="1" dirty="0">
                <a:solidFill>
                  <a:srgbClr val="7030A0"/>
                </a:solidFill>
              </a:rPr>
              <a:t>5.4 kNm</a:t>
            </a:r>
            <a:endParaRPr lang="en-US" b="1" dirty="0">
              <a:solidFill>
                <a:srgbClr val="7030A0"/>
              </a:solidFill>
            </a:endParaRPr>
          </a:p>
        </p:txBody>
      </p:sp>
      <p:sp>
        <p:nvSpPr>
          <p:cNvPr id="60" name="Arc 59">
            <a:extLst>
              <a:ext uri="{FF2B5EF4-FFF2-40B4-BE49-F238E27FC236}">
                <a16:creationId xmlns:a16="http://schemas.microsoft.com/office/drawing/2014/main" id="{4A4F849B-7CC3-4166-A990-71E42357DFB5}"/>
              </a:ext>
            </a:extLst>
          </p:cNvPr>
          <p:cNvSpPr/>
          <p:nvPr/>
        </p:nvSpPr>
        <p:spPr>
          <a:xfrm flipH="1">
            <a:off x="6698621" y="4982512"/>
            <a:ext cx="2743200" cy="1896586"/>
          </a:xfrm>
          <a:prstGeom prst="arc">
            <a:avLst>
              <a:gd name="adj1" fmla="val 16391704"/>
              <a:gd name="adj2" fmla="val 2024795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80E60A7A-19F1-4EB4-AF4E-51EE6936A2A2}"/>
              </a:ext>
            </a:extLst>
          </p:cNvPr>
          <p:cNvSpPr txBox="1"/>
          <p:nvPr/>
        </p:nvSpPr>
        <p:spPr>
          <a:xfrm>
            <a:off x="6454067" y="5520364"/>
            <a:ext cx="861133" cy="307777"/>
          </a:xfrm>
          <a:prstGeom prst="rect">
            <a:avLst/>
          </a:prstGeom>
          <a:noFill/>
        </p:spPr>
        <p:txBody>
          <a:bodyPr wrap="none" rtlCol="0">
            <a:spAutoFit/>
          </a:bodyPr>
          <a:lstStyle/>
          <a:p>
            <a:r>
              <a:rPr lang="en-US" sz="1400" b="1" dirty="0">
                <a:solidFill>
                  <a:srgbClr val="7030A0"/>
                </a:solidFill>
              </a:rPr>
              <a:t>-4.5 kNm</a:t>
            </a:r>
            <a:endParaRPr lang="en-US" b="1" dirty="0">
              <a:solidFill>
                <a:srgbClr val="7030A0"/>
              </a:solidFill>
            </a:endParaRPr>
          </a:p>
        </p:txBody>
      </p:sp>
    </p:spTree>
    <p:extLst>
      <p:ext uri="{BB962C8B-B14F-4D97-AF65-F5344CB8AC3E}">
        <p14:creationId xmlns:p14="http://schemas.microsoft.com/office/powerpoint/2010/main" val="53743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0" grpId="0"/>
      <p:bldP spid="44" grpId="0" animBg="1"/>
      <p:bldP spid="45" grpId="0" animBg="1"/>
      <p:bldP spid="46" grpId="0" animBg="1"/>
      <p:bldP spid="47" grpId="0" animBg="1"/>
      <p:bldP spid="51" grpId="0"/>
      <p:bldP spid="58" grpId="0" animBg="1"/>
      <p:bldP spid="59" grpId="0"/>
      <p:bldP spid="60" grpId="0" animBg="1"/>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1704</TotalTime>
  <Words>801</Words>
  <Application>Microsoft Office PowerPoint</Application>
  <PresentationFormat>On-screen Show (4:3)</PresentationFormat>
  <Paragraphs>107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MA_Template</vt:lpstr>
      <vt:lpstr>Shear and Moment Diagrams</vt:lpstr>
      <vt:lpstr>The Graphical Approach</vt:lpstr>
      <vt:lpstr>Shear and Moment Diagrams</vt:lpstr>
      <vt:lpstr>Shear and Moment Diagrams</vt:lpstr>
      <vt:lpstr>Creating the Shear Diagram</vt:lpstr>
      <vt:lpstr>Creating the Shear Diagram</vt:lpstr>
      <vt:lpstr>Creating the Moment Diagram</vt:lpstr>
      <vt:lpstr>Creating the Moment Diagram</vt:lpstr>
      <vt:lpstr>Thanks for Watching</vt:lpstr>
      <vt:lpstr>Building the Moment Diagram Worked Example</vt:lpstr>
      <vt:lpstr>Complex Bending Practice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39</cp:revision>
  <dcterms:created xsi:type="dcterms:W3CDTF">2020-08-21T15:23:22Z</dcterms:created>
  <dcterms:modified xsi:type="dcterms:W3CDTF">2021-07-02T16:04:03Z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