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57" r:id="rId6"/>
    <p:sldId id="258" r:id="rId7"/>
    <p:sldId id="266" r:id="rId8"/>
    <p:sldId id="278" r:id="rId9"/>
    <p:sldId id="262" r:id="rId10"/>
    <p:sldId id="268" r:id="rId11"/>
    <p:sldId id="269" r:id="rId12"/>
    <p:sldId id="289" r:id="rId13"/>
    <p:sldId id="281" r:id="rId14"/>
    <p:sldId id="273" r:id="rId15"/>
    <p:sldId id="282" r:id="rId16"/>
    <p:sldId id="287" r:id="rId17"/>
    <p:sldId id="267" r:id="rId18"/>
    <p:sldId id="271" r:id="rId19"/>
    <p:sldId id="29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8" autoAdjust="0"/>
    <p:restoredTop sz="54101" autoAdjust="0"/>
  </p:normalViewPr>
  <p:slideViewPr>
    <p:cSldViewPr>
      <p:cViewPr varScale="1">
        <p:scale>
          <a:sx n="127" d="100"/>
          <a:sy n="127" d="100"/>
        </p:scale>
        <p:origin x="1400"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32.png"/><Relationship Id="rId3" Type="http://schemas.openxmlformats.org/officeDocument/2006/relationships/image" Target="../media/image29.png"/><Relationship Id="rId12" Type="http://schemas.openxmlformats.org/officeDocument/2006/relationships/image" Target="../media/image18.png"/><Relationship Id="rId2" Type="http://schemas.openxmlformats.org/officeDocument/2006/relationships/image" Target="../media/image28.png"/><Relationship Id="rId16" Type="http://schemas.openxmlformats.org/officeDocument/2006/relationships/image" Target="../media/image35.png"/><Relationship Id="rId1" Type="http://schemas.openxmlformats.org/officeDocument/2006/relationships/slideLayout" Target="../slideLayouts/slideLayout2.xml"/><Relationship Id="rId11" Type="http://schemas.openxmlformats.org/officeDocument/2006/relationships/image" Target="../media/image17.png"/><Relationship Id="rId5" Type="http://schemas.openxmlformats.org/officeDocument/2006/relationships/image" Target="../media/image31.png"/><Relationship Id="rId15" Type="http://schemas.openxmlformats.org/officeDocument/2006/relationships/image" Target="../media/image34.png"/><Relationship Id="rId10" Type="http://schemas.openxmlformats.org/officeDocument/2006/relationships/image" Target="../media/image16.png"/><Relationship Id="rId4" Type="http://schemas.openxmlformats.org/officeDocument/2006/relationships/image" Target="../media/image30.png"/><Relationship Id="rId9" Type="http://schemas.openxmlformats.org/officeDocument/2006/relationships/image" Target="../media/image200.png"/><Relationship Id="rId1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22.jpeg"/><Relationship Id="rId7" Type="http://schemas.openxmlformats.org/officeDocument/2006/relationships/image" Target="../media/image270.png"/><Relationship Id="rId2" Type="http://schemas.openxmlformats.org/officeDocument/2006/relationships/image" Target="../media/image36.png"/><Relationship Id="rId1" Type="http://schemas.openxmlformats.org/officeDocument/2006/relationships/slideLayout" Target="../slideLayouts/slideLayout2.xml"/><Relationship Id="rId10" Type="http://schemas.openxmlformats.org/officeDocument/2006/relationships/image" Target="../media/image40.png"/><Relationship Id="rId4" Type="http://schemas.openxmlformats.org/officeDocument/2006/relationships/image" Target="../media/image38.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22.jpeg"/><Relationship Id="rId7" Type="http://schemas.openxmlformats.org/officeDocument/2006/relationships/image" Target="../media/image270.png"/><Relationship Id="rId2"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8.png"/><Relationship Id="rId10" Type="http://schemas.openxmlformats.org/officeDocument/2006/relationships/image" Target="../media/image40.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3.png"/><Relationship Id="rId5" Type="http://schemas.openxmlformats.org/officeDocument/2006/relationships/image" Target="../media/image13.png"/><Relationship Id="rId15" Type="http://schemas.openxmlformats.org/officeDocument/2006/relationships/image" Target="../media/image27.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Fixed Axis Rotation in Rigid Bodies (Vectors)</a:t>
            </a:r>
          </a:p>
        </p:txBody>
      </p:sp>
      <p:sp>
        <p:nvSpPr>
          <p:cNvPr id="3" name="Subtitle 2"/>
          <p:cNvSpPr>
            <a:spLocks noGrp="1"/>
          </p:cNvSpPr>
          <p:nvPr>
            <p:ph type="subTitle" idx="1"/>
          </p:nvPr>
        </p:nvSpPr>
        <p:spPr>
          <a:xfrm>
            <a:off x="1066800" y="3048000"/>
            <a:ext cx="7239000" cy="1752600"/>
          </a:xfrm>
        </p:spPr>
        <p:txBody>
          <a:bodyPr>
            <a:noAutofit/>
          </a:bodyPr>
          <a:lstStyle/>
          <a:p>
            <a:r>
              <a:rPr lang="en-US" sz="2400" dirty="0"/>
              <a:t>Dr. Agnes </a:t>
            </a:r>
            <a:r>
              <a:rPr lang="en-US" sz="2400" dirty="0" err="1"/>
              <a:t>d’Entremont</a:t>
            </a:r>
            <a:endParaRPr lang="en-US" sz="2400" dirty="0"/>
          </a:p>
          <a:p>
            <a:r>
              <a:rPr lang="en-US" sz="2400" dirty="0"/>
              <a:t>Associate Professor of Teaching</a:t>
            </a:r>
          </a:p>
          <a:p>
            <a:r>
              <a:rPr lang="en-US" sz="2400" dirty="0"/>
              <a:t>Mechanical Engineering, University of British Columbia</a:t>
            </a:r>
          </a:p>
          <a:p>
            <a:r>
              <a:rPr lang="en-US" sz="2400" dirty="0"/>
              <a:t>(Original slides: Dr. Jacob Moore)</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Comparison to Polar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6133" y="1300506"/>
                <a:ext cx="4906123" cy="417839"/>
              </a:xfrm>
            </p:spPr>
            <p:txBody>
              <a:bodyPr>
                <a:normAutofit/>
              </a:bodyPr>
              <a:lstStyle/>
              <a:p>
                <a:pPr marL="0" indent="0">
                  <a:buNone/>
                </a:pPr>
                <a:r>
                  <a:rPr lang="en-US" sz="1900" dirty="0"/>
                  <a:t>Reminder, </a:t>
                </a:r>
                <a14:m>
                  <m:oMath xmlns:m="http://schemas.openxmlformats.org/officeDocument/2006/math">
                    <m:acc>
                      <m:accPr>
                        <m:chr m:val="̇"/>
                        <m:ctrlPr>
                          <a:rPr lang="en-US" sz="1900" i="1">
                            <a:latin typeface="Cambria Math" panose="02040503050406030204" pitchFamily="18" charset="0"/>
                          </a:rPr>
                        </m:ctrlPr>
                      </m:accPr>
                      <m:e>
                        <m:r>
                          <m:rPr>
                            <m:sty m:val="p"/>
                          </m:rPr>
                          <a:rPr lang="en-US" sz="1900">
                            <a:latin typeface="Cambria Math"/>
                          </a:rPr>
                          <m:t>r</m:t>
                        </m:r>
                      </m:e>
                    </m:acc>
                  </m:oMath>
                </a14:m>
                <a:r>
                  <a:rPr lang="en-US" sz="1900" dirty="0"/>
                  <a:t> and </a:t>
                </a:r>
                <a14:m>
                  <m:oMath xmlns:m="http://schemas.openxmlformats.org/officeDocument/2006/math">
                    <m:acc>
                      <m:accPr>
                        <m:chr m:val="̈"/>
                        <m:ctrlPr>
                          <a:rPr lang="en-US" sz="1900" i="1">
                            <a:latin typeface="Cambria Math" panose="02040503050406030204" pitchFamily="18" charset="0"/>
                          </a:rPr>
                        </m:ctrlPr>
                      </m:accPr>
                      <m:e>
                        <m:r>
                          <m:rPr>
                            <m:sty m:val="p"/>
                          </m:rPr>
                          <a:rPr lang="en-US" sz="1900">
                            <a:latin typeface="Cambria Math"/>
                          </a:rPr>
                          <m:t>r</m:t>
                        </m:r>
                      </m:e>
                    </m:acc>
                  </m:oMath>
                </a14:m>
                <a:r>
                  <a:rPr lang="en-US" sz="1900" dirty="0"/>
                  <a:t> variables are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6133" y="1300506"/>
                <a:ext cx="4906123" cy="417839"/>
              </a:xfrm>
              <a:blipFill>
                <a:blip r:embed="rId2"/>
                <a:stretch>
                  <a:fillRect l="-1031" t="-8824" b="-14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sp>
        <p:nvSpPr>
          <p:cNvPr id="19" name="Oval 18">
            <a:extLst>
              <a:ext uri="{FF2B5EF4-FFF2-40B4-BE49-F238E27FC236}">
                <a16:creationId xmlns:a16="http://schemas.microsoft.com/office/drawing/2014/main" id="{0ABD2FA8-3672-4BC1-B304-F50C35D5685C}"/>
              </a:ext>
            </a:extLst>
          </p:cNvPr>
          <p:cNvSpPr/>
          <p:nvPr/>
        </p:nvSpPr>
        <p:spPr>
          <a:xfrm>
            <a:off x="5181600" y="1579881"/>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29A57D81-5208-4DD3-8550-9499EA4AB594}"/>
              </a:ext>
            </a:extLst>
          </p:cNvPr>
          <p:cNvSpPr/>
          <p:nvPr/>
        </p:nvSpPr>
        <p:spPr>
          <a:xfrm>
            <a:off x="8001000" y="2522112"/>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3360246-997D-4012-839B-FB4904560542}"/>
              </a:ext>
            </a:extLst>
          </p:cNvPr>
          <p:cNvCxnSpPr>
            <a:cxnSpLocks/>
          </p:cNvCxnSpPr>
          <p:nvPr/>
        </p:nvCxnSpPr>
        <p:spPr>
          <a:xfrm flipV="1">
            <a:off x="7096539" y="2663247"/>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03A6A58-D4C1-4ACB-A253-B5219D5FF287}"/>
                  </a:ext>
                </a:extLst>
              </p:cNvPr>
              <p:cNvSpPr txBox="1"/>
              <p:nvPr/>
            </p:nvSpPr>
            <p:spPr>
              <a:xfrm>
                <a:off x="7226401" y="271240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xmlns="">
          <p:sp>
            <p:nvSpPr>
              <p:cNvPr id="26" name="TextBox 25">
                <a:extLst>
                  <a:ext uri="{FF2B5EF4-FFF2-40B4-BE49-F238E27FC236}">
                    <a16:creationId xmlns:a16="http://schemas.microsoft.com/office/drawing/2014/main" id="{303A6A58-D4C1-4ACB-A253-B5219D5FF287}"/>
                  </a:ext>
                </a:extLst>
              </p:cNvPr>
              <p:cNvSpPr txBox="1">
                <a:spLocks noRot="1" noChangeAspect="1" noMove="1" noResize="1" noEditPoints="1" noAdjustHandles="1" noChangeArrowheads="1" noChangeShapeType="1" noTextEdit="1"/>
              </p:cNvSpPr>
              <p:nvPr/>
            </p:nvSpPr>
            <p:spPr>
              <a:xfrm>
                <a:off x="7226401" y="2712406"/>
                <a:ext cx="457200" cy="369332"/>
              </a:xfrm>
              <a:prstGeom prst="rect">
                <a:avLst/>
              </a:prstGeom>
              <a:blipFill>
                <a:blip r:embed="rId3"/>
                <a:stretch>
                  <a:fillRect/>
                </a:stretch>
              </a:blipFill>
            </p:spPr>
            <p:txBody>
              <a:bodyPr/>
              <a:lstStyle/>
              <a:p>
                <a:r>
                  <a:rPr lang="en-US">
                    <a:noFill/>
                  </a:rPr>
                  <a:t> </a:t>
                </a:r>
              </a:p>
            </p:txBody>
          </p:sp>
        </mc:Fallback>
      </mc:AlternateContent>
      <p:sp>
        <p:nvSpPr>
          <p:cNvPr id="28" name="Arc 27">
            <a:extLst>
              <a:ext uri="{FF2B5EF4-FFF2-40B4-BE49-F238E27FC236}">
                <a16:creationId xmlns:a16="http://schemas.microsoft.com/office/drawing/2014/main" id="{0CCF1F8B-6094-4123-B646-0C4FDF9D927D}"/>
              </a:ext>
            </a:extLst>
          </p:cNvPr>
          <p:cNvSpPr/>
          <p:nvPr/>
        </p:nvSpPr>
        <p:spPr>
          <a:xfrm>
            <a:off x="5724939" y="2113281"/>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813A532A-7224-4C3B-A6AB-8518D9A42E5C}"/>
                  </a:ext>
                </a:extLst>
              </p:cNvPr>
              <p:cNvSpPr/>
              <p:nvPr/>
            </p:nvSpPr>
            <p:spPr>
              <a:xfrm>
                <a:off x="5647581" y="2766951"/>
                <a:ext cx="633763"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r>
                        <a:rPr lang="en-CA" b="0" i="1" smtClean="0">
                          <a:solidFill>
                            <a:srgbClr val="4F81BD"/>
                          </a:solidFill>
                          <a:latin typeface="Cambria Math" panose="02040503050406030204" pitchFamily="18" charset="0"/>
                        </a:rPr>
                        <m:t>,</m:t>
                      </m:r>
                      <m:acc>
                        <m:accPr>
                          <m:chr m:val="̇"/>
                          <m:ctrlPr>
                            <a:rPr lang="en-US" b="1" i="1">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CA" dirty="0">
                  <a:solidFill>
                    <a:srgbClr val="4F81BD"/>
                  </a:solidFill>
                </a:endParaRPr>
              </a:p>
            </p:txBody>
          </p:sp>
        </mc:Choice>
        <mc:Fallback xmlns="">
          <p:sp>
            <p:nvSpPr>
              <p:cNvPr id="29" name="Rectangle 28">
                <a:extLst>
                  <a:ext uri="{FF2B5EF4-FFF2-40B4-BE49-F238E27FC236}">
                    <a16:creationId xmlns:a16="http://schemas.microsoft.com/office/drawing/2014/main" id="{813A532A-7224-4C3B-A6AB-8518D9A42E5C}"/>
                  </a:ext>
                </a:extLst>
              </p:cNvPr>
              <p:cNvSpPr>
                <a:spLocks noRot="1" noChangeAspect="1" noMove="1" noResize="1" noEditPoints="1" noAdjustHandles="1" noChangeArrowheads="1" noChangeShapeType="1" noTextEdit="1"/>
              </p:cNvSpPr>
              <p:nvPr/>
            </p:nvSpPr>
            <p:spPr>
              <a:xfrm>
                <a:off x="5647581" y="2766951"/>
                <a:ext cx="633763" cy="3825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3D185AC6-0AC4-4E23-85CD-2E74443EA60D}"/>
                  </a:ext>
                </a:extLst>
              </p:cNvPr>
              <p:cNvSpPr/>
              <p:nvPr/>
            </p:nvSpPr>
            <p:spPr>
              <a:xfrm>
                <a:off x="5313907" y="2579459"/>
                <a:ext cx="606833"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r>
                        <a:rPr lang="en-CA" b="0" i="1" smtClean="0">
                          <a:solidFill>
                            <a:schemeClr val="accent1"/>
                          </a:solidFill>
                          <a:latin typeface="Cambria Math" panose="02040503050406030204" pitchFamily="18" charset="0"/>
                          <a:ea typeface="Cambria Math"/>
                        </a:rPr>
                        <m:t>,</m:t>
                      </m:r>
                      <m:acc>
                        <m:accPr>
                          <m:chr m:val="̈"/>
                          <m:ctrlPr>
                            <a:rPr lang="en-US" b="1" i="1">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30" name="Rectangle 29">
                <a:extLst>
                  <a:ext uri="{FF2B5EF4-FFF2-40B4-BE49-F238E27FC236}">
                    <a16:creationId xmlns:a16="http://schemas.microsoft.com/office/drawing/2014/main" id="{3D185AC6-0AC4-4E23-85CD-2E74443EA60D}"/>
                  </a:ext>
                </a:extLst>
              </p:cNvPr>
              <p:cNvSpPr>
                <a:spLocks noRot="1" noChangeAspect="1" noMove="1" noResize="1" noEditPoints="1" noAdjustHandles="1" noChangeArrowheads="1" noChangeShapeType="1" noTextEdit="1"/>
              </p:cNvSpPr>
              <p:nvPr/>
            </p:nvSpPr>
            <p:spPr>
              <a:xfrm>
                <a:off x="5313907" y="2579459"/>
                <a:ext cx="606833" cy="382541"/>
              </a:xfrm>
              <a:prstGeom prst="rect">
                <a:avLst/>
              </a:prstGeom>
              <a:blipFill>
                <a:blip r:embed="rId5"/>
                <a:stretch>
                  <a:fillRect t="-9677"/>
                </a:stretch>
              </a:blipFill>
            </p:spPr>
            <p:txBody>
              <a:bodyPr/>
              <a:lstStyle/>
              <a:p>
                <a:r>
                  <a:rPr lang="en-US">
                    <a:noFill/>
                  </a:rPr>
                  <a:t> </a:t>
                </a:r>
              </a:p>
            </p:txBody>
          </p:sp>
        </mc:Fallback>
      </mc:AlternateContent>
      <p:sp>
        <p:nvSpPr>
          <p:cNvPr id="31" name="Arc 30">
            <a:extLst>
              <a:ext uri="{FF2B5EF4-FFF2-40B4-BE49-F238E27FC236}">
                <a16:creationId xmlns:a16="http://schemas.microsoft.com/office/drawing/2014/main" id="{72AE523C-CED0-4672-AA3C-8807210F8629}"/>
              </a:ext>
            </a:extLst>
          </p:cNvPr>
          <p:cNvSpPr/>
          <p:nvPr/>
        </p:nvSpPr>
        <p:spPr>
          <a:xfrm>
            <a:off x="5496339" y="1884681"/>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4D44A50-4304-496D-B6D1-28E1FD3835AC}"/>
                  </a:ext>
                </a:extLst>
              </p:cNvPr>
              <p:cNvSpPr txBox="1"/>
              <p:nvPr/>
            </p:nvSpPr>
            <p:spPr>
              <a:xfrm>
                <a:off x="6858000" y="364048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32" name="TextBox 31">
                <a:extLst>
                  <a:ext uri="{FF2B5EF4-FFF2-40B4-BE49-F238E27FC236}">
                    <a16:creationId xmlns:a16="http://schemas.microsoft.com/office/drawing/2014/main" id="{04D44A50-4304-496D-B6D1-28E1FD3835AC}"/>
                  </a:ext>
                </a:extLst>
              </p:cNvPr>
              <p:cNvSpPr txBox="1">
                <a:spLocks noRot="1" noChangeAspect="1" noMove="1" noResize="1" noEditPoints="1" noAdjustHandles="1" noChangeArrowheads="1" noChangeShapeType="1" noTextEdit="1"/>
              </p:cNvSpPr>
              <p:nvPr/>
            </p:nvSpPr>
            <p:spPr>
              <a:xfrm>
                <a:off x="6858000" y="3640481"/>
                <a:ext cx="4572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DE93C47-D5D4-4C61-A544-BF08B8463C40}"/>
                  </a:ext>
                </a:extLst>
              </p:cNvPr>
              <p:cNvSpPr txBox="1"/>
              <p:nvPr/>
            </p:nvSpPr>
            <p:spPr>
              <a:xfrm>
                <a:off x="8141822" y="261235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33" name="TextBox 32">
                <a:extLst>
                  <a:ext uri="{FF2B5EF4-FFF2-40B4-BE49-F238E27FC236}">
                    <a16:creationId xmlns:a16="http://schemas.microsoft.com/office/drawing/2014/main" id="{9DE93C47-D5D4-4C61-A544-BF08B8463C40}"/>
                  </a:ext>
                </a:extLst>
              </p:cNvPr>
              <p:cNvSpPr txBox="1">
                <a:spLocks noRot="1" noChangeAspect="1" noMove="1" noResize="1" noEditPoints="1" noAdjustHandles="1" noChangeArrowheads="1" noChangeShapeType="1" noTextEdit="1"/>
              </p:cNvSpPr>
              <p:nvPr/>
            </p:nvSpPr>
            <p:spPr>
              <a:xfrm>
                <a:off x="8141822" y="2612356"/>
                <a:ext cx="457200" cy="369332"/>
              </a:xfrm>
              <a:prstGeom prst="rect">
                <a:avLst/>
              </a:prstGeom>
              <a:blipFill>
                <a:blip r:embed="rId9"/>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13911649-BE0B-0A4D-BD49-6729621C799E}"/>
              </a:ext>
            </a:extLst>
          </p:cNvPr>
          <p:cNvCxnSpPr/>
          <p:nvPr/>
        </p:nvCxnSpPr>
        <p:spPr>
          <a:xfrm flipV="1">
            <a:off x="7066281" y="255016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0742D36-8403-7645-9FA3-4B2DB05EC7AF}"/>
              </a:ext>
            </a:extLst>
          </p:cNvPr>
          <p:cNvCxnSpPr>
            <a:cxnSpLocks/>
          </p:cNvCxnSpPr>
          <p:nvPr/>
        </p:nvCxnSpPr>
        <p:spPr>
          <a:xfrm rot="5400000" flipV="1">
            <a:off x="7533641" y="301752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EC2E4D6-6B05-9D46-9A09-7492F882DAB4}"/>
                  </a:ext>
                </a:extLst>
              </p:cNvPr>
              <p:cNvSpPr txBox="1"/>
              <p:nvPr/>
            </p:nvSpPr>
            <p:spPr>
              <a:xfrm>
                <a:off x="7870905" y="327801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35" name="TextBox 34">
                <a:extLst>
                  <a:ext uri="{FF2B5EF4-FFF2-40B4-BE49-F238E27FC236}">
                    <a16:creationId xmlns:a16="http://schemas.microsoft.com/office/drawing/2014/main" id="{1EC2E4D6-6B05-9D46-9A09-7492F882DAB4}"/>
                  </a:ext>
                </a:extLst>
              </p:cNvPr>
              <p:cNvSpPr txBox="1">
                <a:spLocks noRot="1" noChangeAspect="1" noMove="1" noResize="1" noEditPoints="1" noAdjustHandles="1" noChangeArrowheads="1" noChangeShapeType="1" noTextEdit="1"/>
              </p:cNvSpPr>
              <p:nvPr/>
            </p:nvSpPr>
            <p:spPr>
              <a:xfrm>
                <a:off x="7870905" y="3278017"/>
                <a:ext cx="4572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7DC64AD-EC17-2A44-8EC6-7D878F718DB9}"/>
                  </a:ext>
                </a:extLst>
              </p:cNvPr>
              <p:cNvSpPr txBox="1"/>
              <p:nvPr/>
            </p:nvSpPr>
            <p:spPr>
              <a:xfrm>
                <a:off x="6821116" y="218083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36" name="TextBox 35">
                <a:extLst>
                  <a:ext uri="{FF2B5EF4-FFF2-40B4-BE49-F238E27FC236}">
                    <a16:creationId xmlns:a16="http://schemas.microsoft.com/office/drawing/2014/main" id="{37DC64AD-EC17-2A44-8EC6-7D878F718DB9}"/>
                  </a:ext>
                </a:extLst>
              </p:cNvPr>
              <p:cNvSpPr txBox="1">
                <a:spLocks noRot="1" noChangeAspect="1" noMove="1" noResize="1" noEditPoints="1" noAdjustHandles="1" noChangeArrowheads="1" noChangeShapeType="1" noTextEdit="1"/>
              </p:cNvSpPr>
              <p:nvPr/>
            </p:nvSpPr>
            <p:spPr>
              <a:xfrm>
                <a:off x="6821116" y="2180831"/>
                <a:ext cx="457200" cy="369332"/>
              </a:xfrm>
              <a:prstGeom prst="rect">
                <a:avLst/>
              </a:prstGeom>
              <a:blipFill>
                <a:blip r:embed="rId11"/>
                <a:stretch>
                  <a:fillRect b="-10000"/>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9AD2A90E-A62E-B241-97CD-975B35C90385}"/>
              </a:ext>
            </a:extLst>
          </p:cNvPr>
          <p:cNvSpPr>
            <a:spLocks noChangeAspect="1"/>
          </p:cNvSpPr>
          <p:nvPr/>
        </p:nvSpPr>
        <p:spPr>
          <a:xfrm>
            <a:off x="6715410" y="2930652"/>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02CA0A-B925-E248-B3C1-594F9171CE2E}"/>
                  </a:ext>
                </a:extLst>
              </p:cNvPr>
              <p:cNvSpPr txBox="1"/>
              <p:nvPr/>
            </p:nvSpPr>
            <p:spPr>
              <a:xfrm>
                <a:off x="7692833" y="303442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xmlns="">
          <p:sp>
            <p:nvSpPr>
              <p:cNvPr id="37" name="TextBox 36">
                <a:extLst>
                  <a:ext uri="{FF2B5EF4-FFF2-40B4-BE49-F238E27FC236}">
                    <a16:creationId xmlns:a16="http://schemas.microsoft.com/office/drawing/2014/main" id="{5202CA0A-B925-E248-B3C1-594F9171CE2E}"/>
                  </a:ext>
                </a:extLst>
              </p:cNvPr>
              <p:cNvSpPr txBox="1">
                <a:spLocks noRot="1" noChangeAspect="1" noMove="1" noResize="1" noEditPoints="1" noAdjustHandles="1" noChangeArrowheads="1" noChangeShapeType="1" noTextEdit="1"/>
              </p:cNvSpPr>
              <p:nvPr/>
            </p:nvSpPr>
            <p:spPr>
              <a:xfrm>
                <a:off x="7692833" y="3034428"/>
                <a:ext cx="457200" cy="369332"/>
              </a:xfrm>
              <a:prstGeom prst="rect">
                <a:avLst/>
              </a:prstGeom>
              <a:blipFill>
                <a:blip r:embed="rId12"/>
                <a:stretch>
                  <a:fillRect/>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683E2C87-7843-FA48-A170-03713C1BED0B}"/>
              </a:ext>
            </a:extLst>
          </p:cNvPr>
          <p:cNvGrpSpPr/>
          <p:nvPr/>
        </p:nvGrpSpPr>
        <p:grpSpPr>
          <a:xfrm>
            <a:off x="6109029" y="2050343"/>
            <a:ext cx="2331970" cy="1475838"/>
            <a:chOff x="5326240" y="4492941"/>
            <a:chExt cx="2331970" cy="1475838"/>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FE6DCE9-50F0-7B48-B082-DFFE2761B9C1}"/>
                    </a:ext>
                  </a:extLst>
                </p:cNvPr>
                <p:cNvSpPr txBox="1"/>
                <p:nvPr/>
              </p:nvSpPr>
              <p:spPr>
                <a:xfrm>
                  <a:off x="5326240" y="5599447"/>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38" name="TextBox 37">
                  <a:extLst>
                    <a:ext uri="{FF2B5EF4-FFF2-40B4-BE49-F238E27FC236}">
                      <a16:creationId xmlns:a16="http://schemas.microsoft.com/office/drawing/2014/main" id="{4FE6DCE9-50F0-7B48-B082-DFFE2761B9C1}"/>
                    </a:ext>
                  </a:extLst>
                </p:cNvPr>
                <p:cNvSpPr txBox="1">
                  <a:spLocks noRot="1" noChangeAspect="1" noMove="1" noResize="1" noEditPoints="1" noAdjustHandles="1" noChangeArrowheads="1" noChangeShapeType="1" noTextEdit="1"/>
                </p:cNvSpPr>
                <p:nvPr/>
              </p:nvSpPr>
              <p:spPr>
                <a:xfrm>
                  <a:off x="5326240" y="5599447"/>
                  <a:ext cx="1050862" cy="369332"/>
                </a:xfrm>
                <a:prstGeom prst="rect">
                  <a:avLst/>
                </a:prstGeom>
                <a:blipFill>
                  <a:blip r:embed="rId13"/>
                  <a:stretch>
                    <a:fillRect/>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2CED6F88-F3D5-AF4F-8E29-4092057864C3}"/>
                </a:ext>
              </a:extLst>
            </p:cNvPr>
            <p:cNvCxnSpPr>
              <a:cxnSpLocks/>
            </p:cNvCxnSpPr>
            <p:nvPr/>
          </p:nvCxnSpPr>
          <p:spPr>
            <a:xfrm flipV="1">
              <a:off x="6316840" y="4807086"/>
              <a:ext cx="1227070" cy="1155263"/>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4FD8BFF-9453-FA47-A31A-72DF7BA65949}"/>
                </a:ext>
              </a:extLst>
            </p:cNvPr>
            <p:cNvCxnSpPr>
              <a:cxnSpLocks/>
            </p:cNvCxnSpPr>
            <p:nvPr/>
          </p:nvCxnSpPr>
          <p:spPr>
            <a:xfrm flipH="1" flipV="1">
              <a:off x="5820201" y="5420795"/>
              <a:ext cx="504609" cy="541552"/>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22EF5C4-AD6E-A141-A91D-5418F3EF5BBB}"/>
                    </a:ext>
                  </a:extLst>
                </p:cNvPr>
                <p:cNvSpPr txBox="1"/>
                <p:nvPr/>
              </p:nvSpPr>
              <p:spPr>
                <a:xfrm>
                  <a:off x="7033609" y="4492941"/>
                  <a:ext cx="6246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41" name="TextBox 40">
                  <a:extLst>
                    <a:ext uri="{FF2B5EF4-FFF2-40B4-BE49-F238E27FC236}">
                      <a16:creationId xmlns:a16="http://schemas.microsoft.com/office/drawing/2014/main" id="{622EF5C4-AD6E-A141-A91D-5418F3EF5BBB}"/>
                    </a:ext>
                  </a:extLst>
                </p:cNvPr>
                <p:cNvSpPr txBox="1">
                  <a:spLocks noRot="1" noChangeAspect="1" noMove="1" noResize="1" noEditPoints="1" noAdjustHandles="1" noChangeArrowheads="1" noChangeShapeType="1" noTextEdit="1"/>
                </p:cNvSpPr>
                <p:nvPr/>
              </p:nvSpPr>
              <p:spPr>
                <a:xfrm>
                  <a:off x="7033609" y="4492941"/>
                  <a:ext cx="624601" cy="369332"/>
                </a:xfrm>
                <a:prstGeom prst="rect">
                  <a:avLst/>
                </a:prstGeom>
                <a:blipFill>
                  <a:blip r:embed="rId14"/>
                  <a:stretch>
                    <a:fillRect/>
                  </a:stretch>
                </a:blipFill>
              </p:spPr>
              <p:txBody>
                <a:bodyPr/>
                <a:lstStyle/>
                <a:p>
                  <a:r>
                    <a:rPr lang="en-US">
                      <a:noFill/>
                    </a:rPr>
                    <a:t> </a:t>
                  </a:r>
                </a:p>
              </p:txBody>
            </p:sp>
          </mc:Fallback>
        </mc:AlternateContent>
      </p:grpSp>
      <p:sp>
        <p:nvSpPr>
          <p:cNvPr id="20" name="Oval 19">
            <a:extLst>
              <a:ext uri="{FF2B5EF4-FFF2-40B4-BE49-F238E27FC236}">
                <a16:creationId xmlns:a16="http://schemas.microsoft.com/office/drawing/2014/main" id="{4F2E0827-00E9-49F1-BD60-98B045B3CE0A}"/>
              </a:ext>
            </a:extLst>
          </p:cNvPr>
          <p:cNvSpPr/>
          <p:nvPr/>
        </p:nvSpPr>
        <p:spPr>
          <a:xfrm>
            <a:off x="6995160" y="339344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252A440B-15CB-FC40-B3BC-8E03D556F528}"/>
                  </a:ext>
                </a:extLst>
              </p:cNvPr>
              <p:cNvSpPr txBox="1">
                <a:spLocks/>
              </p:cNvSpPr>
              <p:nvPr/>
            </p:nvSpPr>
            <p:spPr>
              <a:xfrm>
                <a:off x="441372" y="1764178"/>
                <a:ext cx="4225435" cy="24798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900" dirty="0"/>
                  <a:t>Polar coordinates: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𝑟</m:t>
                              </m:r>
                            </m:e>
                            <m:sub>
                              <m:r>
                                <a:rPr lang="en-CA" sz="2000" b="0" i="1" smtClean="0">
                                  <a:latin typeface="Cambria Math" panose="02040503050406030204" pitchFamily="18" charset="0"/>
                                </a:rPr>
                                <m:t>𝑃</m:t>
                              </m:r>
                            </m:sub>
                          </m:sSub>
                        </m:e>
                      </m:acc>
                      <m:r>
                        <a:rPr lang="en-US" sz="2000">
                          <a:latin typeface="Cambria Math"/>
                        </a:rPr>
                        <m:t>=  </m:t>
                      </m:r>
                      <m:r>
                        <a:rPr lang="en-US" sz="2000" i="1" smtClean="0">
                          <a:latin typeface="Cambria Math"/>
                        </a:rPr>
                        <m:t>𝑟</m:t>
                      </m:r>
                      <m:r>
                        <a:rPr lang="en-US" sz="2000" smtClean="0">
                          <a:latin typeface="Cambria Math" panose="02040503050406030204" pitchFamily="18" charset="0"/>
                        </a:rPr>
                        <m:t> </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𝑢</m:t>
                              </m:r>
                            </m:e>
                          </m:acc>
                        </m:e>
                        <m:sub>
                          <m:r>
                            <a:rPr lang="en-US" sz="2000" i="1">
                              <a:latin typeface="Cambria Math" panose="02040503050406030204" pitchFamily="18" charset="0"/>
                            </a:rPr>
                            <m:t>𝑟</m:t>
                          </m:r>
                        </m:sub>
                      </m:sSub>
                    </m:oMath>
                  </m:oMathPara>
                </a14:m>
                <a:endParaRPr lang="en-US" sz="2000" b="1" dirty="0"/>
              </a:p>
              <a:p>
                <a:pPr marL="0" indent="0" algn="ctr">
                  <a:buFont typeface="Arial" panose="020B0604020202020204" pitchFamily="34" charset="0"/>
                  <a:buNone/>
                </a:pPr>
                <a:endParaRPr lang="en-US" sz="2000" b="1" dirty="0"/>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𝑣</m:t>
                              </m:r>
                            </m:e>
                            <m:sub>
                              <m:r>
                                <a:rPr lang="en-CA" sz="2000" b="0" i="1" smtClean="0">
                                  <a:latin typeface="Cambria Math" panose="02040503050406030204" pitchFamily="18" charset="0"/>
                                </a:rPr>
                                <m:t>𝑃</m:t>
                              </m:r>
                            </m:sub>
                          </m:sSub>
                        </m:e>
                      </m:acc>
                      <m:r>
                        <a:rPr lang="en-US" sz="2000" i="1">
                          <a:latin typeface="Cambria Math"/>
                        </a:rPr>
                        <m:t>=  </m:t>
                      </m:r>
                      <m:r>
                        <a:rPr lang="en-US" sz="2000" i="1" smtClean="0">
                          <a:latin typeface="Cambria Math"/>
                        </a:rPr>
                        <m:t>𝑟</m:t>
                      </m:r>
                      <m:acc>
                        <m:accPr>
                          <m:chr m:val="̇"/>
                          <m:ctrlPr>
                            <a:rPr lang="en-US" sz="2000" i="1">
                              <a:latin typeface="Cambria Math" panose="02040503050406030204" pitchFamily="18" charset="0"/>
                            </a:rPr>
                          </m:ctrlPr>
                        </m:accPr>
                        <m:e>
                          <m:r>
                            <a:rPr lang="en-US" sz="2000" i="1">
                              <a:latin typeface="Cambria Math"/>
                              <a:ea typeface="Cambria Math"/>
                            </a:rPr>
                            <m:t>𝜃</m:t>
                          </m:r>
                        </m:e>
                      </m:acc>
                      <m:r>
                        <a:rPr lang="en-US" sz="2000" i="1" smtClean="0">
                          <a:latin typeface="Cambria Math" panose="02040503050406030204" pitchFamily="18" charset="0"/>
                          <a:ea typeface="Cambria Math"/>
                        </a:rPr>
                        <m:t> </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𝑢</m:t>
                              </m:r>
                            </m:e>
                          </m:acc>
                        </m:e>
                        <m:sub>
                          <m:r>
                            <a:rPr lang="en-US" sz="2000" i="1">
                              <a:latin typeface="Cambria Math" panose="02040503050406030204" pitchFamily="18" charset="0"/>
                              <a:ea typeface="Cambria Math" panose="02040503050406030204" pitchFamily="18" charset="0"/>
                            </a:rPr>
                            <m:t>𝜃</m:t>
                          </m:r>
                        </m:sub>
                      </m:sSub>
                    </m:oMath>
                  </m:oMathPara>
                </a14:m>
                <a:endParaRPr lang="en-US" sz="2000" i="1" dirty="0"/>
              </a:p>
              <a:p>
                <a:pPr marL="0" indent="0" algn="ctr">
                  <a:buFont typeface="Arial" panose="020B0604020202020204" pitchFamily="34" charset="0"/>
                  <a:buNone/>
                </a:pPr>
                <a:endParaRPr lang="en-US" sz="2000" dirty="0"/>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sSub>
                            <m:sSubPr>
                              <m:ctrlPr>
                                <a:rPr lang="en-CA" sz="2000" b="0" i="1" smtClean="0">
                                  <a:latin typeface="Cambria Math" panose="02040503050406030204" pitchFamily="18" charset="0"/>
                                </a:rPr>
                              </m:ctrlPr>
                            </m:sSubPr>
                            <m:e>
                              <m:r>
                                <a:rPr lang="en-US" sz="2000" i="1">
                                  <a:latin typeface="Cambria Math" panose="02040503050406030204" pitchFamily="18" charset="0"/>
                                </a:rPr>
                                <m:t>𝑎</m:t>
                              </m:r>
                            </m:e>
                            <m:sub>
                              <m:r>
                                <a:rPr lang="en-CA" sz="2000" b="0" i="1" smtClean="0">
                                  <a:latin typeface="Cambria Math" panose="02040503050406030204" pitchFamily="18" charset="0"/>
                                </a:rPr>
                                <m:t>𝑃</m:t>
                              </m:r>
                            </m:sub>
                          </m:sSub>
                        </m:e>
                      </m:acc>
                      <m:r>
                        <a:rPr lang="en-US" sz="2000" i="1">
                          <a:latin typeface="Cambria Math"/>
                        </a:rPr>
                        <m:t>=  </m:t>
                      </m:r>
                      <m:d>
                        <m:dPr>
                          <m:ctrlPr>
                            <a:rPr lang="en-US" sz="2000" i="1">
                              <a:latin typeface="Cambria Math" panose="02040503050406030204" pitchFamily="18" charset="0"/>
                            </a:rPr>
                          </m:ctrlPr>
                        </m:dPr>
                        <m:e>
                          <m:r>
                            <a:rPr lang="en-US" sz="2000" i="1">
                              <a:latin typeface="Cambria Math"/>
                            </a:rPr>
                            <m:t>−</m:t>
                          </m:r>
                          <m:r>
                            <a:rPr lang="en-US" sz="2000" i="1" smtClean="0">
                              <a:latin typeface="Cambria Math"/>
                            </a:rPr>
                            <m:t>𝑟</m:t>
                          </m:r>
                          <m:sSup>
                            <m:sSupPr>
                              <m:ctrlPr>
                                <a:rPr lang="en-US" sz="2000" i="1">
                                  <a:latin typeface="Cambria Math" panose="02040503050406030204" pitchFamily="18" charset="0"/>
                                  <a:ea typeface="Cambria Math"/>
                                </a:rPr>
                              </m:ctrlPr>
                            </m:sSupPr>
                            <m:e>
                              <m:acc>
                                <m:accPr>
                                  <m:chr m:val="̇"/>
                                  <m:ctrlPr>
                                    <a:rPr lang="en-US" sz="2000" i="1">
                                      <a:latin typeface="Cambria Math" panose="02040503050406030204" pitchFamily="18" charset="0"/>
                                    </a:rPr>
                                  </m:ctrlPr>
                                </m:accPr>
                                <m:e>
                                  <m:r>
                                    <a:rPr lang="en-US" sz="2000" i="1">
                                      <a:latin typeface="Cambria Math"/>
                                      <a:ea typeface="Cambria Math"/>
                                    </a:rPr>
                                    <m:t>𝜃</m:t>
                                  </m:r>
                                </m:e>
                              </m:acc>
                            </m:e>
                            <m:sup>
                              <m:r>
                                <a:rPr lang="en-US" sz="2000" i="1">
                                  <a:latin typeface="Cambria Math"/>
                                  <a:ea typeface="Cambria Math"/>
                                </a:rPr>
                                <m:t>2</m:t>
                              </m:r>
                            </m:sup>
                          </m:sSup>
                        </m:e>
                      </m:d>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𝑢</m:t>
                              </m:r>
                            </m:e>
                          </m:acc>
                        </m:e>
                        <m:sub>
                          <m:r>
                            <a:rPr lang="en-US" sz="2000" i="1">
                              <a:latin typeface="Cambria Math" panose="02040503050406030204" pitchFamily="18" charset="0"/>
                            </a:rPr>
                            <m:t>𝑟</m:t>
                          </m:r>
                        </m:sub>
                      </m:sSub>
                      <m:r>
                        <a:rPr lang="en-US" sz="2000" b="1" i="1">
                          <a:latin typeface="Cambria Math"/>
                        </a:rPr>
                        <m:t>+</m:t>
                      </m:r>
                      <m:d>
                        <m:dPr>
                          <m:ctrlPr>
                            <a:rPr lang="en-US" sz="2000" b="1" i="1">
                              <a:latin typeface="Cambria Math" panose="02040503050406030204" pitchFamily="18" charset="0"/>
                            </a:rPr>
                          </m:ctrlPr>
                        </m:dPr>
                        <m:e>
                          <m:r>
                            <a:rPr lang="en-US" sz="2000" i="1" smtClean="0">
                              <a:latin typeface="Cambria Math"/>
                            </a:rPr>
                            <m:t>𝑟</m:t>
                          </m:r>
                          <m:acc>
                            <m:accPr>
                              <m:chr m:val="̈"/>
                              <m:ctrlPr>
                                <a:rPr lang="en-US" sz="2000" i="1">
                                  <a:latin typeface="Cambria Math" panose="02040503050406030204" pitchFamily="18" charset="0"/>
                                </a:rPr>
                              </m:ctrlPr>
                            </m:accPr>
                            <m:e>
                              <m:r>
                                <a:rPr lang="en-US" sz="2000" i="1">
                                  <a:latin typeface="Cambria Math"/>
                                  <a:ea typeface="Cambria Math"/>
                                </a:rPr>
                                <m:t>𝜃</m:t>
                              </m:r>
                            </m:e>
                          </m:acc>
                        </m:e>
                      </m:d>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𝑢</m:t>
                              </m:r>
                            </m:e>
                          </m:acc>
                        </m:e>
                        <m:sub>
                          <m:r>
                            <a:rPr lang="en-US" sz="2000" i="1">
                              <a:latin typeface="Cambria Math" panose="02040503050406030204" pitchFamily="18" charset="0"/>
                              <a:ea typeface="Cambria Math" panose="02040503050406030204" pitchFamily="18" charset="0"/>
                            </a:rPr>
                            <m:t>𝜃</m:t>
                          </m:r>
                        </m:sub>
                      </m:sSub>
                    </m:oMath>
                  </m:oMathPara>
                </a14:m>
                <a:endParaRPr lang="en-US" sz="2400" i="1" dirty="0"/>
              </a:p>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mc:Choice>
        <mc:Fallback xmlns="">
          <p:sp>
            <p:nvSpPr>
              <p:cNvPr id="42" name="Content Placeholder 2">
                <a:extLst>
                  <a:ext uri="{FF2B5EF4-FFF2-40B4-BE49-F238E27FC236}">
                    <a16:creationId xmlns:a16="http://schemas.microsoft.com/office/drawing/2014/main" id="{252A440B-15CB-FC40-B3BC-8E03D556F528}"/>
                  </a:ext>
                </a:extLst>
              </p:cNvPr>
              <p:cNvSpPr txBox="1">
                <a:spLocks noRot="1" noChangeAspect="1" noMove="1" noResize="1" noEditPoints="1" noAdjustHandles="1" noChangeArrowheads="1" noChangeShapeType="1" noTextEdit="1"/>
              </p:cNvSpPr>
              <p:nvPr/>
            </p:nvSpPr>
            <p:spPr>
              <a:xfrm>
                <a:off x="441372" y="1764178"/>
                <a:ext cx="4225435" cy="2479877"/>
              </a:xfrm>
              <a:prstGeom prst="rect">
                <a:avLst/>
              </a:prstGeom>
              <a:blipFill>
                <a:blip r:embed="rId15"/>
                <a:stretch>
                  <a:fillRect l="-1198" t="-10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8CC7D6AB-86A8-6548-A6FA-A8315DF2157E}"/>
                  </a:ext>
                </a:extLst>
              </p:cNvPr>
              <p:cNvSpPr txBox="1">
                <a:spLocks/>
              </p:cNvSpPr>
              <p:nvPr/>
            </p:nvSpPr>
            <p:spPr>
              <a:xfrm>
                <a:off x="459334" y="4358584"/>
                <a:ext cx="4427406" cy="22452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900" dirty="0"/>
                  <a:t>Vector equations: </a:t>
                </a:r>
                <a:endParaRPr lang="en-US" sz="1600"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i="1">
                                  <a:latin typeface="Cambria Math" panose="02040503050406030204" pitchFamily="18" charset="0"/>
                                </a:rPr>
                                <m:t>𝑟</m:t>
                              </m:r>
                            </m:e>
                            <m:sub>
                              <m:r>
                                <a:rPr lang="en-CA" sz="2000" i="1">
                                  <a:latin typeface="Cambria Math" panose="02040503050406030204" pitchFamily="18" charset="0"/>
                                </a:rPr>
                                <m:t>𝑃</m:t>
                              </m:r>
                            </m:sub>
                          </m:sSub>
                        </m:e>
                      </m:acc>
                      <m:r>
                        <a:rPr lang="en-US" sz="2000" i="1">
                          <a:latin typeface="Cambria Math"/>
                        </a:rPr>
                        <m:t>=  </m:t>
                      </m:r>
                      <m:r>
                        <a:rPr lang="en-US" sz="2000" i="1">
                          <a:latin typeface="Cambria Math"/>
                        </a:rPr>
                        <m:t>𝑟𝑃</m:t>
                      </m:r>
                      <m:func>
                        <m:funcPr>
                          <m:ctrlPr>
                            <a:rPr lang="en-CA" sz="2000" i="1">
                              <a:latin typeface="Cambria Math" panose="02040503050406030204" pitchFamily="18" charset="0"/>
                            </a:rPr>
                          </m:ctrlPr>
                        </m:funcPr>
                        <m:fName>
                          <m:r>
                            <m:rPr>
                              <m:sty m:val="p"/>
                            </m:rPr>
                            <a:rPr lang="en-CA" sz="2000">
                              <a:latin typeface="Cambria Math" panose="02040503050406030204" pitchFamily="18" charset="0"/>
                            </a:rPr>
                            <m:t>cos</m:t>
                          </m:r>
                        </m:fName>
                        <m:e>
                          <m:r>
                            <a:rPr lang="en-CA" sz="2000" i="1">
                              <a:latin typeface="Cambria Math" panose="02040503050406030204" pitchFamily="18" charset="0"/>
                            </a:rPr>
                            <m:t>𝜃</m:t>
                          </m:r>
                        </m:e>
                      </m:func>
                      <m:r>
                        <a:rPr lang="en-CA" sz="2000" i="1">
                          <a:latin typeface="Cambria Math" panose="02040503050406030204" pitchFamily="18" charset="0"/>
                        </a:rPr>
                        <m:t> </m:t>
                      </m:r>
                      <m:acc>
                        <m:accPr>
                          <m:chr m:val="̂"/>
                          <m:ctrlPr>
                            <a:rPr lang="en-CA" sz="2000" i="1">
                              <a:latin typeface="Cambria Math" panose="02040503050406030204" pitchFamily="18" charset="0"/>
                            </a:rPr>
                          </m:ctrlPr>
                        </m:accPr>
                        <m:e>
                          <m:r>
                            <a:rPr lang="en-CA" sz="2000" i="1">
                              <a:latin typeface="Cambria Math" panose="02040503050406030204" pitchFamily="18" charset="0"/>
                            </a:rPr>
                            <m:t>𝑖</m:t>
                          </m:r>
                        </m:e>
                      </m:acc>
                      <m:r>
                        <a:rPr lang="en-CA" sz="2000" i="1">
                          <a:latin typeface="Cambria Math" panose="02040503050406030204" pitchFamily="18" charset="0"/>
                        </a:rPr>
                        <m:t>+</m:t>
                      </m:r>
                      <m:sSub>
                        <m:sSubPr>
                          <m:ctrlPr>
                            <a:rPr lang="en-CA" sz="2000" b="0" i="1" smtClean="0">
                              <a:latin typeface="Cambria Math" panose="02040503050406030204" pitchFamily="18" charset="0"/>
                            </a:rPr>
                          </m:ctrlPr>
                        </m:sSubPr>
                        <m:e>
                          <m:r>
                            <a:rPr lang="en-CA" sz="2000" i="1">
                              <a:latin typeface="Cambria Math" panose="02040503050406030204" pitchFamily="18" charset="0"/>
                            </a:rPr>
                            <m:t>𝑟</m:t>
                          </m:r>
                        </m:e>
                        <m:sub>
                          <m:r>
                            <a:rPr lang="en-CA" sz="2000" b="0" i="1" smtClean="0">
                              <a:latin typeface="Cambria Math" panose="02040503050406030204" pitchFamily="18" charset="0"/>
                            </a:rPr>
                            <m:t>𝑃</m:t>
                          </m:r>
                        </m:sub>
                      </m:sSub>
                      <m:func>
                        <m:funcPr>
                          <m:ctrlPr>
                            <a:rPr lang="en-CA" sz="2000" i="1">
                              <a:latin typeface="Cambria Math" panose="02040503050406030204" pitchFamily="18" charset="0"/>
                            </a:rPr>
                          </m:ctrlPr>
                        </m:funcPr>
                        <m:fName>
                          <m:r>
                            <m:rPr>
                              <m:sty m:val="p"/>
                            </m:rPr>
                            <a:rPr lang="en-CA" sz="2000">
                              <a:latin typeface="Cambria Math" panose="02040503050406030204" pitchFamily="18" charset="0"/>
                            </a:rPr>
                            <m:t>sin</m:t>
                          </m:r>
                        </m:fName>
                        <m:e>
                          <m:r>
                            <a:rPr lang="en-CA" sz="2000" i="1">
                              <a:latin typeface="Cambria Math" panose="02040503050406030204" pitchFamily="18" charset="0"/>
                            </a:rPr>
                            <m:t>𝜃</m:t>
                          </m:r>
                        </m:e>
                      </m:func>
                      <m:acc>
                        <m:accPr>
                          <m:chr m:val="̂"/>
                          <m:ctrlPr>
                            <a:rPr lang="en-CA" sz="2000" i="1">
                              <a:latin typeface="Cambria Math" panose="02040503050406030204" pitchFamily="18" charset="0"/>
                            </a:rPr>
                          </m:ctrlPr>
                        </m:accPr>
                        <m:e>
                          <m:r>
                            <a:rPr lang="en-CA" sz="2000" i="1">
                              <a:latin typeface="Cambria Math" panose="02040503050406030204" pitchFamily="18" charset="0"/>
                            </a:rPr>
                            <m:t>𝑗</m:t>
                          </m:r>
                        </m:e>
                      </m:acc>
                    </m:oMath>
                  </m:oMathPara>
                </a14:m>
                <a:endParaRPr lang="en-US" sz="2000" b="1" i="1" dirty="0"/>
              </a:p>
              <a:p>
                <a:pPr marL="0" indent="0" algn="ctr">
                  <a:buNone/>
                </a:pPr>
                <a:endParaRPr lang="en-US" sz="20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000" i="1">
                              <a:latin typeface="Cambria Math" panose="02040503050406030204" pitchFamily="18" charset="0"/>
                            </a:rPr>
                          </m:ctrlPr>
                        </m:accPr>
                        <m:e>
                          <m:r>
                            <a:rPr lang="en-CA" sz="2000" i="1">
                              <a:latin typeface="Cambria Math" panose="02040503050406030204" pitchFamily="18" charset="0"/>
                            </a:rPr>
                            <m:t>𝑣</m:t>
                          </m:r>
                          <m:r>
                            <a:rPr lang="en-CA" sz="2000" i="1" baseline="-25000">
                              <a:latin typeface="Cambria Math" panose="02040503050406030204" pitchFamily="18" charset="0"/>
                            </a:rPr>
                            <m:t>𝑃</m:t>
                          </m:r>
                        </m:e>
                      </m:acc>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𝜔</m:t>
                          </m:r>
                        </m:e>
                      </m:acc>
                      <m:r>
                        <a:rPr lang="en-CA" sz="2000" i="1">
                          <a:latin typeface="Cambria Math" panose="02040503050406030204" pitchFamily="18" charset="0"/>
                        </a:rPr>
                        <m:t> × </m:t>
                      </m:r>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i="1">
                                  <a:latin typeface="Cambria Math" panose="02040503050406030204" pitchFamily="18" charset="0"/>
                                </a:rPr>
                                <m:t>𝑟</m:t>
                              </m:r>
                            </m:e>
                            <m:sub>
                              <m:r>
                                <a:rPr lang="en-CA" sz="2000" i="1">
                                  <a:latin typeface="Cambria Math" panose="02040503050406030204" pitchFamily="18" charset="0"/>
                                </a:rPr>
                                <m:t>𝑃</m:t>
                              </m:r>
                            </m:sub>
                          </m:sSub>
                        </m:e>
                      </m:acc>
                    </m:oMath>
                  </m:oMathPara>
                </a14:m>
                <a:endParaRPr lang="en-US" sz="2000" dirty="0"/>
              </a:p>
              <a:p>
                <a:pPr marL="0" indent="0" algn="ctr">
                  <a:buNone/>
                </a:pPr>
                <a:endParaRPr lang="en-US" sz="2000"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b="0" i="1">
                                  <a:latin typeface="Cambria Math" panose="02040503050406030204" pitchFamily="18" charset="0"/>
                                </a:rPr>
                                <m:t>𝑎</m:t>
                              </m:r>
                            </m:e>
                            <m:sub>
                              <m:r>
                                <a:rPr lang="en-CA" sz="2000" b="0" i="1">
                                  <a:latin typeface="Cambria Math" panose="02040503050406030204" pitchFamily="18" charset="0"/>
                                </a:rPr>
                                <m:t>𝑃</m:t>
                              </m:r>
                            </m:sub>
                          </m:sSub>
                        </m:e>
                      </m:acc>
                      <m:r>
                        <a:rPr lang="en-CA" sz="2000" b="0" i="1">
                          <a:latin typeface="Cambria Math" panose="02040503050406030204" pitchFamily="18" charset="0"/>
                        </a:rPr>
                        <m:t>=</m:t>
                      </m:r>
                      <m:acc>
                        <m:accPr>
                          <m:chr m:val="⃗"/>
                          <m:ctrlPr>
                            <a:rPr lang="en-CA" sz="2000" i="1">
                              <a:latin typeface="Cambria Math" panose="02040503050406030204" pitchFamily="18" charset="0"/>
                            </a:rPr>
                          </m:ctrlPr>
                        </m:accPr>
                        <m:e>
                          <m:r>
                            <a:rPr lang="en-CA" sz="2000" b="0" i="1">
                              <a:latin typeface="Cambria Math" panose="02040503050406030204" pitchFamily="18" charset="0"/>
                            </a:rPr>
                            <m:t>𝛼</m:t>
                          </m:r>
                        </m:e>
                      </m:acc>
                      <m:r>
                        <a:rPr lang="en-CA" sz="2000" b="0" i="1">
                          <a:latin typeface="Cambria Math" panose="02040503050406030204" pitchFamily="18" charset="0"/>
                        </a:rPr>
                        <m:t> × </m:t>
                      </m:r>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b="0" i="1">
                                  <a:latin typeface="Cambria Math" panose="02040503050406030204" pitchFamily="18" charset="0"/>
                                </a:rPr>
                                <m:t>𝑟</m:t>
                              </m:r>
                            </m:e>
                            <m:sub>
                              <m:r>
                                <a:rPr lang="en-CA" sz="2000" b="0" i="1">
                                  <a:latin typeface="Cambria Math" panose="02040503050406030204" pitchFamily="18" charset="0"/>
                                </a:rPr>
                                <m:t>𝑃</m:t>
                              </m:r>
                            </m:sub>
                          </m:sSub>
                        </m:e>
                      </m:acc>
                      <m:r>
                        <a:rPr lang="en-CA" sz="2000" b="0" i="1">
                          <a:latin typeface="Cambria Math" panose="02040503050406030204" pitchFamily="18" charset="0"/>
                        </a:rPr>
                        <m:t>−</m:t>
                      </m:r>
                      <m:sSup>
                        <m:sSupPr>
                          <m:ctrlPr>
                            <a:rPr lang="en-CA" sz="2000" i="1">
                              <a:latin typeface="Cambria Math" panose="02040503050406030204" pitchFamily="18" charset="0"/>
                            </a:rPr>
                          </m:ctrlPr>
                        </m:sSupPr>
                        <m:e>
                          <m:r>
                            <a:rPr lang="en-CA" sz="2000" b="0" i="1">
                              <a:latin typeface="Cambria Math" panose="02040503050406030204" pitchFamily="18" charset="0"/>
                            </a:rPr>
                            <m:t>𝜔</m:t>
                          </m:r>
                        </m:e>
                        <m:sup>
                          <m:r>
                            <a:rPr lang="en-CA" sz="2000" b="0" i="1">
                              <a:latin typeface="Cambria Math" panose="02040503050406030204" pitchFamily="18" charset="0"/>
                            </a:rPr>
                            <m:t>2</m:t>
                          </m:r>
                        </m:sup>
                      </m:sSup>
                      <m:r>
                        <a:rPr lang="en-CA" sz="2000" b="0" i="1">
                          <a:latin typeface="Cambria Math" panose="02040503050406030204" pitchFamily="18" charset="0"/>
                        </a:rPr>
                        <m:t> </m:t>
                      </m:r>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b="0" i="1">
                                  <a:latin typeface="Cambria Math" panose="02040503050406030204" pitchFamily="18" charset="0"/>
                                </a:rPr>
                                <m:t>𝑟</m:t>
                              </m:r>
                            </m:e>
                            <m:sub>
                              <m:r>
                                <a:rPr lang="en-CA" sz="2000" b="0" i="1">
                                  <a:latin typeface="Cambria Math" panose="02040503050406030204" pitchFamily="18" charset="0"/>
                                </a:rPr>
                                <m:t>𝑃</m:t>
                              </m:r>
                            </m:sub>
                          </m:sSub>
                        </m:e>
                      </m:acc>
                    </m:oMath>
                  </m:oMathPara>
                </a14:m>
                <a:endParaRPr lang="en-US" sz="2400" dirty="0"/>
              </a:p>
            </p:txBody>
          </p:sp>
        </mc:Choice>
        <mc:Fallback xmlns="">
          <p:sp>
            <p:nvSpPr>
              <p:cNvPr id="43" name="Content Placeholder 2">
                <a:extLst>
                  <a:ext uri="{FF2B5EF4-FFF2-40B4-BE49-F238E27FC236}">
                    <a16:creationId xmlns:a16="http://schemas.microsoft.com/office/drawing/2014/main" id="{8CC7D6AB-86A8-6548-A6FA-A8315DF2157E}"/>
                  </a:ext>
                </a:extLst>
              </p:cNvPr>
              <p:cNvSpPr txBox="1">
                <a:spLocks noRot="1" noChangeAspect="1" noMove="1" noResize="1" noEditPoints="1" noAdjustHandles="1" noChangeArrowheads="1" noChangeShapeType="1" noTextEdit="1"/>
              </p:cNvSpPr>
              <p:nvPr/>
            </p:nvSpPr>
            <p:spPr>
              <a:xfrm>
                <a:off x="459334" y="4358584"/>
                <a:ext cx="4427406" cy="2245237"/>
              </a:xfrm>
              <a:prstGeom prst="rect">
                <a:avLst/>
              </a:prstGeom>
              <a:blipFill>
                <a:blip r:embed="rId16"/>
                <a:stretch>
                  <a:fillRect l="-1433" t="-1695"/>
                </a:stretch>
              </a:blipFill>
            </p:spPr>
            <p:txBody>
              <a:bodyPr/>
              <a:lstStyle/>
              <a:p>
                <a:r>
                  <a:rPr lang="en-US">
                    <a:noFill/>
                  </a:rPr>
                  <a:t> </a:t>
                </a:r>
              </a:p>
            </p:txBody>
          </p:sp>
        </mc:Fallback>
      </mc:AlternateContent>
    </p:spTree>
    <p:extLst>
      <p:ext uri="{BB962C8B-B14F-4D97-AF65-F5344CB8AC3E}">
        <p14:creationId xmlns:p14="http://schemas.microsoft.com/office/powerpoint/2010/main" val="294774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Rolling Without Slipping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199"/>
                <a:ext cx="4876800" cy="4475163"/>
              </a:xfrm>
            </p:spPr>
            <p:txBody>
              <a:bodyPr>
                <a:normAutofit fontScale="70000" lnSpcReduction="20000"/>
              </a:bodyPr>
              <a:lstStyle/>
              <a:p>
                <a:r>
                  <a:rPr lang="en-US" dirty="0"/>
                  <a:t>Though it isn’t fixed axis rotation, we can also extrapolate out a little bit to discuss instances where we have a wheel that is rolling along a surface without slipping.</a:t>
                </a:r>
              </a:p>
              <a:p>
                <a:r>
                  <a:rPr lang="en-US" dirty="0"/>
                  <a:t>With fixed axis rotation (imagine a car spinning its wheels while lifted off the ground), the velocity of point P would be the following… </a:t>
                </a:r>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𝑣</m:t>
                          </m:r>
                          <m:r>
                            <a:rPr lang="en-CA" i="1" baseline="-25000">
                              <a:latin typeface="Cambria Math" panose="02040503050406030204" pitchFamily="18" charset="0"/>
                            </a:rPr>
                            <m:t>𝑃</m:t>
                          </m:r>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𝜔</m:t>
                          </m:r>
                        </m:e>
                      </m:acc>
                      <m:r>
                        <a:rPr lang="en-CA" i="1">
                          <a:latin typeface="Cambria Math" panose="02040503050406030204" pitchFamily="18" charset="0"/>
                        </a:rPr>
                        <m:t> ×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e>
                      </m:acc>
                      <m:r>
                        <a:rPr lang="en-CA" b="0" i="1" smtClean="0">
                          <a:latin typeface="Cambria Math" panose="02040503050406030204" pitchFamily="18" charset="0"/>
                        </a:rPr>
                        <m:t>=</m:t>
                      </m:r>
                      <m:r>
                        <a:rPr lang="en-CA" b="0" i="1" smtClean="0">
                          <a:latin typeface="Cambria Math" panose="02040503050406030204" pitchFamily="18" charset="0"/>
                        </a:rPr>
                        <m:t>𝜔</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𝑖</m:t>
                          </m:r>
                        </m:e>
                      </m:acc>
                    </m:oMath>
                  </m:oMathPara>
                </a14:m>
                <a:endParaRPr lang="en-US" dirty="0">
                  <a:ea typeface="Cambria Math" panose="02040503050406030204" pitchFamily="18" charset="0"/>
                </a:endParaRPr>
              </a:p>
              <a:p>
                <a:r>
                  <a:rPr lang="en-US" dirty="0"/>
                  <a:t>The acceleration point p would be equal to…</a:t>
                </a: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sub>
                          </m:sSub>
                        </m:e>
                      </m:acc>
                      <m:r>
                        <a:rPr lang="en-CA" b="0" i="1">
                          <a:latin typeface="Cambria Math" panose="02040503050406030204" pitchFamily="18" charset="0"/>
                        </a:rPr>
                        <m:t>=</m:t>
                      </m:r>
                      <m:acc>
                        <m:accPr>
                          <m:chr m:val="⃗"/>
                          <m:ctrlPr>
                            <a:rPr lang="en-CA" i="1" smtClean="0">
                              <a:latin typeface="Cambria Math" panose="02040503050406030204" pitchFamily="18" charset="0"/>
                            </a:rPr>
                          </m:ctrlPr>
                        </m:accPr>
                        <m:e>
                          <m:r>
                            <a:rPr lang="en-CA" b="0" i="1">
                              <a:latin typeface="Cambria Math" panose="02040503050406030204" pitchFamily="18" charset="0"/>
                            </a:rPr>
                            <m:t>𝛼</m:t>
                          </m:r>
                        </m:e>
                      </m:acc>
                      <m:r>
                        <a:rPr lang="en-CA" b="0" i="1">
                          <a:latin typeface="Cambria Math" panose="02040503050406030204" pitchFamily="18" charset="0"/>
                        </a:rPr>
                        <m:t> ×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𝑟</m:t>
                              </m:r>
                            </m:e>
                            <m:sub>
                              <m:r>
                                <a:rPr lang="en-CA" b="0"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e>
                      </m:acc>
                      <m:r>
                        <a:rPr lang="en-CA" b="0" i="1">
                          <a:latin typeface="Cambria Math" panose="02040503050406030204" pitchFamily="18" charset="0"/>
                        </a:rPr>
                        <m:t>−</m:t>
                      </m:r>
                      <m:sSup>
                        <m:sSupPr>
                          <m:ctrlPr>
                            <a:rPr lang="en-CA" i="1">
                              <a:latin typeface="Cambria Math" panose="02040503050406030204" pitchFamily="18" charset="0"/>
                            </a:rPr>
                          </m:ctrlPr>
                        </m:sSupPr>
                        <m:e>
                          <m:r>
                            <a:rPr lang="en-CA" b="0" i="1">
                              <a:latin typeface="Cambria Math" panose="02040503050406030204" pitchFamily="18" charset="0"/>
                            </a:rPr>
                            <m:t>𝜔</m:t>
                          </m:r>
                        </m:e>
                        <m:sup>
                          <m:r>
                            <a:rPr lang="en-CA" b="0" i="1">
                              <a:latin typeface="Cambria Math" panose="02040503050406030204" pitchFamily="18" charset="0"/>
                            </a:rPr>
                            <m:t>2</m:t>
                          </m:r>
                        </m:sup>
                      </m:sSup>
                      <m:r>
                        <a:rPr lang="en-CA" b="0" i="1">
                          <a:latin typeface="Cambria Math" panose="02040503050406030204" pitchFamily="18" charset="0"/>
                        </a:rPr>
                        <m:t>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𝑟</m:t>
                              </m:r>
                            </m:e>
                            <m:sub>
                              <m:r>
                                <a:rPr lang="en-CA" b="0"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e>
                      </m:acc>
                      <m:r>
                        <a:rPr lang="en-CA" b="0" i="1" smtClean="0">
                          <a:latin typeface="Cambria Math" panose="02040503050406030204" pitchFamily="18" charset="0"/>
                        </a:rPr>
                        <m:t>=</m:t>
                      </m:r>
                      <m:r>
                        <a:rPr lang="en-CA" b="0" i="1" smtClean="0">
                          <a:latin typeface="Cambria Math" panose="02040503050406030204" pitchFamily="18" charset="0"/>
                        </a:rPr>
                        <m:t>𝛼</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𝑖</m:t>
                          </m:r>
                        </m:e>
                      </m:acc>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𝜔</m:t>
                          </m:r>
                        </m:e>
                        <m:sup>
                          <m:r>
                            <a:rPr lang="en-CA" b="0" i="1" smtClean="0">
                              <a:latin typeface="Cambria Math" panose="02040503050406030204" pitchFamily="18" charset="0"/>
                            </a:rPr>
                            <m:t>2</m:t>
                          </m:r>
                        </m:sup>
                      </m:sSup>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𝑗</m:t>
                          </m:r>
                        </m:e>
                      </m:acc>
                    </m:oMath>
                  </m:oMathPara>
                </a14:m>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199"/>
                <a:ext cx="4876800" cy="4475163"/>
              </a:xfrm>
              <a:blipFill>
                <a:blip r:embed="rId2"/>
                <a:stretch>
                  <a:fillRect l="-1558" t="-1977" r="-15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grpSp>
        <p:nvGrpSpPr>
          <p:cNvPr id="18" name="Group 17">
            <a:extLst>
              <a:ext uri="{FF2B5EF4-FFF2-40B4-BE49-F238E27FC236}">
                <a16:creationId xmlns:a16="http://schemas.microsoft.com/office/drawing/2014/main" id="{6BF54B2A-8C8C-4A8E-878F-9CF852494E07}"/>
              </a:ext>
            </a:extLst>
          </p:cNvPr>
          <p:cNvGrpSpPr/>
          <p:nvPr/>
        </p:nvGrpSpPr>
        <p:grpSpPr>
          <a:xfrm>
            <a:off x="5791199" y="1575417"/>
            <a:ext cx="2823525" cy="3903741"/>
            <a:chOff x="5791199" y="1575417"/>
            <a:chExt cx="2823525" cy="3903741"/>
          </a:xfrm>
        </p:grpSpPr>
        <p:pic>
          <p:nvPicPr>
            <p:cNvPr id="1026" name="Picture 2" descr="Image result for wheel clipart">
              <a:extLst>
                <a:ext uri="{FF2B5EF4-FFF2-40B4-BE49-F238E27FC236}">
                  <a16:creationId xmlns:a16="http://schemas.microsoft.com/office/drawing/2014/main" id="{F9F99948-677F-4A38-876C-D5722A5D7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199" y="2402474"/>
              <a:ext cx="2707823" cy="2707823"/>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p:cNvSpPr/>
            <p:nvPr/>
          </p:nvSpPr>
          <p:spPr>
            <a:xfrm>
              <a:off x="5791199" y="2041070"/>
              <a:ext cx="2823525" cy="2253344"/>
            </a:xfrm>
            <a:prstGeom prst="arc">
              <a:avLst>
                <a:gd name="adj1" fmla="val 12839167"/>
                <a:gd name="adj2" fmla="val 1963110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7000854" y="1575417"/>
                  <a:ext cx="635110" cy="369332"/>
                </a:xfrm>
                <a:prstGeom prst="rect">
                  <a:avLst/>
                </a:prstGeom>
              </p:spPr>
              <p:txBody>
                <a:bodyPr wrap="none">
                  <a:spAutoFit/>
                </a:bodyPr>
                <a:lstStyle/>
                <a:p>
                  <a14:m>
                    <m:oMath xmlns:m="http://schemas.openxmlformats.org/officeDocument/2006/math">
                      <m:acc>
                        <m:accPr>
                          <m:chr m:val="⃗"/>
                          <m:ctrlPr>
                            <a:rPr lang="en-CA" b="1" i="1" smtClean="0">
                              <a:solidFill>
                                <a:schemeClr val="accent1"/>
                              </a:solidFill>
                              <a:latin typeface="Cambria Math" panose="02040503050406030204" pitchFamily="18" charset="0"/>
                              <a:ea typeface="Cambria Math" panose="02040503050406030204" pitchFamily="18" charset="0"/>
                            </a:rPr>
                          </m:ctrlPr>
                        </m:accPr>
                        <m:e>
                          <m:r>
                            <a:rPr lang="en-US" b="1" i="1" smtClean="0">
                              <a:solidFill>
                                <a:schemeClr val="accent1"/>
                              </a:solidFill>
                              <a:latin typeface="Cambria Math" panose="02040503050406030204" pitchFamily="18" charset="0"/>
                              <a:ea typeface="Cambria Math" panose="02040503050406030204" pitchFamily="18" charset="0"/>
                            </a:rPr>
                            <m:t>𝝎</m:t>
                          </m:r>
                        </m:e>
                      </m:acc>
                    </m:oMath>
                  </a14:m>
                  <a:r>
                    <a:rPr lang="en-US" dirty="0"/>
                    <a:t>, </a:t>
                  </a:r>
                  <a14:m>
                    <m:oMath xmlns:m="http://schemas.openxmlformats.org/officeDocument/2006/math">
                      <m:acc>
                        <m:accPr>
                          <m:chr m:val="⃗"/>
                          <m:ctrlPr>
                            <a:rPr lang="en-CA" b="1" i="1">
                              <a:solidFill>
                                <a:schemeClr val="accent1"/>
                              </a:solidFill>
                              <a:latin typeface="Cambria Math" panose="02040503050406030204" pitchFamily="18" charset="0"/>
                              <a:ea typeface="Cambria Math"/>
                            </a:rPr>
                          </m:ctrlPr>
                        </m:accPr>
                        <m:e>
                          <m:r>
                            <a:rPr lang="en-CA" b="1" i="1">
                              <a:solidFill>
                                <a:schemeClr val="accent1"/>
                              </a:solidFill>
                              <a:latin typeface="Cambria Math" panose="02040503050406030204" pitchFamily="18" charset="0"/>
                              <a:ea typeface="Cambria Math"/>
                            </a:rPr>
                            <m:t>𝜶</m:t>
                          </m:r>
                        </m:e>
                      </m:acc>
                    </m:oMath>
                  </a14:m>
                  <a:endParaRPr lang="en-US" b="1" dirty="0"/>
                </a:p>
              </p:txBody>
            </p:sp>
          </mc:Choice>
          <mc:Fallback xmlns="">
            <p:sp>
              <p:nvSpPr>
                <p:cNvPr id="15" name="Rectangle 14"/>
                <p:cNvSpPr>
                  <a:spLocks noRot="1" noChangeAspect="1" noMove="1" noResize="1" noEditPoints="1" noAdjustHandles="1" noChangeArrowheads="1" noChangeShapeType="1" noTextEdit="1"/>
                </p:cNvSpPr>
                <p:nvPr/>
              </p:nvSpPr>
              <p:spPr>
                <a:xfrm>
                  <a:off x="7000854" y="1575417"/>
                  <a:ext cx="635110" cy="369332"/>
                </a:xfrm>
                <a:prstGeom prst="rect">
                  <a:avLst/>
                </a:prstGeom>
                <a:blipFill>
                  <a:blip r:embed="rId4"/>
                  <a:stretch>
                    <a:fillRect t="-6452" b="-2258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6B79462E-0504-49D2-A632-2B0D883E405B}"/>
                </a:ext>
              </a:extLst>
            </p:cNvPr>
            <p:cNvSpPr/>
            <p:nvPr/>
          </p:nvSpPr>
          <p:spPr>
            <a:xfrm>
              <a:off x="7053670" y="3664945"/>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05BF3A-0D1E-4C9E-B620-1C7F285622FB}"/>
                </a:ext>
              </a:extLst>
            </p:cNvPr>
            <p:cNvSpPr/>
            <p:nvPr/>
          </p:nvSpPr>
          <p:spPr>
            <a:xfrm>
              <a:off x="7124311" y="5015291"/>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ED1BB7-3A47-4C7B-B026-4B688851C106}"/>
                    </a:ext>
                  </a:extLst>
                </p:cNvPr>
                <p:cNvSpPr/>
                <p:nvPr/>
              </p:nvSpPr>
              <p:spPr>
                <a:xfrm>
                  <a:off x="6759234" y="5109826"/>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oMath>
                    </m:oMathPara>
                  </a14:m>
                  <a:endParaRPr lang="en-US" dirty="0">
                    <a:solidFill>
                      <a:schemeClr val="accent1"/>
                    </a:solidFill>
                  </a:endParaRPr>
                </a:p>
              </p:txBody>
            </p:sp>
          </mc:Choice>
          <mc:Fallback xmlns="">
            <p:sp>
              <p:nvSpPr>
                <p:cNvPr id="22" name="Rectangle 21">
                  <a:extLst>
                    <a:ext uri="{FF2B5EF4-FFF2-40B4-BE49-F238E27FC236}">
                      <a16:creationId xmlns:a16="http://schemas.microsoft.com/office/drawing/2014/main" id="{6FED1BB7-3A47-4C7B-B026-4B688851C106}"/>
                    </a:ext>
                  </a:extLst>
                </p:cNvPr>
                <p:cNvSpPr>
                  <a:spLocks noRot="1" noChangeAspect="1" noMove="1" noResize="1" noEditPoints="1" noAdjustHandles="1" noChangeArrowheads="1" noChangeShapeType="1" noTextEdit="1"/>
                </p:cNvSpPr>
                <p:nvPr/>
              </p:nvSpPr>
              <p:spPr>
                <a:xfrm>
                  <a:off x="6759234" y="5109826"/>
                  <a:ext cx="38587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C203147-DFB9-4D42-83B2-7F5820AD9FEB}"/>
                  </a:ext>
                </a:extLst>
              </p:cNvPr>
              <p:cNvSpPr/>
              <p:nvPr/>
            </p:nvSpPr>
            <p:spPr>
              <a:xfrm>
                <a:off x="6747827" y="3571875"/>
                <a:ext cx="272098" cy="369332"/>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𝐶</m:t>
                      </m:r>
                    </m:oMath>
                  </m:oMathPara>
                </a14:m>
                <a:endParaRPr lang="en-US" dirty="0">
                  <a:solidFill>
                    <a:schemeClr val="accent1"/>
                  </a:solidFill>
                </a:endParaRPr>
              </a:p>
            </p:txBody>
          </p:sp>
        </mc:Choice>
        <mc:Fallback xmlns="">
          <p:sp>
            <p:nvSpPr>
              <p:cNvPr id="16" name="Rectangle 15">
                <a:extLst>
                  <a:ext uri="{FF2B5EF4-FFF2-40B4-BE49-F238E27FC236}">
                    <a16:creationId xmlns:a16="http://schemas.microsoft.com/office/drawing/2014/main" id="{CC203147-DFB9-4D42-83B2-7F5820AD9FEB}"/>
                  </a:ext>
                </a:extLst>
              </p:cNvPr>
              <p:cNvSpPr>
                <a:spLocks noRot="1" noChangeAspect="1" noMove="1" noResize="1" noEditPoints="1" noAdjustHandles="1" noChangeArrowheads="1" noChangeShapeType="1" noTextEdit="1"/>
              </p:cNvSpPr>
              <p:nvPr/>
            </p:nvSpPr>
            <p:spPr>
              <a:xfrm>
                <a:off x="6747827" y="3571875"/>
                <a:ext cx="272098" cy="369332"/>
              </a:xfrm>
              <a:prstGeom prst="rect">
                <a:avLst/>
              </a:prstGeom>
              <a:blipFill>
                <a:blip r:embed="rId8"/>
                <a:stretch>
                  <a:fillRect r="-13333"/>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AD39F85-20D4-4C41-B3FD-C7F30E57717D}"/>
              </a:ext>
            </a:extLst>
          </p:cNvPr>
          <p:cNvCxnSpPr/>
          <p:nvPr/>
        </p:nvCxnSpPr>
        <p:spPr>
          <a:xfrm flipV="1">
            <a:off x="7856837" y="659004"/>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5B0E25C-3366-474B-8B0B-E181AFD9B975}"/>
              </a:ext>
            </a:extLst>
          </p:cNvPr>
          <p:cNvCxnSpPr>
            <a:cxnSpLocks/>
          </p:cNvCxnSpPr>
          <p:nvPr/>
        </p:nvCxnSpPr>
        <p:spPr>
          <a:xfrm rot="5400000" flipV="1">
            <a:off x="8324197" y="1126364"/>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A3ECA-AC2A-2645-99E7-7917AF2606F7}"/>
                  </a:ext>
                </a:extLst>
              </p:cNvPr>
              <p:cNvSpPr txBox="1"/>
              <p:nvPr/>
            </p:nvSpPr>
            <p:spPr>
              <a:xfrm>
                <a:off x="8661461" y="1386859"/>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BE8A3ECA-AC2A-2645-99E7-7917AF2606F7}"/>
                  </a:ext>
                </a:extLst>
              </p:cNvPr>
              <p:cNvSpPr txBox="1">
                <a:spLocks noRot="1" noChangeAspect="1" noMove="1" noResize="1" noEditPoints="1" noAdjustHandles="1" noChangeArrowheads="1" noChangeShapeType="1" noTextEdit="1"/>
              </p:cNvSpPr>
              <p:nvPr/>
            </p:nvSpPr>
            <p:spPr>
              <a:xfrm>
                <a:off x="8661461" y="1386859"/>
                <a:ext cx="4572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3A7B788-9F4E-E54B-9E6A-9277D430B3BE}"/>
                  </a:ext>
                </a:extLst>
              </p:cNvPr>
              <p:cNvSpPr txBox="1"/>
              <p:nvPr/>
            </p:nvSpPr>
            <p:spPr>
              <a:xfrm>
                <a:off x="7611672" y="28967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B3A7B788-9F4E-E54B-9E6A-9277D430B3BE}"/>
                  </a:ext>
                </a:extLst>
              </p:cNvPr>
              <p:cNvSpPr txBox="1">
                <a:spLocks noRot="1" noChangeAspect="1" noMove="1" noResize="1" noEditPoints="1" noAdjustHandles="1" noChangeArrowheads="1" noChangeShapeType="1" noTextEdit="1"/>
              </p:cNvSpPr>
              <p:nvPr/>
            </p:nvSpPr>
            <p:spPr>
              <a:xfrm>
                <a:off x="7611672" y="289673"/>
                <a:ext cx="457200" cy="369332"/>
              </a:xfrm>
              <a:prstGeom prst="rect">
                <a:avLst/>
              </a:prstGeom>
              <a:blipFill>
                <a:blip r:embed="rId10"/>
                <a:stretch>
                  <a:fillRect b="-10345"/>
                </a:stretch>
              </a:blipFill>
            </p:spPr>
            <p:txBody>
              <a:bodyPr/>
              <a:lstStyle/>
              <a:p>
                <a:r>
                  <a:rPr lang="en-US">
                    <a:noFill/>
                  </a:rPr>
                  <a:t> </a:t>
                </a:r>
              </a:p>
            </p:txBody>
          </p:sp>
        </mc:Fallback>
      </mc:AlternateContent>
    </p:spTree>
    <p:extLst>
      <p:ext uri="{BB962C8B-B14F-4D97-AF65-F5344CB8AC3E}">
        <p14:creationId xmlns:p14="http://schemas.microsoft.com/office/powerpoint/2010/main" val="25588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Rolling Without Slipping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4876800" cy="4756150"/>
              </a:xfrm>
            </p:spPr>
            <p:txBody>
              <a:bodyPr>
                <a:normAutofit fontScale="70000" lnSpcReduction="20000"/>
              </a:bodyPr>
              <a:lstStyle/>
              <a:p>
                <a:r>
                  <a:rPr lang="en-US" dirty="0"/>
                  <a:t>Point P isn’t moving though, because it’s rolling without slipping, and the ground isn’t moving.</a:t>
                </a:r>
              </a:p>
              <a:p>
                <a:r>
                  <a:rPr lang="en-US" dirty="0"/>
                  <a:t>Instead, point P will be stationary and the center of the wheel will be moving in the opposite direction.</a:t>
                </a:r>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sSub>
                            <m:sSubPr>
                              <m:ctrlPr>
                                <a:rPr lang="en-CA" b="0" i="1" smtClean="0">
                                  <a:latin typeface="Cambria Math" panose="02040503050406030204" pitchFamily="18" charset="0"/>
                                </a:rPr>
                              </m:ctrlPr>
                            </m:sSubPr>
                            <m:e>
                              <m:r>
                                <a:rPr lang="en-CA" i="1">
                                  <a:latin typeface="Cambria Math" panose="02040503050406030204" pitchFamily="18" charset="0"/>
                                </a:rPr>
                                <m:t>𝑣</m:t>
                              </m:r>
                            </m:e>
                            <m:sub>
                              <m:r>
                                <a:rPr lang="en-CA" b="0" i="1" smtClean="0">
                                  <a:latin typeface="Cambria Math" panose="02040503050406030204" pitchFamily="18" charset="0"/>
                                </a:rPr>
                                <m:t>𝐶</m:t>
                              </m:r>
                            </m:sub>
                          </m:sSub>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𝜔</m:t>
                          </m:r>
                        </m:e>
                      </m:acc>
                      <m:r>
                        <a:rPr lang="en-CA" i="1">
                          <a:latin typeface="Cambria Math" panose="02040503050406030204" pitchFamily="18" charset="0"/>
                        </a:rPr>
                        <m:t> ×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𝑃</m:t>
                              </m:r>
                            </m:sub>
                          </m:sSub>
                        </m:e>
                      </m:acc>
                      <m:r>
                        <a:rPr lang="en-CA" i="1">
                          <a:latin typeface="Cambria Math" panose="02040503050406030204" pitchFamily="18" charset="0"/>
                        </a:rPr>
                        <m:t>=</m:t>
                      </m:r>
                      <m:r>
                        <a:rPr lang="en-CA" b="0" i="1" smtClean="0">
                          <a:latin typeface="Cambria Math" panose="02040503050406030204" pitchFamily="18" charset="0"/>
                        </a:rPr>
                        <m:t>−</m:t>
                      </m:r>
                      <m:r>
                        <a:rPr lang="en-CA" i="1">
                          <a:latin typeface="Cambria Math" panose="02040503050406030204" pitchFamily="18" charset="0"/>
                        </a:rPr>
                        <m:t>𝜔</m:t>
                      </m:r>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𝑃</m:t>
                          </m:r>
                        </m:sub>
                      </m:sSub>
                      <m:acc>
                        <m:accPr>
                          <m:chr m:val="̂"/>
                          <m:ctrlPr>
                            <a:rPr lang="en-CA" i="1">
                              <a:latin typeface="Cambria Math" panose="02040503050406030204" pitchFamily="18" charset="0"/>
                            </a:rPr>
                          </m:ctrlPr>
                        </m:accPr>
                        <m:e>
                          <m:r>
                            <a:rPr lang="en-CA" i="1">
                              <a:latin typeface="Cambria Math" panose="02040503050406030204" pitchFamily="18" charset="0"/>
                            </a:rPr>
                            <m:t>𝑖</m:t>
                          </m:r>
                        </m:e>
                      </m:acc>
                    </m:oMath>
                  </m:oMathPara>
                </a14:m>
                <a:endParaRPr lang="en-US" dirty="0">
                  <a:ea typeface="Cambria Math" panose="02040503050406030204" pitchFamily="18" charset="0"/>
                </a:endParaRPr>
              </a:p>
              <a:p>
                <a:r>
                  <a:rPr lang="en-US" dirty="0">
                    <a:ea typeface="Cambria Math" panose="02040503050406030204" pitchFamily="18" charset="0"/>
                  </a:rPr>
                  <a:t>For the acceleration, point P is actually accelerating in the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𝑗</m:t>
                        </m:r>
                      </m:e>
                    </m:acc>
                  </m:oMath>
                </a14:m>
                <a:r>
                  <a:rPr lang="en-US" dirty="0">
                    <a:ea typeface="Cambria Math" panose="02040503050406030204" pitchFamily="18" charset="0"/>
                  </a:rPr>
                  <a:t> direction, but it isn’t accelerating in the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𝑖</m:t>
                        </m:r>
                      </m:e>
                    </m:acc>
                  </m:oMath>
                </a14:m>
                <a:r>
                  <a:rPr lang="en-US" dirty="0">
                    <a:ea typeface="Cambria Math" panose="02040503050406030204" pitchFamily="18" charset="0"/>
                  </a:rPr>
                  <a:t> direction. Instead the center of the wheel will accelerate in the opposite direction </a:t>
                </a:r>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b="0" i="1" smtClean="0">
                                  <a:latin typeface="Cambria Math" panose="02040503050406030204" pitchFamily="18" charset="0"/>
                                </a:rPr>
                                <m:t>𝐶</m:t>
                              </m:r>
                            </m:sub>
                          </m:sSub>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𝛼</m:t>
                          </m:r>
                        </m:e>
                      </m:acc>
                      <m:r>
                        <a:rPr lang="en-CA" i="1">
                          <a:latin typeface="Cambria Math" panose="02040503050406030204" pitchFamily="18" charset="0"/>
                        </a:rPr>
                        <m:t> ×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𝑃</m:t>
                              </m:r>
                            </m:sub>
                          </m:sSub>
                        </m:e>
                      </m:acc>
                      <m:r>
                        <a:rPr lang="en-CA" i="1">
                          <a:latin typeface="Cambria Math" panose="02040503050406030204" pitchFamily="18" charset="0"/>
                        </a:rPr>
                        <m:t>=</m:t>
                      </m:r>
                      <m:r>
                        <a:rPr lang="en-CA" i="1">
                          <a:latin typeface="Cambria Math" panose="02040503050406030204" pitchFamily="18" charset="0"/>
                        </a:rPr>
                        <m:t>𝛼</m:t>
                      </m:r>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𝑃</m:t>
                          </m:r>
                        </m:sub>
                      </m:sSub>
                      <m:acc>
                        <m:accPr>
                          <m:chr m:val="̂"/>
                          <m:ctrlPr>
                            <a:rPr lang="en-CA" i="1">
                              <a:latin typeface="Cambria Math" panose="02040503050406030204" pitchFamily="18" charset="0"/>
                            </a:rPr>
                          </m:ctrlPr>
                        </m:accPr>
                        <m:e>
                          <m:r>
                            <a:rPr lang="en-CA" i="1">
                              <a:latin typeface="Cambria Math" panose="02040503050406030204" pitchFamily="18" charset="0"/>
                            </a:rPr>
                            <m:t>𝑖</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𝑃</m:t>
                              </m:r>
                            </m:sub>
                          </m:sSub>
                        </m:e>
                      </m:acc>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𝜔</m:t>
                          </m:r>
                        </m:e>
                        <m:sup>
                          <m:r>
                            <a:rPr lang="en-CA" i="1">
                              <a:latin typeface="Cambria Math" panose="02040503050406030204" pitchFamily="18" charset="0"/>
                            </a:rPr>
                            <m:t>2</m:t>
                          </m:r>
                        </m:sup>
                      </m:sSup>
                      <m:r>
                        <a:rPr lang="en-CA" i="1">
                          <a:latin typeface="Cambria Math" panose="02040503050406030204" pitchFamily="18" charset="0"/>
                        </a:rPr>
                        <m:t>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𝐶</m:t>
                              </m:r>
                            </m:sub>
                          </m:sSub>
                        </m:e>
                      </m:acc>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𝜔</m:t>
                          </m:r>
                        </m:e>
                        <m:sup>
                          <m:r>
                            <a:rPr lang="en-CA" i="1">
                              <a:latin typeface="Cambria Math" panose="02040503050406030204" pitchFamily="18" charset="0"/>
                            </a:rPr>
                            <m:t>2</m:t>
                          </m:r>
                        </m:sup>
                      </m:sSup>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𝐶</m:t>
                          </m:r>
                        </m:sub>
                      </m:sSub>
                      <m:acc>
                        <m:accPr>
                          <m:chr m:val="̂"/>
                          <m:ctrlPr>
                            <a:rPr lang="en-CA" i="1">
                              <a:latin typeface="Cambria Math" panose="02040503050406030204" pitchFamily="18" charset="0"/>
                            </a:rPr>
                          </m:ctrlPr>
                        </m:accPr>
                        <m:e>
                          <m:r>
                            <a:rPr lang="en-CA" i="1">
                              <a:latin typeface="Cambria Math" panose="02040503050406030204" pitchFamily="18" charset="0"/>
                            </a:rPr>
                            <m:t>𝑗</m:t>
                          </m:r>
                        </m:e>
                      </m:acc>
                    </m:oMath>
                  </m:oMathPara>
                </a14:m>
                <a:endParaRPr lang="en-US" dirty="0">
                  <a:ea typeface="Cambria Math" panose="02040503050406030204" pitchFamily="18" charset="0"/>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4876800" cy="4756150"/>
              </a:xfrm>
              <a:blipFill>
                <a:blip r:embed="rId2"/>
                <a:stretch>
                  <a:fillRect l="-1558" t="-2133" r="-233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dirty="0"/>
          </a:p>
        </p:txBody>
      </p:sp>
      <p:grpSp>
        <p:nvGrpSpPr>
          <p:cNvPr id="18" name="Group 17">
            <a:extLst>
              <a:ext uri="{FF2B5EF4-FFF2-40B4-BE49-F238E27FC236}">
                <a16:creationId xmlns:a16="http://schemas.microsoft.com/office/drawing/2014/main" id="{6BF54B2A-8C8C-4A8E-878F-9CF852494E07}"/>
              </a:ext>
            </a:extLst>
          </p:cNvPr>
          <p:cNvGrpSpPr/>
          <p:nvPr/>
        </p:nvGrpSpPr>
        <p:grpSpPr>
          <a:xfrm>
            <a:off x="5791199" y="2041070"/>
            <a:ext cx="2823525" cy="3438088"/>
            <a:chOff x="5791199" y="2041070"/>
            <a:chExt cx="2823525" cy="3438088"/>
          </a:xfrm>
        </p:grpSpPr>
        <p:pic>
          <p:nvPicPr>
            <p:cNvPr id="1026" name="Picture 2" descr="Image result for wheel clipart">
              <a:extLst>
                <a:ext uri="{FF2B5EF4-FFF2-40B4-BE49-F238E27FC236}">
                  <a16:creationId xmlns:a16="http://schemas.microsoft.com/office/drawing/2014/main" id="{F9F99948-677F-4A38-876C-D5722A5D7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199" y="2402474"/>
              <a:ext cx="2707823" cy="2707823"/>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p:cNvSpPr/>
            <p:nvPr/>
          </p:nvSpPr>
          <p:spPr>
            <a:xfrm>
              <a:off x="5791199" y="2041070"/>
              <a:ext cx="2823525" cy="2253344"/>
            </a:xfrm>
            <a:prstGeom prst="arc">
              <a:avLst>
                <a:gd name="adj1" fmla="val 12839167"/>
                <a:gd name="adj2" fmla="val 1963110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6B79462E-0504-49D2-A632-2B0D883E405B}"/>
                </a:ext>
              </a:extLst>
            </p:cNvPr>
            <p:cNvSpPr/>
            <p:nvPr/>
          </p:nvSpPr>
          <p:spPr>
            <a:xfrm>
              <a:off x="7053670" y="3664945"/>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05BF3A-0D1E-4C9E-B620-1C7F285622FB}"/>
                </a:ext>
              </a:extLst>
            </p:cNvPr>
            <p:cNvSpPr/>
            <p:nvPr/>
          </p:nvSpPr>
          <p:spPr>
            <a:xfrm>
              <a:off x="7124311" y="5015291"/>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ED1BB7-3A47-4C7B-B026-4B688851C106}"/>
                    </a:ext>
                  </a:extLst>
                </p:cNvPr>
                <p:cNvSpPr/>
                <p:nvPr/>
              </p:nvSpPr>
              <p:spPr>
                <a:xfrm>
                  <a:off x="6759234" y="5109826"/>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oMath>
                    </m:oMathPara>
                  </a14:m>
                  <a:endParaRPr lang="en-US" dirty="0">
                    <a:solidFill>
                      <a:schemeClr val="accent1"/>
                    </a:solidFill>
                  </a:endParaRPr>
                </a:p>
              </p:txBody>
            </p:sp>
          </mc:Choice>
          <mc:Fallback xmlns="">
            <p:sp>
              <p:nvSpPr>
                <p:cNvPr id="22" name="Rectangle 21">
                  <a:extLst>
                    <a:ext uri="{FF2B5EF4-FFF2-40B4-BE49-F238E27FC236}">
                      <a16:creationId xmlns:a16="http://schemas.microsoft.com/office/drawing/2014/main" id="{6FED1BB7-3A47-4C7B-B026-4B688851C106}"/>
                    </a:ext>
                  </a:extLst>
                </p:cNvPr>
                <p:cNvSpPr>
                  <a:spLocks noRot="1" noChangeAspect="1" noMove="1" noResize="1" noEditPoints="1" noAdjustHandles="1" noChangeArrowheads="1" noChangeShapeType="1" noTextEdit="1"/>
                </p:cNvSpPr>
                <p:nvPr/>
              </p:nvSpPr>
              <p:spPr>
                <a:xfrm>
                  <a:off x="6759234" y="5109826"/>
                  <a:ext cx="38587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598D1E-81AA-46DE-B40F-B3DD4AF047BD}"/>
                  </a:ext>
                </a:extLst>
              </p:cNvPr>
              <p:cNvSpPr/>
              <p:nvPr/>
            </p:nvSpPr>
            <p:spPr>
              <a:xfrm>
                <a:off x="6747827" y="3571875"/>
                <a:ext cx="272098" cy="369332"/>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𝐶</m:t>
                      </m:r>
                    </m:oMath>
                  </m:oMathPara>
                </a14:m>
                <a:endParaRPr lang="en-US" dirty="0">
                  <a:solidFill>
                    <a:schemeClr val="accent1"/>
                  </a:solidFill>
                </a:endParaRPr>
              </a:p>
            </p:txBody>
          </p:sp>
        </mc:Choice>
        <mc:Fallback xmlns="">
          <p:sp>
            <p:nvSpPr>
              <p:cNvPr id="16" name="Rectangle 15">
                <a:extLst>
                  <a:ext uri="{FF2B5EF4-FFF2-40B4-BE49-F238E27FC236}">
                    <a16:creationId xmlns:a16="http://schemas.microsoft.com/office/drawing/2014/main" id="{C4598D1E-81AA-46DE-B40F-B3DD4AF047BD}"/>
                  </a:ext>
                </a:extLst>
              </p:cNvPr>
              <p:cNvSpPr>
                <a:spLocks noRot="1" noChangeAspect="1" noMove="1" noResize="1" noEditPoints="1" noAdjustHandles="1" noChangeArrowheads="1" noChangeShapeType="1" noTextEdit="1"/>
              </p:cNvSpPr>
              <p:nvPr/>
            </p:nvSpPr>
            <p:spPr>
              <a:xfrm>
                <a:off x="6747827" y="3571875"/>
                <a:ext cx="272098" cy="369332"/>
              </a:xfrm>
              <a:prstGeom prst="rect">
                <a:avLst/>
              </a:prstGeom>
              <a:blipFill>
                <a:blip r:embed="rId8"/>
                <a:stretch>
                  <a:fillRect r="-13333"/>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45A96DF8-990B-324E-B232-E90513F35317}"/>
              </a:ext>
            </a:extLst>
          </p:cNvPr>
          <p:cNvCxnSpPr/>
          <p:nvPr/>
        </p:nvCxnSpPr>
        <p:spPr>
          <a:xfrm flipV="1">
            <a:off x="7856837" y="659004"/>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DDF69C1-70D8-B044-81B6-E2B20558F07F}"/>
              </a:ext>
            </a:extLst>
          </p:cNvPr>
          <p:cNvCxnSpPr>
            <a:cxnSpLocks/>
          </p:cNvCxnSpPr>
          <p:nvPr/>
        </p:nvCxnSpPr>
        <p:spPr>
          <a:xfrm rot="5400000" flipV="1">
            <a:off x="8324197" y="1126364"/>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0B2F02D-F492-AA47-A3EA-F007589A8C32}"/>
                  </a:ext>
                </a:extLst>
              </p:cNvPr>
              <p:cNvSpPr txBox="1"/>
              <p:nvPr/>
            </p:nvSpPr>
            <p:spPr>
              <a:xfrm>
                <a:off x="8661461" y="1386859"/>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0B2F02D-F492-AA47-A3EA-F007589A8C32}"/>
                  </a:ext>
                </a:extLst>
              </p:cNvPr>
              <p:cNvSpPr txBox="1">
                <a:spLocks noRot="1" noChangeAspect="1" noMove="1" noResize="1" noEditPoints="1" noAdjustHandles="1" noChangeArrowheads="1" noChangeShapeType="1" noTextEdit="1"/>
              </p:cNvSpPr>
              <p:nvPr/>
            </p:nvSpPr>
            <p:spPr>
              <a:xfrm>
                <a:off x="8661461" y="1386859"/>
                <a:ext cx="4572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6B89A16-8060-3B45-8623-EA14C9F7AA36}"/>
                  </a:ext>
                </a:extLst>
              </p:cNvPr>
              <p:cNvSpPr txBox="1"/>
              <p:nvPr/>
            </p:nvSpPr>
            <p:spPr>
              <a:xfrm>
                <a:off x="7611672" y="28967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46B89A16-8060-3B45-8623-EA14C9F7AA36}"/>
                  </a:ext>
                </a:extLst>
              </p:cNvPr>
              <p:cNvSpPr txBox="1">
                <a:spLocks noRot="1" noChangeAspect="1" noMove="1" noResize="1" noEditPoints="1" noAdjustHandles="1" noChangeArrowheads="1" noChangeShapeType="1" noTextEdit="1"/>
              </p:cNvSpPr>
              <p:nvPr/>
            </p:nvSpPr>
            <p:spPr>
              <a:xfrm>
                <a:off x="7611672" y="289673"/>
                <a:ext cx="457200" cy="369332"/>
              </a:xfrm>
              <a:prstGeom prst="rect">
                <a:avLst/>
              </a:prstGeom>
              <a:blipFill>
                <a:blip r:embed="rId10"/>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77525E2-4581-E640-9ECA-6C542F2B0FED}"/>
                  </a:ext>
                </a:extLst>
              </p:cNvPr>
              <p:cNvSpPr/>
              <p:nvPr/>
            </p:nvSpPr>
            <p:spPr>
              <a:xfrm>
                <a:off x="7000854" y="1575417"/>
                <a:ext cx="635110" cy="369332"/>
              </a:xfrm>
              <a:prstGeom prst="rect">
                <a:avLst/>
              </a:prstGeom>
            </p:spPr>
            <p:txBody>
              <a:bodyPr wrap="none">
                <a:spAutoFit/>
              </a:bodyPr>
              <a:lstStyle/>
              <a:p>
                <a14:m>
                  <m:oMath xmlns:m="http://schemas.openxmlformats.org/officeDocument/2006/math">
                    <m:acc>
                      <m:accPr>
                        <m:chr m:val="⃗"/>
                        <m:ctrlPr>
                          <a:rPr lang="en-CA" b="1" i="1" smtClean="0">
                            <a:solidFill>
                              <a:schemeClr val="accent1"/>
                            </a:solidFill>
                            <a:latin typeface="Cambria Math" panose="02040503050406030204" pitchFamily="18" charset="0"/>
                            <a:ea typeface="Cambria Math" panose="02040503050406030204" pitchFamily="18" charset="0"/>
                          </a:rPr>
                        </m:ctrlPr>
                      </m:accPr>
                      <m:e>
                        <m:r>
                          <a:rPr lang="en-US" b="1" i="1" smtClean="0">
                            <a:solidFill>
                              <a:schemeClr val="accent1"/>
                            </a:solidFill>
                            <a:latin typeface="Cambria Math" panose="02040503050406030204" pitchFamily="18" charset="0"/>
                            <a:ea typeface="Cambria Math" panose="02040503050406030204" pitchFamily="18" charset="0"/>
                          </a:rPr>
                          <m:t>𝝎</m:t>
                        </m:r>
                      </m:e>
                    </m:acc>
                  </m:oMath>
                </a14:m>
                <a:r>
                  <a:rPr lang="en-US" dirty="0"/>
                  <a:t>, </a:t>
                </a:r>
                <a14:m>
                  <m:oMath xmlns:m="http://schemas.openxmlformats.org/officeDocument/2006/math">
                    <m:acc>
                      <m:accPr>
                        <m:chr m:val="⃗"/>
                        <m:ctrlPr>
                          <a:rPr lang="en-CA" b="1" i="1">
                            <a:solidFill>
                              <a:schemeClr val="accent1"/>
                            </a:solidFill>
                            <a:latin typeface="Cambria Math" panose="02040503050406030204" pitchFamily="18" charset="0"/>
                            <a:ea typeface="Cambria Math"/>
                          </a:rPr>
                        </m:ctrlPr>
                      </m:accPr>
                      <m:e>
                        <m:r>
                          <a:rPr lang="en-CA" b="1" i="1">
                            <a:solidFill>
                              <a:schemeClr val="accent1"/>
                            </a:solidFill>
                            <a:latin typeface="Cambria Math" panose="02040503050406030204" pitchFamily="18" charset="0"/>
                            <a:ea typeface="Cambria Math"/>
                          </a:rPr>
                          <m:t>𝜶</m:t>
                        </m:r>
                      </m:e>
                    </m:acc>
                  </m:oMath>
                </a14:m>
                <a:endParaRPr lang="en-US" b="1" dirty="0"/>
              </a:p>
            </p:txBody>
          </p:sp>
        </mc:Choice>
        <mc:Fallback xmlns="">
          <p:sp>
            <p:nvSpPr>
              <p:cNvPr id="26" name="Rectangle 25">
                <a:extLst>
                  <a:ext uri="{FF2B5EF4-FFF2-40B4-BE49-F238E27FC236}">
                    <a16:creationId xmlns:a16="http://schemas.microsoft.com/office/drawing/2014/main" id="{677525E2-4581-E640-9ECA-6C542F2B0FED}"/>
                  </a:ext>
                </a:extLst>
              </p:cNvPr>
              <p:cNvSpPr>
                <a:spLocks noRot="1" noChangeAspect="1" noMove="1" noResize="1" noEditPoints="1" noAdjustHandles="1" noChangeArrowheads="1" noChangeShapeType="1" noTextEdit="1"/>
              </p:cNvSpPr>
              <p:nvPr/>
            </p:nvSpPr>
            <p:spPr>
              <a:xfrm>
                <a:off x="7000854" y="1575417"/>
                <a:ext cx="635110" cy="369332"/>
              </a:xfrm>
              <a:prstGeom prst="rect">
                <a:avLst/>
              </a:prstGeom>
              <a:blipFill>
                <a:blip r:embed="rId11"/>
                <a:stretch>
                  <a:fillRect t="-6452" b="-22581"/>
                </a:stretch>
              </a:blipFill>
            </p:spPr>
            <p:txBody>
              <a:bodyPr/>
              <a:lstStyle/>
              <a:p>
                <a:r>
                  <a:rPr lang="en-US">
                    <a:noFill/>
                  </a:rPr>
                  <a:t> </a:t>
                </a:r>
              </a:p>
            </p:txBody>
          </p:sp>
        </mc:Fallback>
      </mc:AlternateContent>
    </p:spTree>
    <p:extLst>
      <p:ext uri="{BB962C8B-B14F-4D97-AF65-F5344CB8AC3E}">
        <p14:creationId xmlns:p14="http://schemas.microsoft.com/office/powerpoint/2010/main" val="39562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 …</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 Axis Rotation Worked Example</a:t>
            </a:r>
          </a:p>
        </p:txBody>
      </p:sp>
      <p:sp>
        <p:nvSpPr>
          <p:cNvPr id="3" name="Content Placeholder 2"/>
          <p:cNvSpPr>
            <a:spLocks noGrp="1"/>
          </p:cNvSpPr>
          <p:nvPr>
            <p:ph idx="1"/>
          </p:nvPr>
        </p:nvSpPr>
        <p:spPr>
          <a:xfrm>
            <a:off x="457200" y="1600201"/>
            <a:ext cx="4800600" cy="4495800"/>
          </a:xfrm>
        </p:spPr>
        <p:txBody>
          <a:bodyPr>
            <a:normAutofit fontScale="92500" lnSpcReduction="20000"/>
          </a:bodyPr>
          <a:lstStyle/>
          <a:p>
            <a:r>
              <a:rPr lang="en-US" dirty="0"/>
              <a:t>A flywheel on a fixed axel is rotating at a rate of 600 rpm.  A brake then decelerates the flywheel at a rate of 30 rad/s</a:t>
            </a:r>
            <a:r>
              <a:rPr lang="en-US" baseline="30000" dirty="0"/>
              <a:t>2</a:t>
            </a:r>
            <a:r>
              <a:rPr lang="en-US" dirty="0"/>
              <a:t> until stopping.</a:t>
            </a:r>
          </a:p>
          <a:p>
            <a:pPr lvl="1">
              <a:buFont typeface="Arial" panose="020B0604020202020204" pitchFamily="34" charset="0"/>
              <a:buChar char="•"/>
            </a:pPr>
            <a:r>
              <a:rPr lang="en-US" dirty="0"/>
              <a:t>What is the time required to stop the flywheel?</a:t>
            </a:r>
          </a:p>
          <a:p>
            <a:pPr lvl="1">
              <a:buFont typeface="Arial" panose="020B0604020202020204" pitchFamily="34" charset="0"/>
              <a:buChar char="•"/>
            </a:pPr>
            <a:r>
              <a:rPr lang="en-US" dirty="0"/>
              <a:t>How many rotations does the flywheel go through while decelerating?</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2050" name="Picture 2" descr="Steam Engine, Toys, Flywheel, Drive, Play, Black White">
            <a:extLst>
              <a:ext uri="{FF2B5EF4-FFF2-40B4-BE49-F238E27FC236}">
                <a16:creationId xmlns:a16="http://schemas.microsoft.com/office/drawing/2014/main" id="{3F3C1F7F-7171-45F8-8221-33F1D8534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2100" y="2743201"/>
            <a:ext cx="33147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8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5181600" cy="4525963"/>
          </a:xfrm>
        </p:spPr>
        <p:txBody>
          <a:bodyPr>
            <a:normAutofit/>
          </a:bodyPr>
          <a:lstStyle/>
          <a:p>
            <a:r>
              <a:rPr lang="en-US" dirty="0"/>
              <a:t>An 8cm hard drive platter is spinning at 3600 rpm. What is the velocity of a point on the edge of the platter?</a:t>
            </a:r>
          </a:p>
          <a:p>
            <a:r>
              <a:rPr lang="en-US" dirty="0"/>
              <a:t>What is the acceleration of a point on the edge of the hard drive platter?</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1028"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F8018286-88F3-45F2-BB30-74A052767F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2483920"/>
            <a:ext cx="323774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7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E90DF06-FE80-294A-B381-0C293EDF09B1}"/>
              </a:ext>
            </a:extLst>
          </p:cNvPr>
          <p:cNvSpPr/>
          <p:nvPr/>
        </p:nvSpPr>
        <p:spPr>
          <a:xfrm>
            <a:off x="2667000" y="1524000"/>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C6310F3-572E-D34F-8734-01AB5E4ADC2A}"/>
              </a:ext>
            </a:extLst>
          </p:cNvPr>
          <p:cNvSpPr/>
          <p:nvPr/>
        </p:nvSpPr>
        <p:spPr>
          <a:xfrm>
            <a:off x="4480560" y="3337560"/>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C96516-03EC-6740-AB52-157CF093CC14}"/>
              </a:ext>
            </a:extLst>
          </p:cNvPr>
          <p:cNvSpPr/>
          <p:nvPr/>
        </p:nvSpPr>
        <p:spPr>
          <a:xfrm>
            <a:off x="5486400" y="246623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42113E-D136-8D45-B25B-062D354A8103}"/>
              </a:ext>
            </a:extLst>
          </p:cNvPr>
          <p:cNvCxnSpPr>
            <a:cxnSpLocks/>
          </p:cNvCxnSpPr>
          <p:nvPr/>
        </p:nvCxnSpPr>
        <p:spPr>
          <a:xfrm flipV="1">
            <a:off x="4581939" y="2607366"/>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DB1F40C-C126-E745-B0E3-3163F943A057}"/>
                  </a:ext>
                </a:extLst>
              </p:cNvPr>
              <p:cNvSpPr txBox="1"/>
              <p:nvPr/>
            </p:nvSpPr>
            <p:spPr>
              <a:xfrm>
                <a:off x="4723523" y="266444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p:sp>
            <p:nvSpPr>
              <p:cNvPr id="9" name="TextBox 8">
                <a:extLst>
                  <a:ext uri="{FF2B5EF4-FFF2-40B4-BE49-F238E27FC236}">
                    <a16:creationId xmlns:a16="http://schemas.microsoft.com/office/drawing/2014/main" id="{1DB1F40C-C126-E745-B0E3-3163F943A057}"/>
                  </a:ext>
                </a:extLst>
              </p:cNvPr>
              <p:cNvSpPr txBox="1">
                <a:spLocks noRot="1" noChangeAspect="1" noMove="1" noResize="1" noEditPoints="1" noAdjustHandles="1" noChangeArrowheads="1" noChangeShapeType="1" noTextEdit="1"/>
              </p:cNvSpPr>
              <p:nvPr/>
            </p:nvSpPr>
            <p:spPr>
              <a:xfrm>
                <a:off x="4723523" y="2664446"/>
                <a:ext cx="457200" cy="369332"/>
              </a:xfrm>
              <a:prstGeom prst="rect">
                <a:avLst/>
              </a:prstGeom>
              <a:blipFill>
                <a:blip r:embed="rId2"/>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81365A0F-EABB-044B-8335-FA4DAF1116DE}"/>
              </a:ext>
            </a:extLst>
          </p:cNvPr>
          <p:cNvSpPr/>
          <p:nvPr/>
        </p:nvSpPr>
        <p:spPr>
          <a:xfrm>
            <a:off x="3210339" y="2057400"/>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C90ECC08-5356-E242-9C05-E81710DB237B}"/>
                  </a:ext>
                </a:extLst>
              </p:cNvPr>
              <p:cNvSpPr/>
              <p:nvPr/>
            </p:nvSpPr>
            <p:spPr>
              <a:xfrm>
                <a:off x="3132981" y="2711070"/>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oMath>
                  </m:oMathPara>
                </a14:m>
                <a:endParaRPr lang="en-CA" dirty="0">
                  <a:solidFill>
                    <a:srgbClr val="4F81BD"/>
                  </a:solidFill>
                </a:endParaRPr>
              </a:p>
            </p:txBody>
          </p:sp>
        </mc:Choice>
        <mc:Fallback>
          <p:sp>
            <p:nvSpPr>
              <p:cNvPr id="11" name="Rectangle 10">
                <a:extLst>
                  <a:ext uri="{FF2B5EF4-FFF2-40B4-BE49-F238E27FC236}">
                    <a16:creationId xmlns:a16="http://schemas.microsoft.com/office/drawing/2014/main" id="{C90ECC08-5356-E242-9C05-E81710DB237B}"/>
                  </a:ext>
                </a:extLst>
              </p:cNvPr>
              <p:cNvSpPr>
                <a:spLocks noRot="1" noChangeAspect="1" noMove="1" noResize="1" noEditPoints="1" noAdjustHandles="1" noChangeArrowheads="1" noChangeShapeType="1" noTextEdit="1"/>
              </p:cNvSpPr>
              <p:nvPr/>
            </p:nvSpPr>
            <p:spPr>
              <a:xfrm>
                <a:off x="3132981" y="2711070"/>
                <a:ext cx="4219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C8EDD208-F3A7-D64E-8268-240DE294AC45}"/>
                  </a:ext>
                </a:extLst>
              </p:cNvPr>
              <p:cNvSpPr/>
              <p:nvPr/>
            </p:nvSpPr>
            <p:spPr>
              <a:xfrm>
                <a:off x="2879035" y="2527832"/>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oMath>
                  </m:oMathPara>
                </a14:m>
                <a:endParaRPr lang="en-US" dirty="0"/>
              </a:p>
            </p:txBody>
          </p:sp>
        </mc:Choice>
        <mc:Fallback>
          <p:sp>
            <p:nvSpPr>
              <p:cNvPr id="12" name="Rectangle 11">
                <a:extLst>
                  <a:ext uri="{FF2B5EF4-FFF2-40B4-BE49-F238E27FC236}">
                    <a16:creationId xmlns:a16="http://schemas.microsoft.com/office/drawing/2014/main" id="{C8EDD208-F3A7-D64E-8268-240DE294AC45}"/>
                  </a:ext>
                </a:extLst>
              </p:cNvPr>
              <p:cNvSpPr>
                <a:spLocks noRot="1" noChangeAspect="1" noMove="1" noResize="1" noEditPoints="1" noAdjustHandles="1" noChangeArrowheads="1" noChangeShapeType="1" noTextEdit="1"/>
              </p:cNvSpPr>
              <p:nvPr/>
            </p:nvSpPr>
            <p:spPr>
              <a:xfrm>
                <a:off x="2879035" y="2527832"/>
                <a:ext cx="393056" cy="369332"/>
              </a:xfrm>
              <a:prstGeom prst="rect">
                <a:avLst/>
              </a:prstGeom>
              <a:blipFill>
                <a:blip r:embed="rId4"/>
                <a:stretch>
                  <a:fillRect t="-13333"/>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F9545E32-30E8-1A49-BDCC-6B8F7D22145D}"/>
              </a:ext>
            </a:extLst>
          </p:cNvPr>
          <p:cNvSpPr/>
          <p:nvPr/>
        </p:nvSpPr>
        <p:spPr>
          <a:xfrm>
            <a:off x="2981739" y="1828800"/>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DC08E2C-73B1-C140-91FB-8F6CF629C611}"/>
                  </a:ext>
                </a:extLst>
              </p:cNvPr>
              <p:cNvSpPr txBox="1"/>
              <p:nvPr/>
            </p:nvSpPr>
            <p:spPr>
              <a:xfrm>
                <a:off x="4343400" y="35846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p:sp>
            <p:nvSpPr>
              <p:cNvPr id="14" name="TextBox 13">
                <a:extLst>
                  <a:ext uri="{FF2B5EF4-FFF2-40B4-BE49-F238E27FC236}">
                    <a16:creationId xmlns:a16="http://schemas.microsoft.com/office/drawing/2014/main" id="{BDC08E2C-73B1-C140-91FB-8F6CF629C611}"/>
                  </a:ext>
                </a:extLst>
              </p:cNvPr>
              <p:cNvSpPr txBox="1">
                <a:spLocks noRot="1" noChangeAspect="1" noMove="1" noResize="1" noEditPoints="1" noAdjustHandles="1" noChangeArrowheads="1" noChangeShapeType="1" noTextEdit="1"/>
              </p:cNvSpPr>
              <p:nvPr/>
            </p:nvSpPr>
            <p:spPr>
              <a:xfrm>
                <a:off x="4343400" y="3584600"/>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EF7EAA5-57EF-7042-9FCE-5D02204FD494}"/>
                  </a:ext>
                </a:extLst>
              </p:cNvPr>
              <p:cNvSpPr txBox="1"/>
              <p:nvPr/>
            </p:nvSpPr>
            <p:spPr>
              <a:xfrm>
                <a:off x="5627222" y="2556475"/>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15" name="TextBox 14">
                <a:extLst>
                  <a:ext uri="{FF2B5EF4-FFF2-40B4-BE49-F238E27FC236}">
                    <a16:creationId xmlns:a16="http://schemas.microsoft.com/office/drawing/2014/main" id="{FEF7EAA5-57EF-7042-9FCE-5D02204FD494}"/>
                  </a:ext>
                </a:extLst>
              </p:cNvPr>
              <p:cNvSpPr txBox="1">
                <a:spLocks noRot="1" noChangeAspect="1" noMove="1" noResize="1" noEditPoints="1" noAdjustHandles="1" noChangeArrowheads="1" noChangeShapeType="1" noTextEdit="1"/>
              </p:cNvSpPr>
              <p:nvPr/>
            </p:nvSpPr>
            <p:spPr>
              <a:xfrm>
                <a:off x="5627222" y="2556475"/>
                <a:ext cx="457200" cy="369332"/>
              </a:xfrm>
              <a:prstGeom prst="rect">
                <a:avLst/>
              </a:prstGeom>
              <a:blipFill>
                <a:blip r:embed="rId6"/>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DA2A4CF9-14C6-1E44-AEAC-59DC610A4D2C}"/>
              </a:ext>
            </a:extLst>
          </p:cNvPr>
          <p:cNvCxnSpPr/>
          <p:nvPr/>
        </p:nvCxnSpPr>
        <p:spPr>
          <a:xfrm flipV="1">
            <a:off x="4551681" y="2494281"/>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0518A6C-0402-AA4C-97DF-BBDAC0686496}"/>
              </a:ext>
            </a:extLst>
          </p:cNvPr>
          <p:cNvCxnSpPr>
            <a:cxnSpLocks/>
          </p:cNvCxnSpPr>
          <p:nvPr/>
        </p:nvCxnSpPr>
        <p:spPr>
          <a:xfrm rot="5400000" flipV="1">
            <a:off x="5019041" y="2961641"/>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DF8269F-7FEB-6C4B-A48D-81A280CDD638}"/>
                  </a:ext>
                </a:extLst>
              </p:cNvPr>
              <p:cNvSpPr txBox="1"/>
              <p:nvPr/>
            </p:nvSpPr>
            <p:spPr>
              <a:xfrm>
                <a:off x="5356305" y="322213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p:sp>
            <p:nvSpPr>
              <p:cNvPr id="18" name="TextBox 17">
                <a:extLst>
                  <a:ext uri="{FF2B5EF4-FFF2-40B4-BE49-F238E27FC236}">
                    <a16:creationId xmlns:a16="http://schemas.microsoft.com/office/drawing/2014/main" id="{9DF8269F-7FEB-6C4B-A48D-81A280CDD638}"/>
                  </a:ext>
                </a:extLst>
              </p:cNvPr>
              <p:cNvSpPr txBox="1">
                <a:spLocks noRot="1" noChangeAspect="1" noMove="1" noResize="1" noEditPoints="1" noAdjustHandles="1" noChangeArrowheads="1" noChangeShapeType="1" noTextEdit="1"/>
              </p:cNvSpPr>
              <p:nvPr/>
            </p:nvSpPr>
            <p:spPr>
              <a:xfrm>
                <a:off x="5356305" y="3222136"/>
                <a:ext cx="4572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C565698-02A9-0F47-8960-310CEE9BAEBF}"/>
                  </a:ext>
                </a:extLst>
              </p:cNvPr>
              <p:cNvSpPr txBox="1"/>
              <p:nvPr/>
            </p:nvSpPr>
            <p:spPr>
              <a:xfrm>
                <a:off x="4306516" y="212495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p:sp>
            <p:nvSpPr>
              <p:cNvPr id="19" name="TextBox 18">
                <a:extLst>
                  <a:ext uri="{FF2B5EF4-FFF2-40B4-BE49-F238E27FC236}">
                    <a16:creationId xmlns:a16="http://schemas.microsoft.com/office/drawing/2014/main" id="{FC565698-02A9-0F47-8960-310CEE9BAEBF}"/>
                  </a:ext>
                </a:extLst>
              </p:cNvPr>
              <p:cNvSpPr txBox="1">
                <a:spLocks noRot="1" noChangeAspect="1" noMove="1" noResize="1" noEditPoints="1" noAdjustHandles="1" noChangeArrowheads="1" noChangeShapeType="1" noTextEdit="1"/>
              </p:cNvSpPr>
              <p:nvPr/>
            </p:nvSpPr>
            <p:spPr>
              <a:xfrm>
                <a:off x="4306516" y="2124950"/>
                <a:ext cx="457200" cy="369332"/>
              </a:xfrm>
              <a:prstGeom prst="rect">
                <a:avLst/>
              </a:prstGeom>
              <a:blipFill>
                <a:blip r:embed="rId8"/>
                <a:stretch>
                  <a:fillRect b="-6667"/>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B8A58486-6B95-F14B-9271-504FFDEDB8A4}"/>
              </a:ext>
            </a:extLst>
          </p:cNvPr>
          <p:cNvSpPr>
            <a:spLocks noChangeAspect="1"/>
          </p:cNvSpPr>
          <p:nvPr/>
        </p:nvSpPr>
        <p:spPr>
          <a:xfrm>
            <a:off x="4200810" y="2874771"/>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CE0ED6FE-6384-3E4D-8A28-10F2D0CDADBD}"/>
                  </a:ext>
                </a:extLst>
              </p:cNvPr>
              <p:cNvSpPr txBox="1"/>
              <p:nvPr/>
            </p:nvSpPr>
            <p:spPr>
              <a:xfrm>
                <a:off x="5178233" y="297854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p:sp>
            <p:nvSpPr>
              <p:cNvPr id="21" name="TextBox 20">
                <a:extLst>
                  <a:ext uri="{FF2B5EF4-FFF2-40B4-BE49-F238E27FC236}">
                    <a16:creationId xmlns:a16="http://schemas.microsoft.com/office/drawing/2014/main" id="{CE0ED6FE-6384-3E4D-8A28-10F2D0CDADBD}"/>
                  </a:ext>
                </a:extLst>
              </p:cNvPr>
              <p:cNvSpPr txBox="1">
                <a:spLocks noRot="1" noChangeAspect="1" noMove="1" noResize="1" noEditPoints="1" noAdjustHandles="1" noChangeArrowheads="1" noChangeShapeType="1" noTextEdit="1"/>
              </p:cNvSpPr>
              <p:nvPr/>
            </p:nvSpPr>
            <p:spPr>
              <a:xfrm>
                <a:off x="5178233" y="2978547"/>
                <a:ext cx="457200" cy="369332"/>
              </a:xfrm>
              <a:prstGeom prst="rect">
                <a:avLst/>
              </a:prstGeom>
              <a:blipFill>
                <a:blip r:embed="rId9"/>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626E9A23-BBA0-754D-B312-4BB126DD40D9}"/>
              </a:ext>
            </a:extLst>
          </p:cNvPr>
          <p:cNvCxnSpPr>
            <a:cxnSpLocks/>
          </p:cNvCxnSpPr>
          <p:nvPr/>
        </p:nvCxnSpPr>
        <p:spPr>
          <a:xfrm rot="16200000" flipV="1">
            <a:off x="4679014" y="1634248"/>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9E57B66-4FCF-1040-B9DF-990867151945}"/>
                  </a:ext>
                </a:extLst>
              </p:cNvPr>
              <p:cNvSpPr txBox="1"/>
              <p:nvPr/>
            </p:nvSpPr>
            <p:spPr>
              <a:xfrm>
                <a:off x="5295073" y="202109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𝑃</m:t>
                              </m:r>
                            </m:sub>
                          </m:sSub>
                        </m:e>
                      </m:acc>
                    </m:oMath>
                  </m:oMathPara>
                </a14:m>
                <a:endParaRPr lang="en-US" dirty="0"/>
              </a:p>
            </p:txBody>
          </p:sp>
        </mc:Choice>
        <mc:Fallback>
          <p:sp>
            <p:nvSpPr>
              <p:cNvPr id="24" name="TextBox 23">
                <a:extLst>
                  <a:ext uri="{FF2B5EF4-FFF2-40B4-BE49-F238E27FC236}">
                    <a16:creationId xmlns:a16="http://schemas.microsoft.com/office/drawing/2014/main" id="{19E57B66-4FCF-1040-B9DF-990867151945}"/>
                  </a:ext>
                </a:extLst>
              </p:cNvPr>
              <p:cNvSpPr txBox="1">
                <a:spLocks noRot="1" noChangeAspect="1" noMove="1" noResize="1" noEditPoints="1" noAdjustHandles="1" noChangeArrowheads="1" noChangeShapeType="1" noTextEdit="1"/>
              </p:cNvSpPr>
              <p:nvPr/>
            </p:nvSpPr>
            <p:spPr>
              <a:xfrm>
                <a:off x="5295073" y="2021098"/>
                <a:ext cx="457200"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065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D6C6-E653-41C0-99BA-69FD21C4DA8F}"/>
              </a:ext>
            </a:extLst>
          </p:cNvPr>
          <p:cNvSpPr>
            <a:spLocks noGrp="1"/>
          </p:cNvSpPr>
          <p:nvPr>
            <p:ph type="title"/>
          </p:nvPr>
        </p:nvSpPr>
        <p:spPr/>
        <p:txBody>
          <a:bodyPr/>
          <a:lstStyle/>
          <a:p>
            <a:r>
              <a:rPr lang="en-US" dirty="0"/>
              <a:t>Rigid Body Kinematics</a:t>
            </a:r>
          </a:p>
        </p:txBody>
      </p:sp>
      <p:sp>
        <p:nvSpPr>
          <p:cNvPr id="3" name="Content Placeholder 2">
            <a:extLst>
              <a:ext uri="{FF2B5EF4-FFF2-40B4-BE49-F238E27FC236}">
                <a16:creationId xmlns:a16="http://schemas.microsoft.com/office/drawing/2014/main" id="{940F0DA4-392D-41F0-B912-91ED10464DF0}"/>
              </a:ext>
            </a:extLst>
          </p:cNvPr>
          <p:cNvSpPr>
            <a:spLocks noGrp="1"/>
          </p:cNvSpPr>
          <p:nvPr>
            <p:ph idx="1"/>
          </p:nvPr>
        </p:nvSpPr>
        <p:spPr>
          <a:xfrm>
            <a:off x="457200" y="1465262"/>
            <a:ext cx="4622800" cy="4371976"/>
          </a:xfrm>
        </p:spPr>
        <p:txBody>
          <a:bodyPr>
            <a:normAutofit fontScale="85000" lnSpcReduction="20000"/>
          </a:bodyPr>
          <a:lstStyle/>
          <a:p>
            <a:r>
              <a:rPr lang="en-US" dirty="0"/>
              <a:t>So far, we have talking about </a:t>
            </a:r>
            <a:r>
              <a:rPr lang="en-US" b="1" dirty="0"/>
              <a:t>particles</a:t>
            </a:r>
            <a:r>
              <a:rPr lang="en-US" dirty="0"/>
              <a:t>, where we are only concerned with the </a:t>
            </a:r>
            <a:r>
              <a:rPr lang="en-US" b="1" dirty="0"/>
              <a:t>location</a:t>
            </a:r>
            <a:r>
              <a:rPr lang="en-US" dirty="0"/>
              <a:t>, </a:t>
            </a:r>
            <a:r>
              <a:rPr lang="en-US" b="1" dirty="0"/>
              <a:t>velocity</a:t>
            </a:r>
            <a:r>
              <a:rPr lang="en-US" dirty="0"/>
              <a:t>, and </a:t>
            </a:r>
            <a:r>
              <a:rPr lang="en-US" b="1" dirty="0"/>
              <a:t>acceleration</a:t>
            </a:r>
            <a:r>
              <a:rPr lang="en-US" dirty="0"/>
              <a:t> of the particle.</a:t>
            </a:r>
          </a:p>
          <a:p>
            <a:r>
              <a:rPr lang="en-US" dirty="0"/>
              <a:t>If now we are going to start talking about </a:t>
            </a:r>
            <a:r>
              <a:rPr lang="en-US" b="1" dirty="0"/>
              <a:t>rigid bodies</a:t>
            </a:r>
            <a:r>
              <a:rPr lang="en-US" dirty="0"/>
              <a:t>, where we will be concerned with the </a:t>
            </a:r>
            <a:r>
              <a:rPr lang="en-US" b="1" dirty="0"/>
              <a:t>orientation</a:t>
            </a:r>
            <a:r>
              <a:rPr lang="en-US" dirty="0"/>
              <a:t>, </a:t>
            </a:r>
            <a:r>
              <a:rPr lang="en-US" b="1" dirty="0"/>
              <a:t>angular velocity</a:t>
            </a:r>
            <a:r>
              <a:rPr lang="en-US" dirty="0"/>
              <a:t>, and </a:t>
            </a:r>
            <a:r>
              <a:rPr lang="en-US" b="1" dirty="0"/>
              <a:t>angular acceleration</a:t>
            </a:r>
            <a:r>
              <a:rPr lang="en-US" dirty="0"/>
              <a:t> of the object as well.</a:t>
            </a:r>
          </a:p>
        </p:txBody>
      </p:sp>
      <p:pic>
        <p:nvPicPr>
          <p:cNvPr id="1026" name="Picture 2" descr="Baseball, Hit, Batter, Game, Competition, Player, Home">
            <a:extLst>
              <a:ext uri="{FF2B5EF4-FFF2-40B4-BE49-F238E27FC236}">
                <a16:creationId xmlns:a16="http://schemas.microsoft.com/office/drawing/2014/main" id="{E6849D5F-C055-432E-8527-6F67BF480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417638"/>
            <a:ext cx="29464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1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6C7-826B-43BC-93B7-E4A4318350B0}"/>
              </a:ext>
            </a:extLst>
          </p:cNvPr>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728D7-6445-48D4-B896-0726BCC4C932}"/>
                  </a:ext>
                </a:extLst>
              </p:cNvPr>
              <p:cNvSpPr>
                <a:spLocks noGrp="1"/>
              </p:cNvSpPr>
              <p:nvPr>
                <p:ph idx="1"/>
              </p:nvPr>
            </p:nvSpPr>
            <p:spPr>
              <a:xfrm>
                <a:off x="457200" y="1600200"/>
                <a:ext cx="8229600" cy="2133599"/>
              </a:xfrm>
            </p:spPr>
            <p:txBody>
              <a:bodyPr>
                <a:normAutofit fontScale="77500" lnSpcReduction="20000"/>
              </a:bodyPr>
              <a:lstStyle/>
              <a:p>
                <a:r>
                  <a:rPr lang="en-US" dirty="0"/>
                  <a:t>We are going to start by examining systems where a body is rotating about some fixed axis.</a:t>
                </a:r>
              </a:p>
              <a:p>
                <a:r>
                  <a:rPr lang="en-US" dirty="0"/>
                  <a:t>This will allow us to examine the </a:t>
                </a:r>
                <a:r>
                  <a:rPr lang="en-US" b="1" dirty="0"/>
                  <a:t>orientation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t>
                </a:r>
                <a:r>
                  <a:rPr lang="en-US" b="1" dirty="0"/>
                  <a:t>angular velocity</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and </a:t>
                </a:r>
                <a:r>
                  <a:rPr lang="en-US" b="1" dirty="0"/>
                  <a:t>angular acceleration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terms in isolation, since there is no translational motion.</a:t>
                </a:r>
              </a:p>
            </p:txBody>
          </p:sp>
        </mc:Choice>
        <mc:Fallback xmlns="">
          <p:sp>
            <p:nvSpPr>
              <p:cNvPr id="3" name="Content Placeholder 2">
                <a:extLst>
                  <a:ext uri="{FF2B5EF4-FFF2-40B4-BE49-F238E27FC236}">
                    <a16:creationId xmlns:a16="http://schemas.microsoft.com/office/drawing/2014/main" id="{56D728D7-6445-48D4-B896-0726BCC4C932}"/>
                  </a:ext>
                </a:extLst>
              </p:cNvPr>
              <p:cNvSpPr>
                <a:spLocks noGrp="1" noRot="1" noChangeAspect="1" noMove="1" noResize="1" noEditPoints="1" noAdjustHandles="1" noChangeArrowheads="1" noChangeShapeType="1" noTextEdit="1"/>
              </p:cNvSpPr>
              <p:nvPr>
                <p:ph idx="1"/>
              </p:nvPr>
            </p:nvSpPr>
            <p:spPr>
              <a:xfrm>
                <a:off x="457200" y="1600200"/>
                <a:ext cx="8229600" cy="2133599"/>
              </a:xfrm>
              <a:blipFill>
                <a:blip r:embed="rId2"/>
                <a:stretch>
                  <a:fillRect l="-1037" t="-5444" r="-1481"/>
                </a:stretch>
              </a:blipFill>
            </p:spPr>
            <p:txBody>
              <a:bodyPr/>
              <a:lstStyle/>
              <a:p>
                <a:r>
                  <a:rPr lang="en-US">
                    <a:noFill/>
                  </a:rPr>
                  <a:t> </a:t>
                </a:r>
              </a:p>
            </p:txBody>
          </p:sp>
        </mc:Fallback>
      </mc:AlternateContent>
      <p:pic>
        <p:nvPicPr>
          <p:cNvPr id="2050" name="Picture 2" descr="Antique motor with flywheel">
            <a:extLst>
              <a:ext uri="{FF2B5EF4-FFF2-40B4-BE49-F238E27FC236}">
                <a16:creationId xmlns:a16="http://schemas.microsoft.com/office/drawing/2014/main" id="{7C22E470-F376-4D3B-9EF9-FE1EB7C8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68762"/>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T Scan Machine">
            <a:extLst>
              <a:ext uri="{FF2B5EF4-FFF2-40B4-BE49-F238E27FC236}">
                <a16:creationId xmlns:a16="http://schemas.microsoft.com/office/drawing/2014/main" id="{68D8DE9A-43E3-4175-949A-A37C8103E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033836"/>
            <a:ext cx="32639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To examine the rotation of the body we can use the formulas shown below</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θ</m:t>
                      </m:r>
                      <m:d>
                        <m:dPr>
                          <m:ctrlPr>
                            <a:rPr lang="en-US" i="1">
                              <a:latin typeface="Cambria Math" panose="02040503050406030204" pitchFamily="18" charset="0"/>
                            </a:rPr>
                          </m:ctrlPr>
                        </m:dPr>
                        <m:e>
                          <m:r>
                            <m:rPr>
                              <m:sty m:val="p"/>
                            </m:rPr>
                            <a:rPr lang="en-US">
                              <a:latin typeface="Cambria Math"/>
                            </a:rPr>
                            <m:t>t</m:t>
                          </m:r>
                        </m:e>
                      </m:d>
                      <m:r>
                        <a:rPr lang="en-US">
                          <a:latin typeface="Cambria Math"/>
                        </a:rPr>
                        <m:t>=</m:t>
                      </m:r>
                      <m:r>
                        <m:rPr>
                          <m:sty m:val="p"/>
                        </m:rPr>
                        <a:rPr lang="en-US">
                          <a:latin typeface="Cambria Math"/>
                          <a:ea typeface="Cambria Math"/>
                        </a:rPr>
                        <m:t>θ</m:t>
                      </m:r>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ω</m:t>
                      </m:r>
                      <m:d>
                        <m:dPr>
                          <m:ctrlPr>
                            <a:rPr lang="en-US" i="1">
                              <a:latin typeface="Cambria Math" panose="02040503050406030204" pitchFamily="18" charset="0"/>
                            </a:rPr>
                          </m:ctrlPr>
                        </m:dPr>
                        <m:e>
                          <m:r>
                            <m:rPr>
                              <m:sty m:val="p"/>
                            </m:rPr>
                            <a:rPr lang="en-US">
                              <a:latin typeface="Cambria Math"/>
                            </a:rPr>
                            <m:t>t</m:t>
                          </m:r>
                        </m:e>
                      </m:d>
                      <m:r>
                        <a:rPr lang="en-US">
                          <a:latin typeface="Cambria Math"/>
                        </a:rPr>
                        <m:t>=</m:t>
                      </m:r>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𝑑𝑡</m:t>
                          </m:r>
                        </m:den>
                      </m:f>
                      <m:r>
                        <a:rPr lang="en-US" b="0" i="0"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ea typeface="Cambria Math"/>
                            </a:rPr>
                            <m:t>θ</m:t>
                          </m:r>
                        </m:e>
                      </m:acc>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α</m:t>
                      </m:r>
                      <m:d>
                        <m:dPr>
                          <m:ctrlPr>
                            <a:rPr lang="en-US" i="1">
                              <a:latin typeface="Cambria Math" panose="02040503050406030204" pitchFamily="18" charset="0"/>
                            </a:rPr>
                          </m:ctrlPr>
                        </m:dPr>
                        <m:e>
                          <m:r>
                            <m:rPr>
                              <m:sty m:val="p"/>
                            </m:rPr>
                            <a:rPr lang="en-US">
                              <a:latin typeface="Cambria Math"/>
                            </a:rPr>
                            <m:t>t</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𝜔</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𝜃</m:t>
                          </m:r>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2</m:t>
                              </m:r>
                            </m:sup>
                          </m:sSup>
                        </m:den>
                      </m:f>
                      <m:r>
                        <a:rPr lang="en-US">
                          <a:latin typeface="Cambria Math"/>
                        </a:rPr>
                        <m:t>=</m:t>
                      </m:r>
                      <m:acc>
                        <m:accPr>
                          <m:chr m:val="̈"/>
                          <m:ctrlPr>
                            <a:rPr lang="en-US" i="1">
                              <a:latin typeface="Cambria Math" panose="02040503050406030204" pitchFamily="18" charset="0"/>
                            </a:rPr>
                          </m:ctrlPr>
                        </m:accPr>
                        <m:e>
                          <m:r>
                            <m:rPr>
                              <m:sty m:val="p"/>
                            </m:rPr>
                            <a:rPr lang="en-US">
                              <a:latin typeface="Cambria Math"/>
                              <a:ea typeface="Cambria Math"/>
                            </a:rPr>
                            <m:t>θ</m:t>
                          </m:r>
                        </m:e>
                      </m:acc>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endParaRPr lang="en-US" dirty="0"/>
              </a:p>
              <a:p>
                <a:r>
                  <a:rPr lang="en-US" dirty="0"/>
                  <a:t>Like the position velocity and acceleration of a particle, we take the derivative to move from  </a:t>
                </a:r>
                <a14:m>
                  <m:oMath xmlns:m="http://schemas.openxmlformats.org/officeDocument/2006/math">
                    <m:r>
                      <m:rPr>
                        <m:sty m:val="p"/>
                      </m:rPr>
                      <a:rPr lang="en-US">
                        <a:latin typeface="Cambria Math"/>
                        <a:ea typeface="Cambria Math"/>
                      </a:rPr>
                      <m:t>θ</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ω</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α</m:t>
                    </m:r>
                  </m:oMath>
                </a14:m>
                <a:r>
                  <a:rPr lang="en-US" dirty="0"/>
                  <a:t> or we can integrate to move from </a:t>
                </a:r>
                <a14:m>
                  <m:oMath xmlns:m="http://schemas.openxmlformats.org/officeDocument/2006/math">
                    <m:r>
                      <m:rPr>
                        <m:sty m:val="p"/>
                      </m:rPr>
                      <a:rPr lang="en-US">
                        <a:latin typeface="Cambria Math"/>
                        <a:ea typeface="Cambria Math"/>
                      </a:rPr>
                      <m:t>α</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ω</m:t>
                    </m:r>
                  </m:oMath>
                </a14:m>
                <a:r>
                  <a:rPr lang="en-US" dirty="0"/>
                  <a:t> </a:t>
                </a:r>
                <a:r>
                  <a:rPr lang="en-US" dirty="0">
                    <a:sym typeface="Wingdings" panose="05000000000000000000" pitchFamily="2" charset="2"/>
                  </a:rPr>
                  <a:t></a:t>
                </a:r>
                <a14:m>
                  <m:oMath xmlns:m="http://schemas.openxmlformats.org/officeDocument/2006/math">
                    <m:r>
                      <m:rPr>
                        <m:sty m:val="p"/>
                      </m:rPr>
                      <a:rPr lang="en-US">
                        <a:latin typeface="Cambria Math"/>
                        <a:ea typeface="Cambria Math"/>
                      </a:rPr>
                      <m:t>θ</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2291" r="-519" b="-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8640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Since all of the moments are in a single direction, we can use some of the 1-D Kinematics equations for </a:t>
                </a:r>
                <a:r>
                  <a:rPr lang="en-US" b="1" dirty="0"/>
                  <a:t>constant angular acceleration</a:t>
                </a:r>
                <a:r>
                  <a:rPr lang="en-US" dirty="0"/>
                  <a:t> problems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𝑜</m:t>
                          </m:r>
                        </m:sub>
                      </m:sSub>
                    </m:oMath>
                  </m:oMathPara>
                </a14:m>
                <a:endParaRPr lang="en-US" b="0" dirty="0">
                  <a:ea typeface="Cambria Math" panose="02040503050406030204" pitchFamily="18" charset="0"/>
                </a:endParaRP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𝑜</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2222"/>
                </a:stretch>
              </a:blipFill>
            </p:spPr>
            <p:txBody>
              <a:bodyPr/>
              <a:lstStyle/>
              <a:p>
                <a:r>
                  <a:rPr lang="en-US">
                    <a:noFill/>
                  </a:rPr>
                  <a:t> </a:t>
                </a:r>
              </a:p>
            </p:txBody>
          </p:sp>
        </mc:Fallback>
      </mc:AlternateContent>
    </p:spTree>
    <p:extLst>
      <p:ext uri="{BB962C8B-B14F-4D97-AF65-F5344CB8AC3E}">
        <p14:creationId xmlns:p14="http://schemas.microsoft.com/office/powerpoint/2010/main" val="7264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and the Direction of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4114800" cy="4756150"/>
              </a:xfrm>
            </p:spPr>
            <p:txBody>
              <a:bodyPr>
                <a:normAutofit/>
              </a:bodyPr>
              <a:lstStyle/>
              <a:p>
                <a:pPr marL="0" indent="0" algn="ctr">
                  <a:buNone/>
                </a:pPr>
                <a:r>
                  <a:rPr lang="en-US" dirty="0"/>
                  <a:t>Translation</a:t>
                </a:r>
              </a:p>
              <a:p>
                <a:pPr marL="0" indent="0" algn="ctr">
                  <a:buNone/>
                </a:pPr>
                <a:r>
                  <a:rPr lang="en-US" dirty="0"/>
                  <a:t>(rectangular)</a:t>
                </a:r>
              </a:p>
              <a:p>
                <a:endParaRPr lang="en-US" dirty="0"/>
              </a:p>
              <a:p>
                <a:pPr marL="0" indent="0" algn="ctr">
                  <a:buNone/>
                </a:pPr>
                <a14:m>
                  <m:oMath xmlns:m="http://schemas.openxmlformats.org/officeDocument/2006/math">
                    <m:acc>
                      <m:accPr>
                        <m:chr m:val="⃗"/>
                        <m:ctrlPr>
                          <a:rPr lang="en-CA" sz="2400" b="0" i="1" smtClean="0">
                            <a:latin typeface="Cambria Math" panose="02040503050406030204" pitchFamily="18" charset="0"/>
                          </a:rPr>
                        </m:ctrlPr>
                      </m:accPr>
                      <m:e>
                        <m:r>
                          <a:rPr lang="en-US" sz="2400" b="0" i="1" smtClean="0">
                            <a:latin typeface="Cambria Math" panose="02040503050406030204" pitchFamily="18" charset="0"/>
                          </a:rPr>
                          <m:t>𝑟</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r>
                      <m:rPr>
                        <m:sty m:val="p"/>
                      </m:rPr>
                      <a:rPr lang="en-US" sz="2400">
                        <a:latin typeface="Cambria Math"/>
                      </a:rPr>
                      <m:t>x</m:t>
                    </m:r>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𝑖</m:t>
                        </m:r>
                      </m:e>
                    </m:acc>
                    <m:r>
                      <a:rPr lang="en-US" sz="2400" b="1">
                        <a:latin typeface="Cambria Math"/>
                      </a:rPr>
                      <m:t>+</m:t>
                    </m:r>
                    <m:r>
                      <m:rPr>
                        <m:sty m:val="p"/>
                      </m:rPr>
                      <a:rPr lang="en-US" sz="2400">
                        <a:latin typeface="Cambria Math"/>
                      </a:rPr>
                      <m:t>y</m:t>
                    </m:r>
                    <m:d>
                      <m:dPr>
                        <m:ctrlPr>
                          <a:rPr lang="en-US" sz="2400" i="1">
                            <a:latin typeface="Cambria Math" panose="02040503050406030204" pitchFamily="18" charset="0"/>
                          </a:rPr>
                        </m:ctrlPr>
                      </m:dPr>
                      <m:e>
                        <m:r>
                          <m:rPr>
                            <m:sty m:val="p"/>
                          </m:rPr>
                          <a:rPr lang="en-US" sz="2400">
                            <a:latin typeface="Cambria Math"/>
                          </a:rPr>
                          <m:t>t</m:t>
                        </m:r>
                      </m:e>
                    </m:d>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𝑗</m:t>
                        </m:r>
                      </m:e>
                    </m:acc>
                  </m:oMath>
                </a14:m>
                <a:endParaRPr lang="en-US" sz="24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rPr>
                          </m:ctrlPr>
                        </m:accPr>
                        <m:e>
                          <m:r>
                            <a:rPr lang="en-US" sz="2400" i="1" smtClean="0">
                              <a:latin typeface="Cambria Math"/>
                            </a:rPr>
                            <m:t>𝑣</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acc>
                        <m:accPr>
                          <m:chr m:val="̇"/>
                          <m:ctrlPr>
                            <a:rPr lang="en-US" sz="2400" i="1">
                              <a:latin typeface="Cambria Math" panose="02040503050406030204" pitchFamily="18" charset="0"/>
                            </a:rPr>
                          </m:ctrlPr>
                        </m:accPr>
                        <m:e>
                          <m:r>
                            <m:rPr>
                              <m:sty m:val="p"/>
                            </m:rPr>
                            <a:rPr lang="en-US" sz="2400">
                              <a:latin typeface="Cambria Math"/>
                            </a:rPr>
                            <m:t>x</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𝑖</m:t>
                          </m:r>
                        </m:e>
                      </m:acc>
                      <m:r>
                        <a:rPr lang="en-US" sz="2400" b="1">
                          <a:latin typeface="Cambria Math"/>
                        </a:rPr>
                        <m:t>+</m:t>
                      </m:r>
                      <m:acc>
                        <m:accPr>
                          <m:chr m:val="̇"/>
                          <m:ctrlPr>
                            <a:rPr lang="en-US" sz="2400" b="1" i="1">
                              <a:latin typeface="Cambria Math" panose="02040503050406030204" pitchFamily="18" charset="0"/>
                            </a:rPr>
                          </m:ctrlPr>
                        </m:accPr>
                        <m:e>
                          <m:r>
                            <m:rPr>
                              <m:sty m:val="p"/>
                            </m:rPr>
                            <a:rPr lang="en-US" sz="2400">
                              <a:latin typeface="Cambria Math"/>
                            </a:rPr>
                            <m:t>y</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𝑗</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rPr>
                          </m:ctrlPr>
                        </m:accPr>
                        <m:e>
                          <m:r>
                            <a:rPr lang="en-US" sz="2400" i="1" smtClean="0">
                              <a:latin typeface="Cambria Math"/>
                            </a:rPr>
                            <m:t>𝑎</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acc>
                        <m:accPr>
                          <m:chr m:val="̈"/>
                          <m:ctrlPr>
                            <a:rPr lang="en-US" sz="2400" i="1">
                              <a:latin typeface="Cambria Math" panose="02040503050406030204" pitchFamily="18" charset="0"/>
                            </a:rPr>
                          </m:ctrlPr>
                        </m:accPr>
                        <m:e>
                          <m:r>
                            <m:rPr>
                              <m:sty m:val="p"/>
                            </m:rPr>
                            <a:rPr lang="en-US" sz="2400">
                              <a:latin typeface="Cambria Math"/>
                            </a:rPr>
                            <m:t>x</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𝑖</m:t>
                          </m:r>
                        </m:e>
                      </m:acc>
                      <m:r>
                        <a:rPr lang="en-US" sz="2400" b="1">
                          <a:latin typeface="Cambria Math"/>
                        </a:rPr>
                        <m:t>+</m:t>
                      </m:r>
                      <m:acc>
                        <m:accPr>
                          <m:chr m:val="̈"/>
                          <m:ctrlPr>
                            <a:rPr lang="en-US" sz="2400" b="1" i="1">
                              <a:latin typeface="Cambria Math" panose="02040503050406030204" pitchFamily="18" charset="0"/>
                            </a:rPr>
                          </m:ctrlPr>
                        </m:accPr>
                        <m:e>
                          <m:r>
                            <m:rPr>
                              <m:sty m:val="p"/>
                            </m:rPr>
                            <a:rPr lang="en-US" sz="2400">
                              <a:latin typeface="Cambria Math"/>
                            </a:rPr>
                            <m:t>y</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𝑗</m:t>
                          </m:r>
                        </m:e>
                      </m:acc>
                    </m:oMath>
                  </m:oMathPara>
                </a14:m>
                <a:endParaRPr lang="en-US" sz="2400" b="1" dirty="0"/>
              </a:p>
              <a:p>
                <a:pPr marL="0" indent="0" algn="ctr">
                  <a:buNone/>
                </a:pP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4114800" cy="4756150"/>
              </a:xfrm>
              <a:blipFill>
                <a:blip r:embed="rId2"/>
                <a:stretch>
                  <a:fillRect t="-18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267200" y="1371600"/>
                <a:ext cx="4114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a:t>Rotation</a:t>
                </a:r>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ea typeface="Cambria Math"/>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r>
                        <m:rPr>
                          <m:sty m:val="p"/>
                        </m:rPr>
                        <a:rPr lang="en-US" sz="2400">
                          <a:latin typeface="Cambria Math"/>
                          <a:ea typeface="Cambria Math"/>
                        </a:rPr>
                        <m:t>θ</m:t>
                      </m:r>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𝑘</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ea typeface="Cambria Math"/>
                            </a:rPr>
                          </m:ctrlPr>
                        </m:accPr>
                        <m:e>
                          <m:r>
                            <m:rPr>
                              <m:sty m:val="p"/>
                            </m:rPr>
                            <a:rPr lang="en-US" sz="2400">
                              <a:latin typeface="Cambria Math"/>
                              <a:ea typeface="Cambria Math"/>
                            </a:rPr>
                            <m:t>ω</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acc>
                        <m:accPr>
                          <m:chr m:val="̇"/>
                          <m:ctrlPr>
                            <a:rPr lang="en-US" sz="2400" i="1" smtClean="0">
                              <a:latin typeface="Cambria Math" panose="02040503050406030204" pitchFamily="18" charset="0"/>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ea typeface="Cambria Math"/>
                            </a:rPr>
                          </m:ctrlPr>
                        </m:accPr>
                        <m:e>
                          <m:r>
                            <m:rPr>
                              <m:sty m:val="p"/>
                            </m:rPr>
                            <a:rPr lang="en-US" sz="2400">
                              <a:latin typeface="Cambria Math"/>
                              <a:ea typeface="Cambria Math"/>
                            </a:rPr>
                            <m:t>α</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acc>
                        <m:accPr>
                          <m:chr m:val="̈"/>
                          <m:ctrlPr>
                            <a:rPr lang="en-US" sz="2400" i="1" smtClean="0">
                              <a:latin typeface="Cambria Math" panose="02040503050406030204" pitchFamily="18" charset="0"/>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oMath>
                  </m:oMathPara>
                </a14:m>
                <a:endParaRPr lang="en-US" sz="2400" b="1" dirty="0"/>
              </a:p>
              <a:p>
                <a:pPr marL="0" indent="0" algn="ctr">
                  <a:buFont typeface="Arial" panose="020B0604020202020204" pitchFamily="34" charset="0"/>
                  <a:buNone/>
                </a:pPr>
                <a:endParaRPr lang="en-US" sz="2400" b="1"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267200" y="1371600"/>
                <a:ext cx="4114800" cy="4572000"/>
              </a:xfrm>
              <a:prstGeom prst="rect">
                <a:avLst/>
              </a:prstGeom>
              <a:blipFill>
                <a:blip r:embed="rId3"/>
                <a:stretch>
                  <a:fillRect t="-193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55B3504A-DE8D-45FF-8323-D16D8B7CEDFA}"/>
              </a:ext>
            </a:extLst>
          </p:cNvPr>
          <p:cNvSpPr txBox="1">
            <a:spLocks/>
          </p:cNvSpPr>
          <p:nvPr/>
        </p:nvSpPr>
        <p:spPr>
          <a:xfrm>
            <a:off x="600075" y="4697809"/>
            <a:ext cx="7943850" cy="15771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Similar to the way moments work, the axis of rotation, along with the right hand rule indicates the “direction” of  the rotation.</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597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Motion of a Point in Fixed Axis Rotation</a:t>
            </a:r>
          </a:p>
        </p:txBody>
      </p:sp>
      <p:sp>
        <p:nvSpPr>
          <p:cNvPr id="3" name="Content Placeholder 2"/>
          <p:cNvSpPr>
            <a:spLocks noGrp="1"/>
          </p:cNvSpPr>
          <p:nvPr>
            <p:ph idx="1"/>
          </p:nvPr>
        </p:nvSpPr>
        <p:spPr>
          <a:xfrm>
            <a:off x="457200" y="1600200"/>
            <a:ext cx="4876800" cy="4525963"/>
          </a:xfrm>
        </p:spPr>
        <p:txBody>
          <a:bodyPr>
            <a:normAutofit fontScale="92500" lnSpcReduction="10000"/>
          </a:bodyPr>
          <a:lstStyle/>
          <a:p>
            <a:r>
              <a:rPr lang="en-US" dirty="0"/>
              <a:t>As we look at motion about a fixed axis, the material on the axis of rotation is not moving, but all points not on the axis of rotation are moving.</a:t>
            </a:r>
          </a:p>
          <a:p>
            <a:r>
              <a:rPr lang="en-US" dirty="0"/>
              <a:t>To discuss the motion of a point on a rotating body, we will use </a:t>
            </a:r>
            <a:r>
              <a:rPr lang="en-US" u="sng" dirty="0"/>
              <a:t>vectors in rectangular coordinates</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429000"/>
            <a:ext cx="31218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6101444" y="3048000"/>
            <a:ext cx="723899" cy="15195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312819" y="2743200"/>
            <a:ext cx="723901" cy="13535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377543" y="1447800"/>
            <a:ext cx="1447800" cy="1477328"/>
          </a:xfrm>
          <a:prstGeom prst="rect">
            <a:avLst/>
          </a:prstGeom>
          <a:noFill/>
        </p:spPr>
        <p:txBody>
          <a:bodyPr wrap="square" rtlCol="0">
            <a:spAutoFit/>
          </a:bodyPr>
          <a:lstStyle/>
          <a:p>
            <a:pPr algn="ctr"/>
            <a:r>
              <a:rPr lang="en-US" dirty="0"/>
              <a:t>The record as a whole is being rotated about a fixed point</a:t>
            </a:r>
          </a:p>
        </p:txBody>
      </p:sp>
      <p:sp>
        <p:nvSpPr>
          <p:cNvPr id="10" name="TextBox 9"/>
          <p:cNvSpPr txBox="1"/>
          <p:nvPr/>
        </p:nvSpPr>
        <p:spPr>
          <a:xfrm>
            <a:off x="7312819" y="1143000"/>
            <a:ext cx="1447800" cy="1477328"/>
          </a:xfrm>
          <a:prstGeom prst="rect">
            <a:avLst/>
          </a:prstGeom>
          <a:noFill/>
        </p:spPr>
        <p:txBody>
          <a:bodyPr wrap="square" rtlCol="0">
            <a:spAutoFit/>
          </a:bodyPr>
          <a:lstStyle/>
          <a:p>
            <a:pPr algn="ctr"/>
            <a:r>
              <a:rPr lang="en-US" dirty="0"/>
              <a:t>Any point on the record will have a velocity and acceleration</a:t>
            </a:r>
          </a:p>
        </p:txBody>
      </p:sp>
    </p:spTree>
    <p:extLst>
      <p:ext uri="{BB962C8B-B14F-4D97-AF65-F5344CB8AC3E}">
        <p14:creationId xmlns:p14="http://schemas.microsoft.com/office/powerpoint/2010/main" val="250819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Vectors in Fixed Rotation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1" y="3278017"/>
                <a:ext cx="4876800" cy="3443458"/>
              </a:xfrm>
            </p:spPr>
            <p:txBody>
              <a:bodyPr>
                <a:normAutofit fontScale="70000" lnSpcReduction="2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r>
                        <a:rPr lang="en-US" i="1">
                          <a:latin typeface="Cambria Math"/>
                        </a:rPr>
                        <m:t>=  </m:t>
                      </m:r>
                      <m:r>
                        <a:rPr lang="en-US" b="0" i="1" smtClean="0">
                          <a:latin typeface="Cambria Math"/>
                        </a:rPr>
                        <m:t>𝑟</m:t>
                      </m:r>
                      <m:r>
                        <a:rPr lang="en-CA" b="0" i="1" baseline="-25000" smtClean="0">
                          <a:latin typeface="Cambria Math" panose="02040503050406030204" pitchFamily="18" charset="0"/>
                        </a:rPr>
                        <m:t>𝑃</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cos</m:t>
                          </m:r>
                        </m:fName>
                        <m:e>
                          <m:r>
                            <a:rPr lang="en-CA" b="0" i="1" smtClean="0">
                              <a:latin typeface="Cambria Math" panose="02040503050406030204" pitchFamily="18" charset="0"/>
                            </a:rPr>
                            <m:t>𝜃</m:t>
                          </m:r>
                        </m:e>
                      </m:func>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𝑖</m:t>
                          </m:r>
                        </m:e>
                      </m:acc>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sin</m:t>
                          </m:r>
                        </m:fName>
                        <m:e>
                          <m:r>
                            <a:rPr lang="en-CA" b="0" i="1" smtClean="0">
                              <a:latin typeface="Cambria Math" panose="02040503050406030204" pitchFamily="18" charset="0"/>
                            </a:rPr>
                            <m:t>𝜃</m:t>
                          </m:r>
                        </m:e>
                      </m:func>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𝑗</m:t>
                          </m:r>
                        </m:e>
                      </m:acc>
                    </m:oMath>
                  </m:oMathPara>
                </a14:m>
                <a:endParaRPr lang="en-US" b="1" i="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𝑣</m:t>
                          </m:r>
                          <m:r>
                            <a:rPr lang="en-CA" b="0" i="1" baseline="-25000" smtClean="0">
                              <a:latin typeface="Cambria Math" panose="02040503050406030204" pitchFamily="18" charset="0"/>
                            </a:rPr>
                            <m:t>𝑃</m:t>
                          </m:r>
                        </m:e>
                      </m:acc>
                      <m:r>
                        <a:rPr lang="en-US" i="0">
                          <a:latin typeface="Cambria Math"/>
                        </a:rPr>
                        <m:t>=</m:t>
                      </m:r>
                      <m:f>
                        <m:fPr>
                          <m:ctrlPr>
                            <a:rPr lang="en-CA" b="0" i="1" smtClean="0">
                              <a:latin typeface="Cambria Math" panose="02040503050406030204" pitchFamily="18" charset="0"/>
                            </a:rPr>
                          </m:ctrlPr>
                        </m:fPr>
                        <m:num>
                          <m:r>
                            <m:rPr>
                              <m:sty m:val="p"/>
                            </m:rPr>
                            <a:rPr lang="en-CA" b="0" i="0" smtClean="0">
                              <a:latin typeface="Cambria Math" panose="02040503050406030204" pitchFamily="18" charset="0"/>
                            </a:rPr>
                            <m:t>d</m:t>
                          </m:r>
                        </m:num>
                        <m:den>
                          <m:r>
                            <m:rPr>
                              <m:sty m:val="p"/>
                            </m:rPr>
                            <a:rPr lang="en-CA" b="0" i="0" smtClean="0">
                              <a:latin typeface="Cambria Math" panose="02040503050406030204" pitchFamily="18" charset="0"/>
                            </a:rPr>
                            <m:t>dt</m:t>
                          </m:r>
                        </m:den>
                      </m:f>
                      <m:d>
                        <m:dPr>
                          <m:ctrlPr>
                            <a:rPr lang="en-CA" b="0" i="1" smtClean="0">
                              <a:latin typeface="Cambria Math" panose="02040503050406030204" pitchFamily="18" charset="0"/>
                            </a:rPr>
                          </m:ctrlPr>
                        </m:d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r>
                                <a:rPr lang="en-CA" b="0" i="1" baseline="-25000" smtClean="0">
                                  <a:latin typeface="Cambria Math" panose="02040503050406030204" pitchFamily="18" charset="0"/>
                                </a:rPr>
                                <m:t>𝑃</m:t>
                              </m:r>
                            </m:e>
                          </m:acc>
                        </m:e>
                      </m:d>
                    </m:oMath>
                  </m:oMathPara>
                </a14:m>
                <a:endParaRPr lang="en-CA" b="0" i="1" dirty="0">
                  <a:latin typeface="Cambria Math" panose="02040503050406030204" pitchFamily="18" charset="0"/>
                </a:endParaRPr>
              </a:p>
              <a:p>
                <a:pPr marL="0" indent="0" algn="ctr">
                  <a:buNone/>
                </a:pPr>
                <a14:m>
                  <m:oMath xmlns:m="http://schemas.openxmlformats.org/officeDocument/2006/math">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e>
                    </m:d>
                    <m:func>
                      <m:funcPr>
                        <m:ctrlPr>
                          <a:rPr lang="en-CA" i="1">
                            <a:latin typeface="Cambria Math" panose="02040503050406030204" pitchFamily="18" charset="0"/>
                          </a:rPr>
                        </m:ctrlPr>
                      </m:funcPr>
                      <m:fName>
                        <m:r>
                          <m:rPr>
                            <m:sty m:val="p"/>
                          </m:rPr>
                          <a:rPr lang="en-CA">
                            <a:latin typeface="Cambria Math" panose="02040503050406030204" pitchFamily="18" charset="0"/>
                          </a:rPr>
                          <m:t>cos</m:t>
                        </m:r>
                      </m:fName>
                      <m:e>
                        <m:r>
                          <a:rPr lang="en-CA" i="1">
                            <a:latin typeface="Cambria Math" panose="02040503050406030204" pitchFamily="18" charset="0"/>
                          </a:rPr>
                          <m:t>𝜃</m:t>
                        </m:r>
                      </m:e>
                    </m:func>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a:latin typeface="Cambria Math" panose="02040503050406030204" pitchFamily="18" charset="0"/>
                              </a:rPr>
                              <m:t>cos</m:t>
                            </m:r>
                          </m:fName>
                          <m:e>
                            <m:r>
                              <a:rPr lang="en-CA" i="1">
                                <a:latin typeface="Cambria Math" panose="02040503050406030204" pitchFamily="18" charset="0"/>
                              </a:rPr>
                              <m:t>𝜃</m:t>
                            </m:r>
                          </m:e>
                        </m:func>
                      </m:e>
                    </m:d>
                    <m:r>
                      <a:rPr lang="en-CA" i="1">
                        <a:latin typeface="Cambria Math" panose="02040503050406030204" pitchFamily="18" charset="0"/>
                      </a:rPr>
                      <m:t> </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oMath>
                </a14:m>
                <a:r>
                  <a:rPr lang="en-CA" dirty="0"/>
                  <a:t> </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e>
                    </m:d>
                    <m:func>
                      <m:funcPr>
                        <m:ctrlPr>
                          <a:rPr lang="en-CA" i="1">
                            <a:latin typeface="Cambria Math" panose="02040503050406030204" pitchFamily="18" charset="0"/>
                          </a:rPr>
                        </m:ctrlPr>
                      </m:funcPr>
                      <m:fName>
                        <m:r>
                          <m:rPr>
                            <m:sty m:val="p"/>
                          </m:rPr>
                          <a:rPr lang="en-CA">
                            <a:latin typeface="Cambria Math" panose="02040503050406030204" pitchFamily="18" charset="0"/>
                          </a:rPr>
                          <m:t>sin</m:t>
                        </m:r>
                      </m:fName>
                      <m:e>
                        <m:r>
                          <a:rPr lang="en-CA" i="1">
                            <a:latin typeface="Cambria Math" panose="02040503050406030204" pitchFamily="18" charset="0"/>
                          </a:rPr>
                          <m:t>𝜃</m:t>
                        </m:r>
                      </m:e>
                    </m:func>
                    <m:acc>
                      <m:accPr>
                        <m:chr m:val="̂"/>
                        <m:ctrlPr>
                          <a:rPr lang="en-CA" i="1">
                            <a:latin typeface="Cambria Math" panose="02040503050406030204" pitchFamily="18" charset="0"/>
                          </a:rPr>
                        </m:ctrlPr>
                      </m:accPr>
                      <m:e>
                        <m:r>
                          <a:rPr lang="en-CA" i="1">
                            <a:latin typeface="Cambria Math" panose="02040503050406030204" pitchFamily="18" charset="0"/>
                          </a:rPr>
                          <m:t>𝑗</m:t>
                        </m:r>
                      </m:e>
                    </m:acc>
                    <m:r>
                      <a:rPr lang="en-CA" i="1">
                        <a:latin typeface="Cambria Math" panose="02040503050406030204" pitchFamily="18" charset="0"/>
                      </a:rPr>
                      <m:t>+</m:t>
                    </m:r>
                  </m:oMath>
                </a14:m>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a:latin typeface="Cambria Math" panose="02040503050406030204" pitchFamily="18" charset="0"/>
                              </a:rPr>
                              <m:t>sin</m:t>
                            </m:r>
                          </m:fName>
                          <m:e>
                            <m:r>
                              <a:rPr lang="en-CA" i="1">
                                <a:latin typeface="Cambria Math" panose="02040503050406030204" pitchFamily="18" charset="0"/>
                              </a:rPr>
                              <m:t>𝜃</m:t>
                            </m:r>
                          </m:e>
                        </m:func>
                      </m:e>
                    </m:d>
                    <m:r>
                      <a:rPr lang="en-CA" i="1">
                        <a:latin typeface="Cambria Math" panose="02040503050406030204" pitchFamily="18" charset="0"/>
                      </a:rPr>
                      <m:t> </m:t>
                    </m:r>
                    <m:acc>
                      <m:accPr>
                        <m:chr m:val="̂"/>
                        <m:ctrlPr>
                          <a:rPr lang="en-CA" b="0" i="1" smtClean="0">
                            <a:latin typeface="Cambria Math" panose="02040503050406030204" pitchFamily="18" charset="0"/>
                          </a:rPr>
                        </m:ctrlPr>
                      </m:accPr>
                      <m:e>
                        <m:r>
                          <a:rPr lang="en-CA" i="1" smtClean="0">
                            <a:latin typeface="Cambria Math" panose="02040503050406030204" pitchFamily="18" charset="0"/>
                          </a:rPr>
                          <m:t>𝑗</m:t>
                        </m:r>
                      </m:e>
                    </m:acc>
                  </m:oMath>
                </a14:m>
                <a:endParaRPr lang="en-US" dirty="0"/>
              </a:p>
              <a:p>
                <a:pPr marL="0" indent="0" algn="ctr">
                  <a:buNone/>
                </a:pPr>
                <a14:m>
                  <m:oMath xmlns:m="http://schemas.openxmlformats.org/officeDocument/2006/math">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a:rPr lang="en-CA" b="0" i="0" smtClean="0">
                                <a:latin typeface="Cambria Math" panose="02040503050406030204" pitchFamily="18" charset="0"/>
                              </a:rPr>
                              <m:t>−</m:t>
                            </m:r>
                            <m:r>
                              <m:rPr>
                                <m:sty m:val="p"/>
                              </m:rPr>
                              <a:rPr lang="en-CA" b="0" i="0" smtClean="0">
                                <a:latin typeface="Cambria Math" panose="02040503050406030204" pitchFamily="18" charset="0"/>
                              </a:rPr>
                              <m:t>sin</m:t>
                            </m:r>
                          </m:fName>
                          <m:e>
                            <m:r>
                              <a:rPr lang="en-CA" i="1">
                                <a:latin typeface="Cambria Math" panose="02040503050406030204" pitchFamily="18" charset="0"/>
                              </a:rPr>
                              <m:t>𝜃</m:t>
                            </m:r>
                          </m:e>
                        </m:func>
                      </m:e>
                    </m:d>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𝜃</m:t>
                        </m:r>
                      </m:e>
                    </m:acc>
                    <m:r>
                      <a:rPr lang="en-CA" b="0" i="1" smtClean="0">
                        <a:latin typeface="Cambria Math" panose="02040503050406030204" pitchFamily="18" charset="0"/>
                      </a:rPr>
                      <m:t> </m:t>
                    </m:r>
                    <m:r>
                      <a:rPr lang="en-CA" i="1">
                        <a:latin typeface="Cambria Math" panose="02040503050406030204" pitchFamily="18" charset="0"/>
                      </a:rPr>
                      <m:t> </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oMath>
                </a14:m>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b="0" i="0" smtClean="0">
                                <a:latin typeface="Cambria Math" panose="02040503050406030204" pitchFamily="18" charset="0"/>
                              </a:rPr>
                              <m:t>cos</m:t>
                            </m:r>
                          </m:fName>
                          <m:e>
                            <m:r>
                              <a:rPr lang="en-CA" i="1">
                                <a:latin typeface="Cambria Math" panose="02040503050406030204" pitchFamily="18" charset="0"/>
                              </a:rPr>
                              <m:t>𝜃</m:t>
                            </m:r>
                          </m:e>
                        </m:func>
                      </m:e>
                    </m:d>
                    <m:acc>
                      <m:accPr>
                        <m:chr m:val="̇"/>
                        <m:ctrlPr>
                          <a:rPr lang="en-CA" i="1">
                            <a:latin typeface="Cambria Math" panose="02040503050406030204" pitchFamily="18" charset="0"/>
                          </a:rPr>
                        </m:ctrlPr>
                      </m:accPr>
                      <m:e>
                        <m:r>
                          <a:rPr lang="en-CA" i="1">
                            <a:latin typeface="Cambria Math" panose="02040503050406030204" pitchFamily="18" charset="0"/>
                          </a:rPr>
                          <m:t>𝜃</m:t>
                        </m:r>
                      </m:e>
                    </m:acc>
                    <m:acc>
                      <m:accPr>
                        <m:chr m:val="̂"/>
                        <m:ctrlPr>
                          <a:rPr lang="en-CA" b="0" i="1" smtClean="0">
                            <a:latin typeface="Cambria Math" panose="02040503050406030204" pitchFamily="18" charset="0"/>
                          </a:rPr>
                        </m:ctrlPr>
                      </m:accPr>
                      <m:e>
                        <m:r>
                          <a:rPr lang="en-CA" i="1">
                            <a:latin typeface="Cambria Math" panose="02040503050406030204" pitchFamily="18" charset="0"/>
                          </a:rPr>
                          <m:t>𝑗</m:t>
                        </m:r>
                      </m:e>
                    </m:acc>
                  </m:oMath>
                </a14:m>
                <a:endParaRPr lang="en-US" dirty="0"/>
              </a:p>
              <a:p>
                <a:pPr marL="0" indent="0" algn="ctr">
                  <a:buNone/>
                </a:pPr>
                <a14:m>
                  <m:oMath xmlns:m="http://schemas.openxmlformats.org/officeDocument/2006/math">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𝜃</m:t>
                            </m:r>
                          </m:e>
                        </m:acc>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𝑘</m:t>
                            </m:r>
                          </m:e>
                        </m:acc>
                        <m:r>
                          <a:rPr lang="en-CA" b="0" i="1" smtClean="0">
                            <a:latin typeface="Cambria Math" panose="02040503050406030204" pitchFamily="18" charset="0"/>
                          </a:rPr>
                          <m:t> × </m:t>
                        </m:r>
                        <m:r>
                          <a:rPr lang="en-CA" i="1">
                            <a:latin typeface="Cambria Math" panose="02040503050406030204" pitchFamily="18" charset="0"/>
                          </a:rPr>
                          <m:t>𝑟</m:t>
                        </m:r>
                      </m:e>
                      <m:sub>
                        <m:r>
                          <a:rPr lang="en-CA" i="1">
                            <a:latin typeface="Cambria Math" panose="02040503050406030204" pitchFamily="18" charset="0"/>
                          </a:rPr>
                          <m:t>𝑃</m:t>
                        </m:r>
                      </m:sub>
                    </m:sSub>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b="0" i="0" smtClean="0">
                                <a:latin typeface="Cambria Math" panose="02040503050406030204" pitchFamily="18" charset="0"/>
                              </a:rPr>
                              <m:t>cos</m:t>
                            </m:r>
                          </m:fName>
                          <m:e>
                            <m:r>
                              <a:rPr lang="en-CA" i="1">
                                <a:latin typeface="Cambria Math" panose="02040503050406030204" pitchFamily="18" charset="0"/>
                              </a:rPr>
                              <m:t>𝜃</m:t>
                            </m:r>
                          </m:e>
                        </m:func>
                      </m:e>
                    </m:d>
                    <m:r>
                      <a:rPr lang="en-CA" i="1">
                        <a:latin typeface="Cambria Math" panose="02040503050406030204" pitchFamily="18" charset="0"/>
                      </a:rPr>
                      <m:t> </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oMath>
                </a14:m>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b="0" i="0" smtClean="0">
                                <a:latin typeface="Cambria Math" panose="02040503050406030204" pitchFamily="18" charset="0"/>
                              </a:rPr>
                              <m:t>sin</m:t>
                            </m:r>
                          </m:fName>
                          <m:e>
                            <m:r>
                              <a:rPr lang="en-CA" i="1">
                                <a:latin typeface="Cambria Math" panose="02040503050406030204" pitchFamily="18" charset="0"/>
                              </a:rPr>
                              <m:t>𝜃</m:t>
                            </m:r>
                          </m:e>
                        </m:func>
                      </m:e>
                    </m:d>
                    <m:acc>
                      <m:accPr>
                        <m:chr m:val="̂"/>
                        <m:ctrlPr>
                          <a:rPr lang="en-CA" i="1">
                            <a:latin typeface="Cambria Math" panose="02040503050406030204" pitchFamily="18" charset="0"/>
                          </a:rPr>
                        </m:ctrlPr>
                      </m:accPr>
                      <m:e>
                        <m:r>
                          <a:rPr lang="en-CA" i="1">
                            <a:latin typeface="Cambria Math" panose="02040503050406030204" pitchFamily="18" charset="0"/>
                          </a:rPr>
                          <m:t>𝑗</m:t>
                        </m:r>
                      </m:e>
                    </m:acc>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b="1" i="1">
                              <a:latin typeface="Cambria Math" panose="02040503050406030204" pitchFamily="18" charset="0"/>
                            </a:rPr>
                          </m:ctrlPr>
                        </m:accPr>
                        <m:e>
                          <m:r>
                            <a:rPr lang="en-CA" b="1" i="1">
                              <a:latin typeface="Cambria Math" panose="02040503050406030204" pitchFamily="18" charset="0"/>
                            </a:rPr>
                            <m:t>𝒗</m:t>
                          </m:r>
                          <m:r>
                            <a:rPr lang="en-CA" b="1" i="1" baseline="-25000">
                              <a:latin typeface="Cambria Math" panose="02040503050406030204" pitchFamily="18" charset="0"/>
                            </a:rPr>
                            <m:t>𝑷</m:t>
                          </m:r>
                        </m:e>
                      </m:acc>
                      <m:r>
                        <a:rPr lang="en-CA" b="1" i="1" baseline="-25000">
                          <a:latin typeface="Cambria Math" panose="02040503050406030204" pitchFamily="18" charset="0"/>
                        </a:rPr>
                        <m:t> </m:t>
                      </m:r>
                      <m:r>
                        <a:rPr lang="en-CA" i="1">
                          <a:latin typeface="Cambria Math" panose="02040503050406030204" pitchFamily="18" charset="0"/>
                        </a:rPr>
                        <m:t>=</m:t>
                      </m:r>
                      <m:acc>
                        <m:accPr>
                          <m:chr m:val="⃗"/>
                          <m:ctrlPr>
                            <a:rPr lang="en-CA" b="1" i="1" smtClean="0">
                              <a:latin typeface="Cambria Math" panose="02040503050406030204" pitchFamily="18" charset="0"/>
                            </a:rPr>
                          </m:ctrlPr>
                        </m:accPr>
                        <m:e>
                          <m:r>
                            <a:rPr lang="en-CA" b="1" i="1" smtClean="0">
                              <a:latin typeface="Cambria Math" panose="02040503050406030204" pitchFamily="18" charset="0"/>
                            </a:rPr>
                            <m:t>𝝎</m:t>
                          </m:r>
                        </m:e>
                      </m:acc>
                      <m:r>
                        <a:rPr lang="en-CA" b="1" i="1" smtClean="0">
                          <a:latin typeface="Cambria Math" panose="02040503050406030204" pitchFamily="18" charset="0"/>
                        </a:rPr>
                        <m:t> × </m:t>
                      </m:r>
                      <m:acc>
                        <m:accPr>
                          <m:chr m:val="⃗"/>
                          <m:ctrlPr>
                            <a:rPr lang="en-CA" b="1" i="1" smtClean="0">
                              <a:latin typeface="Cambria Math" panose="02040503050406030204" pitchFamily="18" charset="0"/>
                            </a:rPr>
                          </m:ctrlPr>
                        </m:accPr>
                        <m:e>
                          <m:sSub>
                            <m:sSubPr>
                              <m:ctrlPr>
                                <a:rPr lang="en-CA" b="1" i="1" smtClean="0">
                                  <a:latin typeface="Cambria Math" panose="02040503050406030204" pitchFamily="18" charset="0"/>
                                </a:rPr>
                              </m:ctrlPr>
                            </m:sSubPr>
                            <m:e>
                              <m:r>
                                <a:rPr lang="en-CA" b="1" i="1" smtClean="0">
                                  <a:latin typeface="Cambria Math" panose="02040503050406030204" pitchFamily="18" charset="0"/>
                                </a:rPr>
                                <m:t>𝒓</m:t>
                              </m:r>
                            </m:e>
                            <m:sub>
                              <m:r>
                                <a:rPr lang="en-CA" b="1" i="1" smtClean="0">
                                  <a:latin typeface="Cambria Math" panose="02040503050406030204" pitchFamily="18" charset="0"/>
                                </a:rPr>
                                <m:t>𝑷</m:t>
                              </m:r>
                            </m:sub>
                          </m:sSub>
                        </m:e>
                      </m:acc>
                    </m:oMath>
                  </m:oMathPara>
                </a14:m>
                <a:endParaRPr lang="en-US" b="1" dirty="0"/>
              </a:p>
              <a:p>
                <a:pPr marL="0" indent="0" algn="ctr">
                  <a:buNone/>
                </a:pPr>
                <a:endParaRPr lang="en-US" b="1" dirty="0"/>
              </a:p>
              <a:p>
                <a:pPr marL="0" indent="0" algn="ctr">
                  <a:buNone/>
                </a:pPr>
                <a:endParaRPr lang="en-US" dirty="0"/>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1" y="3278017"/>
                <a:ext cx="4876800" cy="3443458"/>
              </a:xfrm>
              <a:blipFill>
                <a:blip r:embed="rId2"/>
                <a:stretch>
                  <a:fillRect t="-36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
        <p:nvSpPr>
          <p:cNvPr id="5" name="Oval 4">
            <a:extLst>
              <a:ext uri="{FF2B5EF4-FFF2-40B4-BE49-F238E27FC236}">
                <a16:creationId xmlns:a16="http://schemas.microsoft.com/office/drawing/2014/main" id="{5E90DF06-FE80-294A-B381-0C293EDF09B1}"/>
              </a:ext>
            </a:extLst>
          </p:cNvPr>
          <p:cNvSpPr/>
          <p:nvPr/>
        </p:nvSpPr>
        <p:spPr>
          <a:xfrm>
            <a:off x="5181600" y="1579881"/>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C6310F3-572E-D34F-8734-01AB5E4ADC2A}"/>
              </a:ext>
            </a:extLst>
          </p:cNvPr>
          <p:cNvSpPr/>
          <p:nvPr/>
        </p:nvSpPr>
        <p:spPr>
          <a:xfrm>
            <a:off x="6995160" y="339344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C96516-03EC-6740-AB52-157CF093CC14}"/>
              </a:ext>
            </a:extLst>
          </p:cNvPr>
          <p:cNvSpPr/>
          <p:nvPr/>
        </p:nvSpPr>
        <p:spPr>
          <a:xfrm>
            <a:off x="8001000" y="2522112"/>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42113E-D136-8D45-B25B-062D354A8103}"/>
              </a:ext>
            </a:extLst>
          </p:cNvPr>
          <p:cNvCxnSpPr>
            <a:cxnSpLocks/>
          </p:cNvCxnSpPr>
          <p:nvPr/>
        </p:nvCxnSpPr>
        <p:spPr>
          <a:xfrm flipV="1">
            <a:off x="7096539" y="2663247"/>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B1F40C-C126-E745-B0E3-3163F943A057}"/>
                  </a:ext>
                </a:extLst>
              </p:cNvPr>
              <p:cNvSpPr txBox="1"/>
              <p:nvPr/>
            </p:nvSpPr>
            <p:spPr>
              <a:xfrm>
                <a:off x="7238123" y="272032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xmlns="">
          <p:sp>
            <p:nvSpPr>
              <p:cNvPr id="9" name="TextBox 8">
                <a:extLst>
                  <a:ext uri="{FF2B5EF4-FFF2-40B4-BE49-F238E27FC236}">
                    <a16:creationId xmlns:a16="http://schemas.microsoft.com/office/drawing/2014/main" id="{1DB1F40C-C126-E745-B0E3-3163F943A057}"/>
                  </a:ext>
                </a:extLst>
              </p:cNvPr>
              <p:cNvSpPr txBox="1">
                <a:spLocks noRot="1" noChangeAspect="1" noMove="1" noResize="1" noEditPoints="1" noAdjustHandles="1" noChangeArrowheads="1" noChangeShapeType="1" noTextEdit="1"/>
              </p:cNvSpPr>
              <p:nvPr/>
            </p:nvSpPr>
            <p:spPr>
              <a:xfrm>
                <a:off x="7238123" y="2720327"/>
                <a:ext cx="457200" cy="369332"/>
              </a:xfrm>
              <a:prstGeom prst="rect">
                <a:avLst/>
              </a:prstGeom>
              <a:blipFill>
                <a:blip r:embed="rId3"/>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81365A0F-EABB-044B-8335-FA4DAF1116DE}"/>
              </a:ext>
            </a:extLst>
          </p:cNvPr>
          <p:cNvSpPr/>
          <p:nvPr/>
        </p:nvSpPr>
        <p:spPr>
          <a:xfrm>
            <a:off x="5724939" y="2113281"/>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90ECC08-5356-E242-9C05-E81710DB237B}"/>
                  </a:ext>
                </a:extLst>
              </p:cNvPr>
              <p:cNvSpPr/>
              <p:nvPr/>
            </p:nvSpPr>
            <p:spPr>
              <a:xfrm>
                <a:off x="5647581" y="2766951"/>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oMath>
                  </m:oMathPara>
                </a14:m>
                <a:endParaRPr lang="en-CA" dirty="0">
                  <a:solidFill>
                    <a:srgbClr val="4F81BD"/>
                  </a:solidFill>
                </a:endParaRPr>
              </a:p>
            </p:txBody>
          </p:sp>
        </mc:Choice>
        <mc:Fallback xmlns="">
          <p:sp>
            <p:nvSpPr>
              <p:cNvPr id="11" name="Rectangle 10">
                <a:extLst>
                  <a:ext uri="{FF2B5EF4-FFF2-40B4-BE49-F238E27FC236}">
                    <a16:creationId xmlns:a16="http://schemas.microsoft.com/office/drawing/2014/main" id="{C90ECC08-5356-E242-9C05-E81710DB237B}"/>
                  </a:ext>
                </a:extLst>
              </p:cNvPr>
              <p:cNvSpPr>
                <a:spLocks noRot="1" noChangeAspect="1" noMove="1" noResize="1" noEditPoints="1" noAdjustHandles="1" noChangeArrowheads="1" noChangeShapeType="1" noTextEdit="1"/>
              </p:cNvSpPr>
              <p:nvPr/>
            </p:nvSpPr>
            <p:spPr>
              <a:xfrm>
                <a:off x="5647581" y="2766951"/>
                <a:ext cx="4219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8EDD208-F3A7-D64E-8268-240DE294AC45}"/>
                  </a:ext>
                </a:extLst>
              </p:cNvPr>
              <p:cNvSpPr/>
              <p:nvPr/>
            </p:nvSpPr>
            <p:spPr>
              <a:xfrm>
                <a:off x="5393635" y="2583713"/>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oMath>
                  </m:oMathPara>
                </a14:m>
                <a:endParaRPr lang="en-US" dirty="0"/>
              </a:p>
            </p:txBody>
          </p:sp>
        </mc:Choice>
        <mc:Fallback xmlns="">
          <p:sp>
            <p:nvSpPr>
              <p:cNvPr id="12" name="Rectangle 11">
                <a:extLst>
                  <a:ext uri="{FF2B5EF4-FFF2-40B4-BE49-F238E27FC236}">
                    <a16:creationId xmlns:a16="http://schemas.microsoft.com/office/drawing/2014/main" id="{C8EDD208-F3A7-D64E-8268-240DE294AC45}"/>
                  </a:ext>
                </a:extLst>
              </p:cNvPr>
              <p:cNvSpPr>
                <a:spLocks noRot="1" noChangeAspect="1" noMove="1" noResize="1" noEditPoints="1" noAdjustHandles="1" noChangeArrowheads="1" noChangeShapeType="1" noTextEdit="1"/>
              </p:cNvSpPr>
              <p:nvPr/>
            </p:nvSpPr>
            <p:spPr>
              <a:xfrm>
                <a:off x="5393635" y="2583713"/>
                <a:ext cx="393056" cy="369332"/>
              </a:xfrm>
              <a:prstGeom prst="rect">
                <a:avLst/>
              </a:prstGeom>
              <a:blipFill>
                <a:blip r:embed="rId5"/>
                <a:stretch>
                  <a:fillRect t="-13333"/>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F9545E32-30E8-1A49-BDCC-6B8F7D22145D}"/>
              </a:ext>
            </a:extLst>
          </p:cNvPr>
          <p:cNvSpPr/>
          <p:nvPr/>
        </p:nvSpPr>
        <p:spPr>
          <a:xfrm>
            <a:off x="5496339" y="1884681"/>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DC08E2C-73B1-C140-91FB-8F6CF629C611}"/>
                  </a:ext>
                </a:extLst>
              </p:cNvPr>
              <p:cNvSpPr txBox="1"/>
              <p:nvPr/>
            </p:nvSpPr>
            <p:spPr>
              <a:xfrm>
                <a:off x="6858000" y="364048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14" name="TextBox 13">
                <a:extLst>
                  <a:ext uri="{FF2B5EF4-FFF2-40B4-BE49-F238E27FC236}">
                    <a16:creationId xmlns:a16="http://schemas.microsoft.com/office/drawing/2014/main" id="{BDC08E2C-73B1-C140-91FB-8F6CF629C611}"/>
                  </a:ext>
                </a:extLst>
              </p:cNvPr>
              <p:cNvSpPr txBox="1">
                <a:spLocks noRot="1" noChangeAspect="1" noMove="1" noResize="1" noEditPoints="1" noAdjustHandles="1" noChangeArrowheads="1" noChangeShapeType="1" noTextEdit="1"/>
              </p:cNvSpPr>
              <p:nvPr/>
            </p:nvSpPr>
            <p:spPr>
              <a:xfrm>
                <a:off x="6858000" y="3640481"/>
                <a:ext cx="4572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EF7EAA5-57EF-7042-9FCE-5D02204FD494}"/>
                  </a:ext>
                </a:extLst>
              </p:cNvPr>
              <p:cNvSpPr txBox="1"/>
              <p:nvPr/>
            </p:nvSpPr>
            <p:spPr>
              <a:xfrm>
                <a:off x="8141822" y="261235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FEF7EAA5-57EF-7042-9FCE-5D02204FD494}"/>
                  </a:ext>
                </a:extLst>
              </p:cNvPr>
              <p:cNvSpPr txBox="1">
                <a:spLocks noRot="1" noChangeAspect="1" noMove="1" noResize="1" noEditPoints="1" noAdjustHandles="1" noChangeArrowheads="1" noChangeShapeType="1" noTextEdit="1"/>
              </p:cNvSpPr>
              <p:nvPr/>
            </p:nvSpPr>
            <p:spPr>
              <a:xfrm>
                <a:off x="8141822" y="2612356"/>
                <a:ext cx="457200" cy="369332"/>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DA2A4CF9-14C6-1E44-AEAC-59DC610A4D2C}"/>
              </a:ext>
            </a:extLst>
          </p:cNvPr>
          <p:cNvCxnSpPr/>
          <p:nvPr/>
        </p:nvCxnSpPr>
        <p:spPr>
          <a:xfrm flipV="1">
            <a:off x="7066281" y="255016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0518A6C-0402-AA4C-97DF-BBDAC0686496}"/>
              </a:ext>
            </a:extLst>
          </p:cNvPr>
          <p:cNvCxnSpPr>
            <a:cxnSpLocks/>
          </p:cNvCxnSpPr>
          <p:nvPr/>
        </p:nvCxnSpPr>
        <p:spPr>
          <a:xfrm rot="5400000" flipV="1">
            <a:off x="7533641" y="301752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F8269F-7FEB-6C4B-A48D-81A280CDD638}"/>
                  </a:ext>
                </a:extLst>
              </p:cNvPr>
              <p:cNvSpPr txBox="1"/>
              <p:nvPr/>
            </p:nvSpPr>
            <p:spPr>
              <a:xfrm>
                <a:off x="7870905" y="327801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9DF8269F-7FEB-6C4B-A48D-81A280CDD638}"/>
                  </a:ext>
                </a:extLst>
              </p:cNvPr>
              <p:cNvSpPr txBox="1">
                <a:spLocks noRot="1" noChangeAspect="1" noMove="1" noResize="1" noEditPoints="1" noAdjustHandles="1" noChangeArrowheads="1" noChangeShapeType="1" noTextEdit="1"/>
              </p:cNvSpPr>
              <p:nvPr/>
            </p:nvSpPr>
            <p:spPr>
              <a:xfrm>
                <a:off x="7870905" y="3278017"/>
                <a:ext cx="4572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C565698-02A9-0F47-8960-310CEE9BAEBF}"/>
                  </a:ext>
                </a:extLst>
              </p:cNvPr>
              <p:cNvSpPr txBox="1"/>
              <p:nvPr/>
            </p:nvSpPr>
            <p:spPr>
              <a:xfrm>
                <a:off x="6821116" y="218083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19" name="TextBox 18">
                <a:extLst>
                  <a:ext uri="{FF2B5EF4-FFF2-40B4-BE49-F238E27FC236}">
                    <a16:creationId xmlns:a16="http://schemas.microsoft.com/office/drawing/2014/main" id="{FC565698-02A9-0F47-8960-310CEE9BAEBF}"/>
                  </a:ext>
                </a:extLst>
              </p:cNvPr>
              <p:cNvSpPr txBox="1">
                <a:spLocks noRot="1" noChangeAspect="1" noMove="1" noResize="1" noEditPoints="1" noAdjustHandles="1" noChangeArrowheads="1" noChangeShapeType="1" noTextEdit="1"/>
              </p:cNvSpPr>
              <p:nvPr/>
            </p:nvSpPr>
            <p:spPr>
              <a:xfrm>
                <a:off x="6821116" y="2180831"/>
                <a:ext cx="457200" cy="369332"/>
              </a:xfrm>
              <a:prstGeom prst="rect">
                <a:avLst/>
              </a:prstGeom>
              <a:blipFill>
                <a:blip r:embed="rId9"/>
                <a:stretch>
                  <a:fillRect b="-10000"/>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B8A58486-6B95-F14B-9271-504FFDEDB8A4}"/>
              </a:ext>
            </a:extLst>
          </p:cNvPr>
          <p:cNvSpPr>
            <a:spLocks noChangeAspect="1"/>
          </p:cNvSpPr>
          <p:nvPr/>
        </p:nvSpPr>
        <p:spPr>
          <a:xfrm>
            <a:off x="6715410" y="2930652"/>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0ED6FE-6384-3E4D-8A28-10F2D0CDADBD}"/>
                  </a:ext>
                </a:extLst>
              </p:cNvPr>
              <p:cNvSpPr txBox="1"/>
              <p:nvPr/>
            </p:nvSpPr>
            <p:spPr>
              <a:xfrm>
                <a:off x="7692833" y="303442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xmlns="">
          <p:sp>
            <p:nvSpPr>
              <p:cNvPr id="21" name="TextBox 20">
                <a:extLst>
                  <a:ext uri="{FF2B5EF4-FFF2-40B4-BE49-F238E27FC236}">
                    <a16:creationId xmlns:a16="http://schemas.microsoft.com/office/drawing/2014/main" id="{CE0ED6FE-6384-3E4D-8A28-10F2D0CDADBD}"/>
                  </a:ext>
                </a:extLst>
              </p:cNvPr>
              <p:cNvSpPr txBox="1">
                <a:spLocks noRot="1" noChangeAspect="1" noMove="1" noResize="1" noEditPoints="1" noAdjustHandles="1" noChangeArrowheads="1" noChangeShapeType="1" noTextEdit="1"/>
              </p:cNvSpPr>
              <p:nvPr/>
            </p:nvSpPr>
            <p:spPr>
              <a:xfrm>
                <a:off x="7692833" y="3034428"/>
                <a:ext cx="457200" cy="369332"/>
              </a:xfrm>
              <a:prstGeom prst="rect">
                <a:avLst/>
              </a:prstGeom>
              <a:blipFill>
                <a:blip r:embed="rId10"/>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626E9A23-BBA0-754D-B312-4BB126DD40D9}"/>
              </a:ext>
            </a:extLst>
          </p:cNvPr>
          <p:cNvCxnSpPr>
            <a:cxnSpLocks/>
          </p:cNvCxnSpPr>
          <p:nvPr/>
        </p:nvCxnSpPr>
        <p:spPr>
          <a:xfrm rot="16200000" flipV="1">
            <a:off x="7193614" y="1690129"/>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9E57B66-4FCF-1040-B9DF-990867151945}"/>
                  </a:ext>
                </a:extLst>
              </p:cNvPr>
              <p:cNvSpPr txBox="1"/>
              <p:nvPr/>
            </p:nvSpPr>
            <p:spPr>
              <a:xfrm>
                <a:off x="7809673" y="2076979"/>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𝑃</m:t>
                              </m:r>
                            </m:sub>
                          </m:sSub>
                        </m:e>
                      </m:acc>
                    </m:oMath>
                  </m:oMathPara>
                </a14:m>
                <a:endParaRPr lang="en-US" dirty="0"/>
              </a:p>
            </p:txBody>
          </p:sp>
        </mc:Choice>
        <mc:Fallback xmlns="">
          <p:sp>
            <p:nvSpPr>
              <p:cNvPr id="24" name="TextBox 23">
                <a:extLst>
                  <a:ext uri="{FF2B5EF4-FFF2-40B4-BE49-F238E27FC236}">
                    <a16:creationId xmlns:a16="http://schemas.microsoft.com/office/drawing/2014/main" id="{19E57B66-4FCF-1040-B9DF-990867151945}"/>
                  </a:ext>
                </a:extLst>
              </p:cNvPr>
              <p:cNvSpPr txBox="1">
                <a:spLocks noRot="1" noChangeAspect="1" noMove="1" noResize="1" noEditPoints="1" noAdjustHandles="1" noChangeArrowheads="1" noChangeShapeType="1" noTextEdit="1"/>
              </p:cNvSpPr>
              <p:nvPr/>
            </p:nvSpPr>
            <p:spPr>
              <a:xfrm>
                <a:off x="7809673" y="2076979"/>
                <a:ext cx="4572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9CDF48-320F-9E43-B7A1-A713D96E119E}"/>
                  </a:ext>
                </a:extLst>
              </p:cNvPr>
              <p:cNvSpPr/>
              <p:nvPr/>
            </p:nvSpPr>
            <p:spPr>
              <a:xfrm>
                <a:off x="394099" y="1417638"/>
                <a:ext cx="4572000" cy="1599284"/>
              </a:xfrm>
              <a:prstGeom prst="rect">
                <a:avLst/>
              </a:prstGeom>
            </p:spPr>
            <p:txBody>
              <a:bodyPr>
                <a:spAutoFit/>
              </a:bodyPr>
              <a:lstStyle/>
              <a:p>
                <a:r>
                  <a:rPr lang="en-US" dirty="0"/>
                  <a:t>For rigid bodies, the points on the body maintain steady distances between each other.</a:t>
                </a:r>
              </a:p>
              <a:p>
                <a:endParaRPr lang="en-US" dirty="0"/>
              </a:p>
              <a:p>
                <a:r>
                  <a:rPr lang="en-US" dirty="0"/>
                  <a:t>Therefore, the magnitude or length of </a:t>
                </a:r>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a14:m>
                <a:r>
                  <a:rPr lang="en-US" dirty="0"/>
                  <a:t> does not change, and </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e>
                    </m:d>
                    <m:r>
                      <a:rPr lang="en-CA" b="0" i="1" smtClean="0">
                        <a:latin typeface="Cambria Math" panose="02040503050406030204" pitchFamily="18" charset="0"/>
                      </a:rPr>
                      <m:t>=0</m:t>
                    </m:r>
                  </m:oMath>
                </a14:m>
                <a:r>
                  <a:rPr lang="en-US" dirty="0"/>
                  <a:t>. </a:t>
                </a:r>
              </a:p>
            </p:txBody>
          </p:sp>
        </mc:Choice>
        <mc:Fallback xmlns="">
          <p:sp>
            <p:nvSpPr>
              <p:cNvPr id="25" name="Rectangle 24">
                <a:extLst>
                  <a:ext uri="{FF2B5EF4-FFF2-40B4-BE49-F238E27FC236}">
                    <a16:creationId xmlns:a16="http://schemas.microsoft.com/office/drawing/2014/main" id="{A99CDF48-320F-9E43-B7A1-A713D96E119E}"/>
                  </a:ext>
                </a:extLst>
              </p:cNvPr>
              <p:cNvSpPr>
                <a:spLocks noRot="1" noChangeAspect="1" noMove="1" noResize="1" noEditPoints="1" noAdjustHandles="1" noChangeArrowheads="1" noChangeShapeType="1" noTextEdit="1"/>
              </p:cNvSpPr>
              <p:nvPr/>
            </p:nvSpPr>
            <p:spPr>
              <a:xfrm>
                <a:off x="394099" y="1417638"/>
                <a:ext cx="4572000" cy="1599284"/>
              </a:xfrm>
              <a:prstGeom prst="rect">
                <a:avLst/>
              </a:prstGeom>
              <a:blipFill>
                <a:blip r:embed="rId12"/>
                <a:stretch>
                  <a:fillRect l="-1385" t="-1575" r="-277" b="-1575"/>
                </a:stretch>
              </a:blipFill>
            </p:spPr>
            <p:txBody>
              <a:bodyPr/>
              <a:lstStyle/>
              <a:p>
                <a:r>
                  <a:rPr lang="en-US">
                    <a:noFill/>
                  </a:rPr>
                  <a:t> </a:t>
                </a:r>
              </a:p>
            </p:txBody>
          </p:sp>
        </mc:Fallback>
      </mc:AlternateContent>
    </p:spTree>
    <p:extLst>
      <p:ext uri="{BB962C8B-B14F-4D97-AF65-F5344CB8AC3E}">
        <p14:creationId xmlns:p14="http://schemas.microsoft.com/office/powerpoint/2010/main" val="330010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Vectors in Fixed Rotation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4978" y="2512417"/>
                <a:ext cx="4484223" cy="4175519"/>
              </a:xfrm>
            </p:spPr>
            <p:txBody>
              <a:bodyPr>
                <a:normAutofit fontScale="70000" lnSpcReduction="2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r>
                        <a:rPr lang="en-US" i="1">
                          <a:latin typeface="Cambria Math"/>
                        </a:rPr>
                        <m:t>=  </m:t>
                      </m:r>
                      <m:r>
                        <a:rPr lang="en-US" b="0" i="1" smtClean="0">
                          <a:latin typeface="Cambria Math"/>
                        </a:rPr>
                        <m:t>𝑟</m:t>
                      </m:r>
                      <m:r>
                        <a:rPr lang="en-CA" b="0" i="1" baseline="-25000" smtClean="0">
                          <a:latin typeface="Cambria Math" panose="02040503050406030204" pitchFamily="18" charset="0"/>
                        </a:rPr>
                        <m:t>𝑃</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cos</m:t>
                          </m:r>
                        </m:fName>
                        <m:e>
                          <m:r>
                            <a:rPr lang="en-CA" b="0" i="1" smtClean="0">
                              <a:latin typeface="Cambria Math" panose="02040503050406030204" pitchFamily="18" charset="0"/>
                            </a:rPr>
                            <m:t>𝜃</m:t>
                          </m:r>
                        </m:e>
                      </m:func>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𝑖</m:t>
                          </m:r>
                        </m:e>
                      </m:acc>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sin</m:t>
                          </m:r>
                        </m:fName>
                        <m:e>
                          <m:r>
                            <a:rPr lang="en-CA" b="0" i="1" smtClean="0">
                              <a:latin typeface="Cambria Math" panose="02040503050406030204" pitchFamily="18" charset="0"/>
                            </a:rPr>
                            <m:t>𝜃</m:t>
                          </m:r>
                        </m:e>
                      </m:func>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𝑗</m:t>
                          </m:r>
                        </m:e>
                      </m:acc>
                    </m:oMath>
                  </m:oMathPara>
                </a14:m>
                <a:endParaRPr lang="en-US" b="1" i="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𝑣</m:t>
                          </m:r>
                          <m:r>
                            <a:rPr lang="en-CA" b="0" i="1" baseline="-25000" smtClean="0">
                              <a:latin typeface="Cambria Math" panose="02040503050406030204" pitchFamily="18" charset="0"/>
                            </a:rPr>
                            <m:t>𝑃</m:t>
                          </m:r>
                        </m:e>
                      </m:acc>
                      <m:r>
                        <a:rPr lang="en-CA" b="0" i="1">
                          <a:latin typeface="Cambria Math" panose="02040503050406030204" pitchFamily="18" charset="0"/>
                        </a:rPr>
                        <m:t>=</m:t>
                      </m:r>
                      <m:acc>
                        <m:accPr>
                          <m:chr m:val="⃗"/>
                          <m:ctrlPr>
                            <a:rPr lang="en-CA" i="1" smtClean="0">
                              <a:latin typeface="Cambria Math" panose="02040503050406030204" pitchFamily="18" charset="0"/>
                            </a:rPr>
                          </m:ctrlPr>
                        </m:accPr>
                        <m:e>
                          <m:r>
                            <a:rPr lang="en-CA" b="0" i="1" smtClean="0">
                              <a:latin typeface="Cambria Math" panose="02040503050406030204" pitchFamily="18" charset="0"/>
                            </a:rPr>
                            <m:t>𝜔</m:t>
                          </m:r>
                        </m:e>
                      </m:acc>
                      <m:r>
                        <a:rPr lang="en-CA" b="0" i="1" smtClean="0">
                          <a:latin typeface="Cambria Math" panose="02040503050406030204" pitchFamily="18" charset="0"/>
                        </a:rPr>
                        <m:t> × </m:t>
                      </m:r>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b="1" i="1" smtClean="0">
                              <a:latin typeface="Cambria Math" panose="02040503050406030204" pitchFamily="18" charset="0"/>
                            </a:rPr>
                          </m:ctrlPr>
                        </m:accPr>
                        <m:e>
                          <m:sSub>
                            <m:sSubPr>
                              <m:ctrlPr>
                                <a:rPr lang="en-CA" b="1" i="1" smtClean="0">
                                  <a:latin typeface="Cambria Math" panose="02040503050406030204" pitchFamily="18" charset="0"/>
                                </a:rPr>
                              </m:ctrlPr>
                            </m:sSubPr>
                            <m:e>
                              <m:r>
                                <a:rPr lang="en-CA" b="1" i="1" smtClean="0">
                                  <a:latin typeface="Cambria Math" panose="02040503050406030204" pitchFamily="18" charset="0"/>
                                </a:rPr>
                                <m:t>𝒂</m:t>
                              </m:r>
                            </m:e>
                            <m:sub>
                              <m:r>
                                <a:rPr lang="en-CA" b="1" i="1" smtClean="0">
                                  <a:latin typeface="Cambria Math" panose="02040503050406030204" pitchFamily="18" charset="0"/>
                                </a:rPr>
                                <m:t>𝑷</m:t>
                              </m:r>
                            </m:sub>
                          </m:sSub>
                        </m:e>
                      </m:acc>
                      <m:r>
                        <a:rPr lang="en-CA" b="1" i="1" smtClean="0">
                          <a:latin typeface="Cambria Math" panose="02040503050406030204" pitchFamily="18" charset="0"/>
                        </a:rPr>
                        <m:t>=</m:t>
                      </m:r>
                      <m:acc>
                        <m:accPr>
                          <m:chr m:val="⃗"/>
                          <m:ctrlPr>
                            <a:rPr lang="en-CA" b="1" i="1" smtClean="0">
                              <a:latin typeface="Cambria Math" panose="02040503050406030204" pitchFamily="18" charset="0"/>
                            </a:rPr>
                          </m:ctrlPr>
                        </m:accPr>
                        <m:e>
                          <m:r>
                            <a:rPr lang="en-CA" b="1" i="1" smtClean="0">
                              <a:latin typeface="Cambria Math" panose="02040503050406030204" pitchFamily="18" charset="0"/>
                            </a:rPr>
                            <m:t>𝜶</m:t>
                          </m:r>
                        </m:e>
                      </m:acc>
                      <m:r>
                        <a:rPr lang="en-CA" b="1" i="1" smtClean="0">
                          <a:latin typeface="Cambria Math" panose="02040503050406030204" pitchFamily="18" charset="0"/>
                        </a:rPr>
                        <m:t> × </m:t>
                      </m:r>
                      <m:acc>
                        <m:accPr>
                          <m:chr m:val="⃗"/>
                          <m:ctrlPr>
                            <a:rPr lang="en-CA" b="1" i="1" smtClean="0">
                              <a:latin typeface="Cambria Math" panose="02040503050406030204" pitchFamily="18" charset="0"/>
                            </a:rPr>
                          </m:ctrlPr>
                        </m:accPr>
                        <m:e>
                          <m:sSub>
                            <m:sSubPr>
                              <m:ctrlPr>
                                <a:rPr lang="en-CA" b="1" i="1" smtClean="0">
                                  <a:latin typeface="Cambria Math" panose="02040503050406030204" pitchFamily="18" charset="0"/>
                                </a:rPr>
                              </m:ctrlPr>
                            </m:sSubPr>
                            <m:e>
                              <m:r>
                                <a:rPr lang="en-CA" b="1" i="1" smtClean="0">
                                  <a:latin typeface="Cambria Math" panose="02040503050406030204" pitchFamily="18" charset="0"/>
                                </a:rPr>
                                <m:t>𝒓</m:t>
                              </m:r>
                            </m:e>
                            <m:sub>
                              <m:r>
                                <a:rPr lang="en-CA" b="1" i="1" smtClean="0">
                                  <a:latin typeface="Cambria Math" panose="02040503050406030204" pitchFamily="18" charset="0"/>
                                </a:rPr>
                                <m:t>𝑷</m:t>
                              </m:r>
                            </m:sub>
                          </m:sSub>
                        </m:e>
                      </m:acc>
                      <m:r>
                        <a:rPr lang="en-CA" b="1" i="1" smtClean="0">
                          <a:latin typeface="Cambria Math" panose="02040503050406030204" pitchFamily="18" charset="0"/>
                        </a:rPr>
                        <m:t>+</m:t>
                      </m:r>
                      <m:acc>
                        <m:accPr>
                          <m:chr m:val="⃗"/>
                          <m:ctrlPr>
                            <a:rPr lang="en-CA" b="1" i="1">
                              <a:latin typeface="Cambria Math" panose="02040503050406030204" pitchFamily="18" charset="0"/>
                            </a:rPr>
                          </m:ctrlPr>
                        </m:accPr>
                        <m:e>
                          <m:r>
                            <a:rPr lang="en-CA" b="1" i="1">
                              <a:latin typeface="Cambria Math" panose="02040503050406030204" pitchFamily="18" charset="0"/>
                            </a:rPr>
                            <m:t>𝝎</m:t>
                          </m:r>
                        </m:e>
                      </m:acc>
                      <m:r>
                        <a:rPr lang="en-CA" b="1" i="1">
                          <a:latin typeface="Cambria Math" panose="02040503050406030204" pitchFamily="18" charset="0"/>
                        </a:rPr>
                        <m:t> ×</m:t>
                      </m:r>
                      <m:r>
                        <a:rPr lang="en-CA" b="1" i="1" smtClean="0">
                          <a:latin typeface="Cambria Math" panose="02040503050406030204" pitchFamily="18" charset="0"/>
                        </a:rPr>
                        <m:t>(</m:t>
                      </m:r>
                      <m:acc>
                        <m:accPr>
                          <m:chr m:val="⃗"/>
                          <m:ctrlPr>
                            <a:rPr lang="en-CA" b="1" i="1">
                              <a:latin typeface="Cambria Math" panose="02040503050406030204" pitchFamily="18" charset="0"/>
                            </a:rPr>
                          </m:ctrlPr>
                        </m:accPr>
                        <m:e>
                          <m:r>
                            <a:rPr lang="en-CA" b="1" i="1">
                              <a:latin typeface="Cambria Math" panose="02040503050406030204" pitchFamily="18" charset="0"/>
                            </a:rPr>
                            <m:t>𝝎</m:t>
                          </m:r>
                        </m:e>
                      </m:acc>
                      <m:r>
                        <a:rPr lang="en-CA" b="1" i="1">
                          <a:latin typeface="Cambria Math" panose="02040503050406030204" pitchFamily="18" charset="0"/>
                        </a:rPr>
                        <m:t> ×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r>
                        <a:rPr lang="en-CA" b="1" i="1" smtClean="0">
                          <a:latin typeface="Cambria Math" panose="02040503050406030204" pitchFamily="18" charset="0"/>
                        </a:rPr>
                        <m:t>)</m:t>
                      </m:r>
                    </m:oMath>
                  </m:oMathPara>
                </a14:m>
                <a:endParaRPr lang="en-US" b="1" dirty="0"/>
              </a:p>
              <a:p>
                <a:pPr marL="0" indent="0" algn="ctr">
                  <a:buNone/>
                </a:pPr>
                <a14:m>
                  <m:oMath xmlns:m="http://schemas.openxmlformats.org/officeDocument/2006/math">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𝒂</m:t>
                            </m:r>
                          </m:e>
                          <m:sub>
                            <m:r>
                              <a:rPr lang="en-CA" b="1" i="1">
                                <a:latin typeface="Cambria Math" panose="02040503050406030204" pitchFamily="18" charset="0"/>
                              </a:rPr>
                              <m:t>𝑷</m:t>
                            </m:r>
                          </m:sub>
                        </m:sSub>
                      </m:e>
                    </m:acc>
                    <m:r>
                      <a:rPr lang="en-CA" b="1" i="1" smtClean="0">
                        <a:latin typeface="Cambria Math" panose="02040503050406030204" pitchFamily="18" charset="0"/>
                      </a:rPr>
                      <m:t>=</m:t>
                    </m:r>
                    <m:acc>
                      <m:accPr>
                        <m:chr m:val="⃗"/>
                        <m:ctrlPr>
                          <a:rPr lang="en-CA" b="1" i="1">
                            <a:latin typeface="Cambria Math" panose="02040503050406030204" pitchFamily="18" charset="0"/>
                          </a:rPr>
                        </m:ctrlPr>
                      </m:accPr>
                      <m:e>
                        <m:r>
                          <a:rPr lang="en-CA" b="1" i="1">
                            <a:latin typeface="Cambria Math" panose="02040503050406030204" pitchFamily="18" charset="0"/>
                          </a:rPr>
                          <m:t>𝜶</m:t>
                        </m:r>
                      </m:e>
                    </m:acc>
                    <m:r>
                      <a:rPr lang="en-CA" b="1" i="1">
                        <a:latin typeface="Cambria Math" panose="02040503050406030204" pitchFamily="18" charset="0"/>
                      </a:rPr>
                      <m:t> ×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r>
                      <a:rPr lang="en-CA" b="1" i="1" smtClean="0">
                        <a:latin typeface="Cambria Math" panose="02040503050406030204" pitchFamily="18" charset="0"/>
                      </a:rPr>
                      <m:t>−</m:t>
                    </m:r>
                    <m:sSup>
                      <m:sSupPr>
                        <m:ctrlPr>
                          <a:rPr lang="en-CA" b="1" i="1" smtClean="0">
                            <a:latin typeface="Cambria Math" panose="02040503050406030204" pitchFamily="18" charset="0"/>
                          </a:rPr>
                        </m:ctrlPr>
                      </m:sSupPr>
                      <m:e>
                        <m:r>
                          <a:rPr lang="en-CA" b="1" i="1" smtClean="0">
                            <a:latin typeface="Cambria Math" panose="02040503050406030204" pitchFamily="18" charset="0"/>
                          </a:rPr>
                          <m:t>𝝎</m:t>
                        </m:r>
                      </m:e>
                      <m:sup>
                        <m:r>
                          <a:rPr lang="en-CA" b="1" i="1" smtClean="0">
                            <a:latin typeface="Cambria Math" panose="02040503050406030204" pitchFamily="18" charset="0"/>
                          </a:rPr>
                          <m:t>𝟐</m:t>
                        </m:r>
                      </m:sup>
                    </m:sSup>
                    <m:r>
                      <a:rPr lang="en-CA" b="1" i="1">
                        <a:latin typeface="Cambria Math" panose="02040503050406030204" pitchFamily="18" charset="0"/>
                      </a:rPr>
                      <m:t>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oMath>
                </a14:m>
                <a:r>
                  <a:rPr lang="en-US" b="1" dirty="0"/>
                  <a:t> (planar only)</a:t>
                </a:r>
              </a:p>
              <a:p>
                <a:pPr marL="0" indent="0" algn="ctr">
                  <a:buNone/>
                </a:pPr>
                <a:endParaRPr lang="en-US" b="1" dirty="0"/>
              </a:p>
              <a:p>
                <a:pPr marL="0" indent="0" algn="ctr">
                  <a:buNone/>
                </a:pP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sub>
                        </m:sSub>
                      </m:e>
                    </m:acc>
                    <m:r>
                      <a:rPr lang="en-CA" b="0" i="1">
                        <a:latin typeface="Cambria Math" panose="02040503050406030204" pitchFamily="18" charset="0"/>
                      </a:rPr>
                      <m:t>=</m:t>
                    </m:r>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𝑛</m:t>
                            </m:r>
                          </m:sub>
                        </m:sSub>
                      </m:e>
                    </m:acc>
                    <m:r>
                      <a:rPr lang="en-CA" b="0" i="1" smtClean="0">
                        <a:latin typeface="Cambria Math" panose="02040503050406030204" pitchFamily="18" charset="0"/>
                      </a:rPr>
                      <m:t>+</m:t>
                    </m:r>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𝑡</m:t>
                            </m:r>
                          </m:sub>
                        </m:sSub>
                      </m:e>
                    </m:acc>
                  </m:oMath>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𝒂</m:t>
                              </m:r>
                            </m:e>
                            <m:sub>
                              <m:r>
                                <a:rPr lang="en-CA" b="1" i="1">
                                  <a:latin typeface="Cambria Math" panose="02040503050406030204" pitchFamily="18" charset="0"/>
                                </a:rPr>
                                <m:t>𝑷</m:t>
                              </m:r>
                              <m:r>
                                <a:rPr lang="en-CA" b="1" i="1">
                                  <a:latin typeface="Cambria Math" panose="02040503050406030204" pitchFamily="18" charset="0"/>
                                </a:rPr>
                                <m:t>,</m:t>
                              </m:r>
                              <m:r>
                                <a:rPr lang="en-CA" b="1" i="1">
                                  <a:latin typeface="Cambria Math" panose="02040503050406030204" pitchFamily="18" charset="0"/>
                                </a:rPr>
                                <m:t>𝒏</m:t>
                              </m:r>
                            </m:sub>
                          </m:sSub>
                        </m:e>
                      </m:acc>
                      <m:r>
                        <a:rPr lang="en-CA" b="1" i="1" smtClean="0">
                          <a:latin typeface="Cambria Math" panose="02040503050406030204" pitchFamily="18" charset="0"/>
                        </a:rPr>
                        <m:t>=</m:t>
                      </m:r>
                      <m:r>
                        <a:rPr lang="en-CA" b="1" i="1">
                          <a:latin typeface="Cambria Math" panose="02040503050406030204" pitchFamily="18" charset="0"/>
                        </a:rPr>
                        <m:t>−</m:t>
                      </m:r>
                      <m:sSup>
                        <m:sSupPr>
                          <m:ctrlPr>
                            <a:rPr lang="en-CA" b="1" i="1">
                              <a:latin typeface="Cambria Math" panose="02040503050406030204" pitchFamily="18" charset="0"/>
                            </a:rPr>
                          </m:ctrlPr>
                        </m:sSupPr>
                        <m:e>
                          <m:r>
                            <a:rPr lang="en-CA" b="1" i="1">
                              <a:latin typeface="Cambria Math" panose="02040503050406030204" pitchFamily="18" charset="0"/>
                            </a:rPr>
                            <m:t>𝝎</m:t>
                          </m:r>
                        </m:e>
                        <m:sup>
                          <m:r>
                            <a:rPr lang="en-CA" b="1" i="1">
                              <a:latin typeface="Cambria Math" panose="02040503050406030204" pitchFamily="18" charset="0"/>
                            </a:rPr>
                            <m:t>𝟐</m:t>
                          </m:r>
                        </m:sup>
                      </m:sSup>
                      <m:r>
                        <a:rPr lang="en-CA" b="1" i="1">
                          <a:latin typeface="Cambria Math" panose="02040503050406030204" pitchFamily="18" charset="0"/>
                        </a:rPr>
                        <m:t>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𝒂</m:t>
                              </m:r>
                            </m:e>
                            <m:sub>
                              <m:r>
                                <a:rPr lang="en-CA" b="1" i="1">
                                  <a:latin typeface="Cambria Math" panose="02040503050406030204" pitchFamily="18" charset="0"/>
                                </a:rPr>
                                <m:t>𝑷</m:t>
                              </m:r>
                              <m:r>
                                <a:rPr lang="en-CA" b="1" i="1">
                                  <a:latin typeface="Cambria Math" panose="02040503050406030204" pitchFamily="18" charset="0"/>
                                </a:rPr>
                                <m:t>,</m:t>
                              </m:r>
                              <m:r>
                                <a:rPr lang="en-CA" b="1" i="1">
                                  <a:latin typeface="Cambria Math" panose="02040503050406030204" pitchFamily="18" charset="0"/>
                                </a:rPr>
                                <m:t>𝒕</m:t>
                              </m:r>
                            </m:sub>
                          </m:sSub>
                        </m:e>
                      </m:acc>
                      <m:r>
                        <a:rPr lang="en-CA" b="1" i="1" smtClean="0">
                          <a:latin typeface="Cambria Math" panose="02040503050406030204" pitchFamily="18" charset="0"/>
                        </a:rPr>
                        <m:t>=</m:t>
                      </m:r>
                      <m:acc>
                        <m:accPr>
                          <m:chr m:val="⃗"/>
                          <m:ctrlPr>
                            <a:rPr lang="en-CA" b="1" i="1">
                              <a:latin typeface="Cambria Math" panose="02040503050406030204" pitchFamily="18" charset="0"/>
                            </a:rPr>
                          </m:ctrlPr>
                        </m:accPr>
                        <m:e>
                          <m:r>
                            <a:rPr lang="en-CA" b="1" i="1">
                              <a:latin typeface="Cambria Math" panose="02040503050406030204" pitchFamily="18" charset="0"/>
                            </a:rPr>
                            <m:t>𝜶</m:t>
                          </m:r>
                        </m:e>
                      </m:acc>
                      <m:r>
                        <a:rPr lang="en-CA" b="1" i="1">
                          <a:latin typeface="Cambria Math" panose="02040503050406030204" pitchFamily="18" charset="0"/>
                        </a:rPr>
                        <m:t> ×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oMath>
                  </m:oMathPara>
                </a14:m>
                <a:endParaRPr lang="en-US" b="1" dirty="0"/>
              </a:p>
              <a:p>
                <a:pPr marL="0" indent="0" algn="ctr">
                  <a:buNone/>
                </a:pPr>
                <a:endParaRPr lang="en-US" b="1" dirty="0"/>
              </a:p>
              <a:p>
                <a:pPr marL="0" indent="0" algn="ctr">
                  <a:buNone/>
                </a:pPr>
                <a:endParaRPr lang="en-US" dirty="0"/>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4978" y="2512417"/>
                <a:ext cx="4484223" cy="4175519"/>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sp>
        <p:nvSpPr>
          <p:cNvPr id="5" name="Oval 4">
            <a:extLst>
              <a:ext uri="{FF2B5EF4-FFF2-40B4-BE49-F238E27FC236}">
                <a16:creationId xmlns:a16="http://schemas.microsoft.com/office/drawing/2014/main" id="{5E90DF06-FE80-294A-B381-0C293EDF09B1}"/>
              </a:ext>
            </a:extLst>
          </p:cNvPr>
          <p:cNvSpPr/>
          <p:nvPr/>
        </p:nvSpPr>
        <p:spPr>
          <a:xfrm>
            <a:off x="5181600" y="1579881"/>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C6310F3-572E-D34F-8734-01AB5E4ADC2A}"/>
              </a:ext>
            </a:extLst>
          </p:cNvPr>
          <p:cNvSpPr/>
          <p:nvPr/>
        </p:nvSpPr>
        <p:spPr>
          <a:xfrm>
            <a:off x="6995160" y="339344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42113E-D136-8D45-B25B-062D354A8103}"/>
              </a:ext>
            </a:extLst>
          </p:cNvPr>
          <p:cNvCxnSpPr>
            <a:cxnSpLocks/>
          </p:cNvCxnSpPr>
          <p:nvPr/>
        </p:nvCxnSpPr>
        <p:spPr>
          <a:xfrm flipV="1">
            <a:off x="7096539" y="2663247"/>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B1F40C-C126-E745-B0E3-3163F943A057}"/>
                  </a:ext>
                </a:extLst>
              </p:cNvPr>
              <p:cNvSpPr txBox="1"/>
              <p:nvPr/>
            </p:nvSpPr>
            <p:spPr>
              <a:xfrm>
                <a:off x="7046986" y="294261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xmlns="">
          <p:sp>
            <p:nvSpPr>
              <p:cNvPr id="9" name="TextBox 8">
                <a:extLst>
                  <a:ext uri="{FF2B5EF4-FFF2-40B4-BE49-F238E27FC236}">
                    <a16:creationId xmlns:a16="http://schemas.microsoft.com/office/drawing/2014/main" id="{1DB1F40C-C126-E745-B0E3-3163F943A057}"/>
                  </a:ext>
                </a:extLst>
              </p:cNvPr>
              <p:cNvSpPr txBox="1">
                <a:spLocks noRot="1" noChangeAspect="1" noMove="1" noResize="1" noEditPoints="1" noAdjustHandles="1" noChangeArrowheads="1" noChangeShapeType="1" noTextEdit="1"/>
              </p:cNvSpPr>
              <p:nvPr/>
            </p:nvSpPr>
            <p:spPr>
              <a:xfrm>
                <a:off x="7046986" y="2942611"/>
                <a:ext cx="457200" cy="369332"/>
              </a:xfrm>
              <a:prstGeom prst="rect">
                <a:avLst/>
              </a:prstGeom>
              <a:blipFill>
                <a:blip r:embed="rId3"/>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81365A0F-EABB-044B-8335-FA4DAF1116DE}"/>
              </a:ext>
            </a:extLst>
          </p:cNvPr>
          <p:cNvSpPr/>
          <p:nvPr/>
        </p:nvSpPr>
        <p:spPr>
          <a:xfrm>
            <a:off x="5724939" y="2113281"/>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90ECC08-5356-E242-9C05-E81710DB237B}"/>
                  </a:ext>
                </a:extLst>
              </p:cNvPr>
              <p:cNvSpPr/>
              <p:nvPr/>
            </p:nvSpPr>
            <p:spPr>
              <a:xfrm>
                <a:off x="5647581" y="2766951"/>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oMath>
                  </m:oMathPara>
                </a14:m>
                <a:endParaRPr lang="en-CA" dirty="0">
                  <a:solidFill>
                    <a:srgbClr val="4F81BD"/>
                  </a:solidFill>
                </a:endParaRPr>
              </a:p>
            </p:txBody>
          </p:sp>
        </mc:Choice>
        <mc:Fallback xmlns="">
          <p:sp>
            <p:nvSpPr>
              <p:cNvPr id="11" name="Rectangle 10">
                <a:extLst>
                  <a:ext uri="{FF2B5EF4-FFF2-40B4-BE49-F238E27FC236}">
                    <a16:creationId xmlns:a16="http://schemas.microsoft.com/office/drawing/2014/main" id="{C90ECC08-5356-E242-9C05-E81710DB237B}"/>
                  </a:ext>
                </a:extLst>
              </p:cNvPr>
              <p:cNvSpPr>
                <a:spLocks noRot="1" noChangeAspect="1" noMove="1" noResize="1" noEditPoints="1" noAdjustHandles="1" noChangeArrowheads="1" noChangeShapeType="1" noTextEdit="1"/>
              </p:cNvSpPr>
              <p:nvPr/>
            </p:nvSpPr>
            <p:spPr>
              <a:xfrm>
                <a:off x="5647581" y="2766951"/>
                <a:ext cx="4219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8EDD208-F3A7-D64E-8268-240DE294AC45}"/>
                  </a:ext>
                </a:extLst>
              </p:cNvPr>
              <p:cNvSpPr/>
              <p:nvPr/>
            </p:nvSpPr>
            <p:spPr>
              <a:xfrm>
                <a:off x="5393635" y="2583713"/>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oMath>
                  </m:oMathPara>
                </a14:m>
                <a:endParaRPr lang="en-US" dirty="0"/>
              </a:p>
            </p:txBody>
          </p:sp>
        </mc:Choice>
        <mc:Fallback xmlns="">
          <p:sp>
            <p:nvSpPr>
              <p:cNvPr id="12" name="Rectangle 11">
                <a:extLst>
                  <a:ext uri="{FF2B5EF4-FFF2-40B4-BE49-F238E27FC236}">
                    <a16:creationId xmlns:a16="http://schemas.microsoft.com/office/drawing/2014/main" id="{C8EDD208-F3A7-D64E-8268-240DE294AC45}"/>
                  </a:ext>
                </a:extLst>
              </p:cNvPr>
              <p:cNvSpPr>
                <a:spLocks noRot="1" noChangeAspect="1" noMove="1" noResize="1" noEditPoints="1" noAdjustHandles="1" noChangeArrowheads="1" noChangeShapeType="1" noTextEdit="1"/>
              </p:cNvSpPr>
              <p:nvPr/>
            </p:nvSpPr>
            <p:spPr>
              <a:xfrm>
                <a:off x="5393635" y="2583713"/>
                <a:ext cx="393056" cy="369332"/>
              </a:xfrm>
              <a:prstGeom prst="rect">
                <a:avLst/>
              </a:prstGeom>
              <a:blipFill>
                <a:blip r:embed="rId5"/>
                <a:stretch>
                  <a:fillRect t="-13333"/>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F9545E32-30E8-1A49-BDCC-6B8F7D22145D}"/>
              </a:ext>
            </a:extLst>
          </p:cNvPr>
          <p:cNvSpPr/>
          <p:nvPr/>
        </p:nvSpPr>
        <p:spPr>
          <a:xfrm>
            <a:off x="5496339" y="1884681"/>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DC08E2C-73B1-C140-91FB-8F6CF629C611}"/>
                  </a:ext>
                </a:extLst>
              </p:cNvPr>
              <p:cNvSpPr txBox="1"/>
              <p:nvPr/>
            </p:nvSpPr>
            <p:spPr>
              <a:xfrm>
                <a:off x="6858000" y="364048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14" name="TextBox 13">
                <a:extLst>
                  <a:ext uri="{FF2B5EF4-FFF2-40B4-BE49-F238E27FC236}">
                    <a16:creationId xmlns:a16="http://schemas.microsoft.com/office/drawing/2014/main" id="{BDC08E2C-73B1-C140-91FB-8F6CF629C611}"/>
                  </a:ext>
                </a:extLst>
              </p:cNvPr>
              <p:cNvSpPr txBox="1">
                <a:spLocks noRot="1" noChangeAspect="1" noMove="1" noResize="1" noEditPoints="1" noAdjustHandles="1" noChangeArrowheads="1" noChangeShapeType="1" noTextEdit="1"/>
              </p:cNvSpPr>
              <p:nvPr/>
            </p:nvSpPr>
            <p:spPr>
              <a:xfrm>
                <a:off x="6858000" y="3640481"/>
                <a:ext cx="4572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EF7EAA5-57EF-7042-9FCE-5D02204FD494}"/>
                  </a:ext>
                </a:extLst>
              </p:cNvPr>
              <p:cNvSpPr txBox="1"/>
              <p:nvPr/>
            </p:nvSpPr>
            <p:spPr>
              <a:xfrm>
                <a:off x="8141822" y="261235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FEF7EAA5-57EF-7042-9FCE-5D02204FD494}"/>
                  </a:ext>
                </a:extLst>
              </p:cNvPr>
              <p:cNvSpPr txBox="1">
                <a:spLocks noRot="1" noChangeAspect="1" noMove="1" noResize="1" noEditPoints="1" noAdjustHandles="1" noChangeArrowheads="1" noChangeShapeType="1" noTextEdit="1"/>
              </p:cNvSpPr>
              <p:nvPr/>
            </p:nvSpPr>
            <p:spPr>
              <a:xfrm>
                <a:off x="8141822" y="2612356"/>
                <a:ext cx="457200" cy="369332"/>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DA2A4CF9-14C6-1E44-AEAC-59DC610A4D2C}"/>
              </a:ext>
            </a:extLst>
          </p:cNvPr>
          <p:cNvCxnSpPr/>
          <p:nvPr/>
        </p:nvCxnSpPr>
        <p:spPr>
          <a:xfrm flipV="1">
            <a:off x="7066281" y="255016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0518A6C-0402-AA4C-97DF-BBDAC0686496}"/>
              </a:ext>
            </a:extLst>
          </p:cNvPr>
          <p:cNvCxnSpPr>
            <a:cxnSpLocks/>
          </p:cNvCxnSpPr>
          <p:nvPr/>
        </p:nvCxnSpPr>
        <p:spPr>
          <a:xfrm rot="5400000" flipV="1">
            <a:off x="7533641" y="301752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F8269F-7FEB-6C4B-A48D-81A280CDD638}"/>
                  </a:ext>
                </a:extLst>
              </p:cNvPr>
              <p:cNvSpPr txBox="1"/>
              <p:nvPr/>
            </p:nvSpPr>
            <p:spPr>
              <a:xfrm>
                <a:off x="7870905" y="327801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9DF8269F-7FEB-6C4B-A48D-81A280CDD638}"/>
                  </a:ext>
                </a:extLst>
              </p:cNvPr>
              <p:cNvSpPr txBox="1">
                <a:spLocks noRot="1" noChangeAspect="1" noMove="1" noResize="1" noEditPoints="1" noAdjustHandles="1" noChangeArrowheads="1" noChangeShapeType="1" noTextEdit="1"/>
              </p:cNvSpPr>
              <p:nvPr/>
            </p:nvSpPr>
            <p:spPr>
              <a:xfrm>
                <a:off x="7870905" y="3278017"/>
                <a:ext cx="4572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C565698-02A9-0F47-8960-310CEE9BAEBF}"/>
                  </a:ext>
                </a:extLst>
              </p:cNvPr>
              <p:cNvSpPr txBox="1"/>
              <p:nvPr/>
            </p:nvSpPr>
            <p:spPr>
              <a:xfrm>
                <a:off x="6821116" y="218083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19" name="TextBox 18">
                <a:extLst>
                  <a:ext uri="{FF2B5EF4-FFF2-40B4-BE49-F238E27FC236}">
                    <a16:creationId xmlns:a16="http://schemas.microsoft.com/office/drawing/2014/main" id="{FC565698-02A9-0F47-8960-310CEE9BAEBF}"/>
                  </a:ext>
                </a:extLst>
              </p:cNvPr>
              <p:cNvSpPr txBox="1">
                <a:spLocks noRot="1" noChangeAspect="1" noMove="1" noResize="1" noEditPoints="1" noAdjustHandles="1" noChangeArrowheads="1" noChangeShapeType="1" noTextEdit="1"/>
              </p:cNvSpPr>
              <p:nvPr/>
            </p:nvSpPr>
            <p:spPr>
              <a:xfrm>
                <a:off x="6821116" y="2180831"/>
                <a:ext cx="457200" cy="369332"/>
              </a:xfrm>
              <a:prstGeom prst="rect">
                <a:avLst/>
              </a:prstGeom>
              <a:blipFill>
                <a:blip r:embed="rId9"/>
                <a:stretch>
                  <a:fillRect b="-10000"/>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B8A58486-6B95-F14B-9271-504FFDEDB8A4}"/>
              </a:ext>
            </a:extLst>
          </p:cNvPr>
          <p:cNvSpPr>
            <a:spLocks noChangeAspect="1"/>
          </p:cNvSpPr>
          <p:nvPr/>
        </p:nvSpPr>
        <p:spPr>
          <a:xfrm>
            <a:off x="6715410" y="2930652"/>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0ED6FE-6384-3E4D-8A28-10F2D0CDADBD}"/>
                  </a:ext>
                </a:extLst>
              </p:cNvPr>
              <p:cNvSpPr txBox="1"/>
              <p:nvPr/>
            </p:nvSpPr>
            <p:spPr>
              <a:xfrm>
                <a:off x="7692833" y="303442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xmlns="">
          <p:sp>
            <p:nvSpPr>
              <p:cNvPr id="21" name="TextBox 20">
                <a:extLst>
                  <a:ext uri="{FF2B5EF4-FFF2-40B4-BE49-F238E27FC236}">
                    <a16:creationId xmlns:a16="http://schemas.microsoft.com/office/drawing/2014/main" id="{CE0ED6FE-6384-3E4D-8A28-10F2D0CDADBD}"/>
                  </a:ext>
                </a:extLst>
              </p:cNvPr>
              <p:cNvSpPr txBox="1">
                <a:spLocks noRot="1" noChangeAspect="1" noMove="1" noResize="1" noEditPoints="1" noAdjustHandles="1" noChangeArrowheads="1" noChangeShapeType="1" noTextEdit="1"/>
              </p:cNvSpPr>
              <p:nvPr/>
            </p:nvSpPr>
            <p:spPr>
              <a:xfrm>
                <a:off x="7692833" y="3034428"/>
                <a:ext cx="4572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9CDF48-320F-9E43-B7A1-A713D96E119E}"/>
                  </a:ext>
                </a:extLst>
              </p:cNvPr>
              <p:cNvSpPr/>
              <p:nvPr/>
            </p:nvSpPr>
            <p:spPr>
              <a:xfrm>
                <a:off x="525228" y="1334494"/>
                <a:ext cx="4572000" cy="923330"/>
              </a:xfrm>
              <a:prstGeom prst="rect">
                <a:avLst/>
              </a:prstGeom>
            </p:spPr>
            <p:txBody>
              <a:bodyPr>
                <a:spAutoFit/>
              </a:bodyPr>
              <a:lstStyle/>
              <a:p>
                <a:r>
                  <a:rPr lang="en-US" dirty="0"/>
                  <a:t>Through a similar derivation, we obtain an expression for</a:t>
                </a:r>
                <a14:m>
                  <m:oMath xmlns:m="http://schemas.openxmlformats.org/officeDocument/2006/math">
                    <m:r>
                      <a:rPr lang="en-CA" b="0" i="0" smtClean="0">
                        <a:latin typeface="Cambria Math" panose="02040503050406030204" pitchFamily="18" charset="0"/>
                      </a:rPr>
                      <m:t>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𝑃</m:t>
                            </m:r>
                          </m:sub>
                        </m:sSub>
                      </m:e>
                    </m:acc>
                  </m:oMath>
                </a14:m>
                <a:r>
                  <a:rPr lang="en-US" dirty="0"/>
                  <a:t> has components in both normal and tangential directions. </a:t>
                </a:r>
              </a:p>
            </p:txBody>
          </p:sp>
        </mc:Choice>
        <mc:Fallback xmlns="">
          <p:sp>
            <p:nvSpPr>
              <p:cNvPr id="25" name="Rectangle 24">
                <a:extLst>
                  <a:ext uri="{FF2B5EF4-FFF2-40B4-BE49-F238E27FC236}">
                    <a16:creationId xmlns:a16="http://schemas.microsoft.com/office/drawing/2014/main" id="{A99CDF48-320F-9E43-B7A1-A713D96E119E}"/>
                  </a:ext>
                </a:extLst>
              </p:cNvPr>
              <p:cNvSpPr>
                <a:spLocks noRot="1" noChangeAspect="1" noMove="1" noResize="1" noEditPoints="1" noAdjustHandles="1" noChangeArrowheads="1" noChangeShapeType="1" noTextEdit="1"/>
              </p:cNvSpPr>
              <p:nvPr/>
            </p:nvSpPr>
            <p:spPr>
              <a:xfrm>
                <a:off x="525228" y="1334494"/>
                <a:ext cx="4572000" cy="923330"/>
              </a:xfrm>
              <a:prstGeom prst="rect">
                <a:avLst/>
              </a:prstGeom>
              <a:blipFill>
                <a:blip r:embed="rId11"/>
                <a:stretch>
                  <a:fillRect l="-1108" t="-4110" b="-9589"/>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07994D26-B6C8-D643-8432-0EDA940DBBA3}"/>
              </a:ext>
            </a:extLst>
          </p:cNvPr>
          <p:cNvCxnSpPr>
            <a:cxnSpLocks/>
          </p:cNvCxnSpPr>
          <p:nvPr/>
        </p:nvCxnSpPr>
        <p:spPr>
          <a:xfrm flipH="1">
            <a:off x="7501420" y="2624230"/>
            <a:ext cx="518689" cy="503659"/>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D38367-1E2B-2A45-A0AC-7FB9CE9B9C3F}"/>
                  </a:ext>
                </a:extLst>
              </p:cNvPr>
              <p:cNvSpPr txBox="1"/>
              <p:nvPr/>
            </p:nvSpPr>
            <p:spPr>
              <a:xfrm>
                <a:off x="7287834" y="2502785"/>
                <a:ext cx="45720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𝑛</m:t>
                              </m:r>
                            </m:sub>
                          </m:sSub>
                        </m:e>
                      </m:acc>
                    </m:oMath>
                  </m:oMathPara>
                </a14:m>
                <a:endParaRPr lang="en-US" dirty="0"/>
              </a:p>
            </p:txBody>
          </p:sp>
        </mc:Choice>
        <mc:Fallback xmlns="">
          <p:sp>
            <p:nvSpPr>
              <p:cNvPr id="28" name="TextBox 27">
                <a:extLst>
                  <a:ext uri="{FF2B5EF4-FFF2-40B4-BE49-F238E27FC236}">
                    <a16:creationId xmlns:a16="http://schemas.microsoft.com/office/drawing/2014/main" id="{20D38367-1E2B-2A45-A0AC-7FB9CE9B9C3F}"/>
                  </a:ext>
                </a:extLst>
              </p:cNvPr>
              <p:cNvSpPr txBox="1">
                <a:spLocks noRot="1" noChangeAspect="1" noMove="1" noResize="1" noEditPoints="1" noAdjustHandles="1" noChangeArrowheads="1" noChangeShapeType="1" noTextEdit="1"/>
              </p:cNvSpPr>
              <p:nvPr/>
            </p:nvSpPr>
            <p:spPr>
              <a:xfrm>
                <a:off x="7287834" y="2502785"/>
                <a:ext cx="457200" cy="381515"/>
              </a:xfrm>
              <a:prstGeom prst="rect">
                <a:avLst/>
              </a:prstGeom>
              <a:blipFill>
                <a:blip r:embed="rId12"/>
                <a:stretch>
                  <a:fillRect r="-10811"/>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FB983F77-F109-EA41-AFD7-CD4ED524D0BB}"/>
              </a:ext>
            </a:extLst>
          </p:cNvPr>
          <p:cNvGrpSpPr/>
          <p:nvPr/>
        </p:nvGrpSpPr>
        <p:grpSpPr>
          <a:xfrm rot="19037392">
            <a:off x="7192430" y="980221"/>
            <a:ext cx="1599801" cy="1646521"/>
            <a:chOff x="6880704" y="2153228"/>
            <a:chExt cx="1599801" cy="1646521"/>
          </a:xfrm>
        </p:grpSpPr>
        <p:cxnSp>
          <p:nvCxnSpPr>
            <p:cNvPr id="31" name="Straight Arrow Connector 30">
              <a:extLst>
                <a:ext uri="{FF2B5EF4-FFF2-40B4-BE49-F238E27FC236}">
                  <a16:creationId xmlns:a16="http://schemas.microsoft.com/office/drawing/2014/main" id="{C0230889-7EA8-2C43-B576-1B10EBE1CA60}"/>
                </a:ext>
              </a:extLst>
            </p:cNvPr>
            <p:cNvCxnSpPr/>
            <p:nvPr/>
          </p:nvCxnSpPr>
          <p:spPr>
            <a:xfrm flipV="1">
              <a:off x="7217932" y="2360018"/>
              <a:ext cx="0" cy="126000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B2BA515-C79B-4348-8D65-4E6597BAAA5D}"/>
                </a:ext>
              </a:extLst>
            </p:cNvPr>
            <p:cNvCxnSpPr>
              <a:cxnSpLocks/>
            </p:cNvCxnSpPr>
            <p:nvPr/>
          </p:nvCxnSpPr>
          <p:spPr>
            <a:xfrm rot="5400000" flipV="1">
              <a:off x="7686041" y="3169922"/>
              <a:ext cx="0" cy="934719"/>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7F76872-4888-274A-9F81-43AE594A1E35}"/>
                    </a:ext>
                  </a:extLst>
                </p:cNvPr>
                <p:cNvSpPr txBox="1"/>
                <p:nvPr/>
              </p:nvSpPr>
              <p:spPr>
                <a:xfrm>
                  <a:off x="8023305" y="3430417"/>
                  <a:ext cx="45720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𝑛</m:t>
                        </m:r>
                      </m:oMath>
                    </m:oMathPara>
                  </a14:m>
                  <a:endParaRPr lang="en-US" dirty="0"/>
                </a:p>
              </p:txBody>
            </p:sp>
          </mc:Choice>
          <mc:Fallback xmlns="">
            <p:sp>
              <p:nvSpPr>
                <p:cNvPr id="33" name="TextBox 32">
                  <a:extLst>
                    <a:ext uri="{FF2B5EF4-FFF2-40B4-BE49-F238E27FC236}">
                      <a16:creationId xmlns:a16="http://schemas.microsoft.com/office/drawing/2014/main" id="{07F76872-4888-274A-9F81-43AE594A1E35}"/>
                    </a:ext>
                  </a:extLst>
                </p:cNvPr>
                <p:cNvSpPr txBox="1">
                  <a:spLocks noRot="1" noChangeAspect="1" noMove="1" noResize="1" noEditPoints="1" noAdjustHandles="1" noChangeArrowheads="1" noChangeShapeType="1" noTextEdit="1"/>
                </p:cNvSpPr>
                <p:nvPr/>
              </p:nvSpPr>
              <p:spPr>
                <a:xfrm>
                  <a:off x="8023305" y="3430417"/>
                  <a:ext cx="457200" cy="369332"/>
                </a:xfrm>
                <a:prstGeom prst="rect">
                  <a:avLst/>
                </a:prstGeom>
                <a:blipFill>
                  <a:blip r:embed="rId1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D39C184-DE54-5748-AAA3-ECC39CCB3828}"/>
                    </a:ext>
                  </a:extLst>
                </p:cNvPr>
                <p:cNvSpPr txBox="1"/>
                <p:nvPr/>
              </p:nvSpPr>
              <p:spPr>
                <a:xfrm>
                  <a:off x="6880704" y="2153228"/>
                  <a:ext cx="45720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1D39C184-DE54-5748-AAA3-ECC39CCB3828}"/>
                    </a:ext>
                  </a:extLst>
                </p:cNvPr>
                <p:cNvSpPr txBox="1">
                  <a:spLocks noRot="1" noChangeAspect="1" noMove="1" noResize="1" noEditPoints="1" noAdjustHandles="1" noChangeArrowheads="1" noChangeShapeType="1" noTextEdit="1"/>
                </p:cNvSpPr>
                <p:nvPr/>
              </p:nvSpPr>
              <p:spPr>
                <a:xfrm>
                  <a:off x="6880704" y="2153228"/>
                  <a:ext cx="457200" cy="369332"/>
                </a:xfrm>
                <a:prstGeom prst="rect">
                  <a:avLst/>
                </a:prstGeom>
                <a:blipFill>
                  <a:blip r:embed="rId14"/>
                  <a:stretch>
                    <a:fillRect/>
                  </a:stretch>
                </a:blipFill>
                <a:ln>
                  <a:no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15B6D55-EB55-244A-9E9A-F216A8B4748B}"/>
                  </a:ext>
                </a:extLst>
              </p:cNvPr>
              <p:cNvSpPr txBox="1"/>
              <p:nvPr/>
            </p:nvSpPr>
            <p:spPr>
              <a:xfrm>
                <a:off x="7835055" y="2012058"/>
                <a:ext cx="45720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𝑡</m:t>
                              </m:r>
                            </m:sub>
                          </m:sSub>
                        </m:e>
                      </m:acc>
                    </m:oMath>
                  </m:oMathPara>
                </a14:m>
                <a:endParaRPr lang="en-US" dirty="0"/>
              </a:p>
            </p:txBody>
          </p:sp>
        </mc:Choice>
        <mc:Fallback xmlns="">
          <p:sp>
            <p:nvSpPr>
              <p:cNvPr id="29" name="TextBox 28">
                <a:extLst>
                  <a:ext uri="{FF2B5EF4-FFF2-40B4-BE49-F238E27FC236}">
                    <a16:creationId xmlns:a16="http://schemas.microsoft.com/office/drawing/2014/main" id="{315B6D55-EB55-244A-9E9A-F216A8B4748B}"/>
                  </a:ext>
                </a:extLst>
              </p:cNvPr>
              <p:cNvSpPr txBox="1">
                <a:spLocks noRot="1" noChangeAspect="1" noMove="1" noResize="1" noEditPoints="1" noAdjustHandles="1" noChangeArrowheads="1" noChangeShapeType="1" noTextEdit="1"/>
              </p:cNvSpPr>
              <p:nvPr/>
            </p:nvSpPr>
            <p:spPr>
              <a:xfrm>
                <a:off x="7835055" y="2012058"/>
                <a:ext cx="457200" cy="381515"/>
              </a:xfrm>
              <a:prstGeom prst="rect">
                <a:avLst/>
              </a:prstGeom>
              <a:blipFill>
                <a:blip r:embed="rId15"/>
                <a:stretch>
                  <a:fillRect r="-8108"/>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D3C96516-03EC-6740-AB52-157CF093CC14}"/>
              </a:ext>
            </a:extLst>
          </p:cNvPr>
          <p:cNvSpPr/>
          <p:nvPr/>
        </p:nvSpPr>
        <p:spPr>
          <a:xfrm>
            <a:off x="8001000" y="2522112"/>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26E9A23-BBA0-754D-B312-4BB126DD40D9}"/>
              </a:ext>
            </a:extLst>
          </p:cNvPr>
          <p:cNvCxnSpPr>
            <a:cxnSpLocks/>
          </p:cNvCxnSpPr>
          <p:nvPr/>
        </p:nvCxnSpPr>
        <p:spPr>
          <a:xfrm flipH="1" flipV="1">
            <a:off x="7423870" y="1879637"/>
            <a:ext cx="641737" cy="682485"/>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38512504"/>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1937</TotalTime>
  <Words>1066</Words>
  <Application>Microsoft Macintosh PowerPoint</Application>
  <PresentationFormat>On-screen Show (4:3)</PresentationFormat>
  <Paragraphs>170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Fixed Axis Rotation in Rigid Bodies (Vectors)</vt:lpstr>
      <vt:lpstr>Rigid Body Kinematics</vt:lpstr>
      <vt:lpstr>Fixed Axis Rotation</vt:lpstr>
      <vt:lpstr>Fixed Axis Rotation</vt:lpstr>
      <vt:lpstr>Fixed Axis Rotation</vt:lpstr>
      <vt:lpstr>Planar Motion and the Direction of Rotation</vt:lpstr>
      <vt:lpstr>Motion of a Point in Fixed Axis Rotation</vt:lpstr>
      <vt:lpstr>Vectors in Fixed Rotation</vt:lpstr>
      <vt:lpstr>Vectors in Fixed Rotation</vt:lpstr>
      <vt:lpstr>Comparison to Polar Coordinates</vt:lpstr>
      <vt:lpstr>Rolling Without Slipping</vt:lpstr>
      <vt:lpstr>Rolling Without Slipping</vt:lpstr>
      <vt:lpstr>Thanks for Watching</vt:lpstr>
      <vt:lpstr>Fixed Axis Rotation Worked Example</vt:lpstr>
      <vt:lpstr>Worked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Agnes d'Entremont</cp:lastModifiedBy>
  <cp:revision>39</cp:revision>
  <cp:lastPrinted>2021-09-10T00:04:22Z</cp:lastPrinted>
  <dcterms:created xsi:type="dcterms:W3CDTF">2020-08-21T15:23:22Z</dcterms:created>
  <dcterms:modified xsi:type="dcterms:W3CDTF">2021-09-10T00:10:55Z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