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6"/>
  </p:notesMasterIdLst>
  <p:sldIdLst>
    <p:sldId id="256" r:id="rId5"/>
    <p:sldId id="257" r:id="rId6"/>
    <p:sldId id="270" r:id="rId7"/>
    <p:sldId id="271" r:id="rId8"/>
    <p:sldId id="294" r:id="rId9"/>
    <p:sldId id="295" r:id="rId10"/>
    <p:sldId id="296" r:id="rId11"/>
    <p:sldId id="285" r:id="rId12"/>
    <p:sldId id="262" r:id="rId13"/>
    <p:sldId id="297" r:id="rId14"/>
    <p:sldId id="263" r:id="rId15"/>
    <p:sldId id="279" r:id="rId16"/>
    <p:sldId id="281" r:id="rId17"/>
    <p:sldId id="282" r:id="rId18"/>
    <p:sldId id="274" r:id="rId19"/>
    <p:sldId id="268" r:id="rId20"/>
    <p:sldId id="287" r:id="rId21"/>
    <p:sldId id="265" r:id="rId22"/>
    <p:sldId id="283" r:id="rId23"/>
    <p:sldId id="284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54101" autoAdjust="0"/>
  </p:normalViewPr>
  <p:slideViewPr>
    <p:cSldViewPr>
      <p:cViewPr varScale="1">
        <p:scale>
          <a:sx n="90" d="100"/>
          <a:sy n="90" d="100"/>
        </p:scale>
        <p:origin x="121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0T18:00:39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0 600,'1'76'15560,"-1"2"-7150,1 79-3720,0 66-7366,-1-129 4992,0-83-2291,-1 12 59,2 0-1,0 0 1,2 0-1,0-1 0,3 8-83,-6-76 250,2 15-250,-2-572-344,-1 738 450,3 179 604,-1-292-687,2-1 1,0 1-1,2 3-23,-5-24-6,0 0 0,1 0 0,-1 0 0,0 0 0,1 0 0,-1 0-1,1 0 1,-1-1 0,1 1 0,0 0 0,-1 0 0,1 0 0,0-1 0,-1 1-1,2 0 7,-1 0-30,-1-1-1,1 0 1,-1 0-1,1 0 1,-1 0-1,1 0 1,0 0-1,-1 0 0,1 0 1,-1 0-1,1 0 1,0 0-1,-1 0 1,1 0-1,-1-1 0,1 1 1,-1 0-1,1 0 1,-1-1-1,1 1 1,-1 0-1,1-1 1,-1 1-1,1 0 0,-1-1 1,1 1-1,-1-1 1,0 1-1,1-1 1,-1 1-1,0-1 0,1 1 1,-1-1-1,0 1 1,0-1-1,1 1 31,13-25-2388,-1 0 0,2-7 2388,3-15-6314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12/30/2020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1503E-B3EF-424C-B3CC-B319B8E34A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65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B1ED1-A6A8-44D7-9A75-7C99E73812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4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Conservation of Energy for a Particle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641C5-A893-4268-854A-A83B3E0E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Kinetic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ECCA8-D1D4-49B2-B93F-15F833709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While the direction of the force was important for work, the direction for the velocity for kinetic energy is not important.</a:t>
            </a:r>
          </a:p>
          <a:p>
            <a:r>
              <a:rPr lang="en-US" dirty="0"/>
              <a:t>Kinetic energy (and potential energy) are scalar values.</a:t>
            </a:r>
          </a:p>
          <a:p>
            <a:pPr lvl="1"/>
            <a:r>
              <a:rPr lang="en-US" dirty="0"/>
              <a:t>They do not have a direction</a:t>
            </a:r>
          </a:p>
          <a:p>
            <a:pPr lvl="1"/>
            <a:r>
              <a:rPr lang="en-US" dirty="0"/>
              <a:t>They cannot be broken down into components</a:t>
            </a:r>
          </a:p>
          <a:p>
            <a:pPr lvl="1"/>
            <a:r>
              <a:rPr lang="en-US" dirty="0"/>
              <a:t>Kinetic and potential energy cannot be negative (though changes can be negative)</a:t>
            </a:r>
          </a:p>
        </p:txBody>
      </p:sp>
    </p:spTree>
    <p:extLst>
      <p:ext uri="{BB962C8B-B14F-4D97-AF65-F5344CB8AC3E}">
        <p14:creationId xmlns:p14="http://schemas.microsoft.com/office/powerpoint/2010/main" val="263531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Potential energy has many forms, but in this course we will focus on two, gravitational potential energy and elastic potential energy.</a:t>
                </a:r>
              </a:p>
              <a:p>
                <a:pPr lvl="1"/>
                <a:r>
                  <a:rPr lang="en-US" dirty="0"/>
                  <a:t>Gravitational Potential Energy</a:t>
                </a:r>
              </a:p>
              <a:p>
                <a:pPr marL="571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/>
                        </a:rPr>
                        <m:t>𝑃𝐸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𝑚𝑔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  <a:p>
                <a:pPr marL="57150" indent="0" algn="ctr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Elastic Potential Energy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/>
                        </a:rPr>
                        <m:t>𝑃𝐸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𝑘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53000" y="4038600"/>
            <a:ext cx="133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acceleration</a:t>
            </a:r>
          </a:p>
          <a:p>
            <a:pPr algn="ctr"/>
            <a:r>
              <a:rPr lang="en-US" dirty="0"/>
              <a:t>of gravity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3313331"/>
            <a:ext cx="1620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in height of the object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2505" y="6096000"/>
            <a:ext cx="1459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elastic spring </a:t>
            </a:r>
          </a:p>
          <a:p>
            <a:pPr algn="ctr"/>
            <a:r>
              <a:rPr lang="en-US" dirty="0"/>
              <a:t>constant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49117" y="5772834"/>
            <a:ext cx="2063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difference in length </a:t>
            </a:r>
          </a:p>
          <a:p>
            <a:pPr algn="ctr"/>
            <a:r>
              <a:rPr lang="en-US" dirty="0"/>
              <a:t>from resting length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5715000" y="5636405"/>
            <a:ext cx="134822" cy="459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8" idx="1"/>
          </p:cNvCxnSpPr>
          <p:nvPr/>
        </p:nvCxnSpPr>
        <p:spPr>
          <a:xfrm flipH="1" flipV="1">
            <a:off x="6389556" y="5772834"/>
            <a:ext cx="459561" cy="3231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105400" y="3938201"/>
            <a:ext cx="76200" cy="200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6" idx="1"/>
          </p:cNvCxnSpPr>
          <p:nvPr/>
        </p:nvCxnSpPr>
        <p:spPr>
          <a:xfrm flipH="1" flipV="1">
            <a:off x="5867400" y="3718785"/>
            <a:ext cx="838200" cy="56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91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Gravitational Potential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800600" cy="47244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The gravitational potential energy is not really an energy at all, but instead represents the force gravity will do to a body as it moves.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𝑔𝑟𝑎𝑣𝑖𝑡𝑦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𝑚𝑔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This quantity becomes positive when we move it to the energy side of our conservation of energy equation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800600" cy="4724400"/>
              </a:xfrm>
              <a:blipFill>
                <a:blip r:embed="rId2"/>
                <a:stretch>
                  <a:fillRect l="-1777" t="-2452" r="-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486400" y="3733800"/>
            <a:ext cx="1524000" cy="1447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248400" y="281940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76416" y="2317417"/>
                <a:ext cx="1143968" cy="3956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𝒎𝒈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416" y="2317417"/>
                <a:ext cx="1143968" cy="395621"/>
              </a:xfrm>
              <a:prstGeom prst="rect">
                <a:avLst/>
              </a:prstGeom>
              <a:blipFill>
                <a:blip r:embed="rId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7543800" y="3268762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086600" y="4487962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559964" y="3549134"/>
                <a:ext cx="105195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= ∆</m:t>
                      </m:r>
                      <m:r>
                        <a:rPr lang="en-US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964" y="3549134"/>
                <a:ext cx="105195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044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Elastic Potential 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elastic potential energy represents the force a spring exerts on a body as it moves</a:t>
            </a:r>
            <a:endParaRPr lang="en-US" b="1" dirty="0"/>
          </a:p>
          <a:p>
            <a:r>
              <a:rPr lang="en-US" dirty="0"/>
              <a:t>Imagine we have spring that exerts a force on a mass m as it travels from point A (resting length of spring) to point B.</a:t>
            </a:r>
          </a:p>
          <a:p>
            <a:r>
              <a:rPr lang="en-US" dirty="0"/>
              <a:t>The magnitude of this force will be k*x at each point along this path.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787704" y="5476652"/>
                <a:ext cx="922752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𝒔𝒑𝒓𝒊𝒏𝒈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704" y="5476652"/>
                <a:ext cx="922752" cy="395621"/>
              </a:xfrm>
              <a:prstGeom prst="rect">
                <a:avLst/>
              </a:prstGeom>
              <a:blipFill rotWithShape="1"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www.adwin.co.uk/images/compression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5" t="36275"/>
          <a:stretch/>
        </p:blipFill>
        <p:spPr bwMode="auto">
          <a:xfrm>
            <a:off x="2024742" y="4370616"/>
            <a:ext cx="4443755" cy="123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www.adwin.co.uk/images/compression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5" t="36275"/>
          <a:stretch/>
        </p:blipFill>
        <p:spPr bwMode="auto">
          <a:xfrm>
            <a:off x="1999913" y="5419724"/>
            <a:ext cx="3029287" cy="123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6074228" y="4191000"/>
            <a:ext cx="1005840" cy="1005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763588" y="5253446"/>
            <a:ext cx="1005840" cy="1005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614058" y="5785711"/>
            <a:ext cx="1143000" cy="54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295400" y="4191000"/>
            <a:ext cx="704513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056811" y="5245554"/>
            <a:ext cx="0" cy="1412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763588" y="6322692"/>
            <a:ext cx="0" cy="335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757059" y="6490332"/>
            <a:ext cx="129975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01344" y="6291944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270790" y="6104981"/>
                <a:ext cx="1448538" cy="3956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𝐬𝐩𝐫𝐢𝐧𝐠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𝒌𝒙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790" y="6104981"/>
                <a:ext cx="1448538" cy="395686"/>
              </a:xfrm>
              <a:prstGeom prst="rect">
                <a:avLst/>
              </a:prstGeom>
              <a:blipFill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91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  <p:bldP spid="21" grpId="0" animBg="1"/>
      <p:bldP spid="20" grpId="0" animBg="1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for Forces that Change Over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23622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To find the work done by the spring force we will have to integrate over the distance traveled.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𝑠𝑝𝑟𝑖𝑛𝑔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𝑘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2362200"/>
              </a:xfrm>
              <a:blipFill>
                <a:blip r:embed="rId2"/>
                <a:stretch>
                  <a:fillRect l="-1481" t="-3101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787704" y="5476652"/>
                <a:ext cx="922752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𝒔𝒑𝒓𝒊𝒏𝒈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704" y="5476652"/>
                <a:ext cx="922752" cy="395621"/>
              </a:xfrm>
              <a:prstGeom prst="rect">
                <a:avLst/>
              </a:prstGeom>
              <a:blipFill rotWithShape="1"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2" descr="http://www.adwin.co.uk/images/compression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5" t="36275"/>
          <a:stretch/>
        </p:blipFill>
        <p:spPr bwMode="auto">
          <a:xfrm>
            <a:off x="2024742" y="4370616"/>
            <a:ext cx="4443755" cy="123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www.adwin.co.uk/images/compression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5" t="36275"/>
          <a:stretch/>
        </p:blipFill>
        <p:spPr bwMode="auto">
          <a:xfrm>
            <a:off x="1999913" y="5419724"/>
            <a:ext cx="3029287" cy="123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6074228" y="4191000"/>
            <a:ext cx="1005840" cy="1005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763588" y="5253446"/>
            <a:ext cx="1005840" cy="1005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614058" y="5785711"/>
            <a:ext cx="1143000" cy="54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295400" y="4191000"/>
            <a:ext cx="704513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6056811" y="5245554"/>
            <a:ext cx="0" cy="1412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763588" y="6322692"/>
            <a:ext cx="0" cy="335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757059" y="6490332"/>
            <a:ext cx="129975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01344" y="6291944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0B673B-2496-4B18-ACF2-2DF0671EE23B}"/>
                  </a:ext>
                </a:extLst>
              </p:cNvPr>
              <p:cNvSpPr txBox="1"/>
              <p:nvPr/>
            </p:nvSpPr>
            <p:spPr>
              <a:xfrm>
                <a:off x="3270790" y="6104981"/>
                <a:ext cx="1448538" cy="3956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𝐬𝐩𝐫𝐢𝐧𝐠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𝒌𝒙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0B673B-2496-4B18-ACF2-2DF0671EE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790" y="6104981"/>
                <a:ext cx="1448538" cy="395686"/>
              </a:xfrm>
              <a:prstGeom prst="rect">
                <a:avLst/>
              </a:prstGeom>
              <a:blipFill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087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931228" y="2362200"/>
            <a:ext cx="0" cy="2286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Path Independence and Potential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3962400" cy="452596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Both gravity and spring forces are </a:t>
                </a:r>
                <a:r>
                  <a:rPr lang="en-US" u="sng" dirty="0"/>
                  <a:t>conservative forces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This means that the exact path taken is not important, just the change in height 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) for gravity or the length values (x) for springs</a:t>
                </a:r>
              </a:p>
              <a:p>
                <a:r>
                  <a:rPr lang="en-US" dirty="0"/>
                  <a:t>For example the ball and pendulum to the right will have the same work done by gravity.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3962400" cy="4525963"/>
              </a:xfrm>
              <a:blipFill>
                <a:blip r:embed="rId3"/>
                <a:stretch>
                  <a:fillRect l="-2154" t="-2561" r="-3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15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4931228" y="2362200"/>
            <a:ext cx="1752600" cy="1409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525984" y="3581400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69628" y="3581400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40728" y="445225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>
            <a:off x="2667000" y="85725"/>
            <a:ext cx="4572000" cy="4572000"/>
          </a:xfrm>
          <a:prstGeom prst="arc">
            <a:avLst>
              <a:gd name="adj1" fmla="val 2366822"/>
              <a:gd name="adj2" fmla="val 5364193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380514" y="4452256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7560128" y="3771900"/>
            <a:ext cx="10886" cy="8763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8FBE9A-034C-4E4A-A075-A11AE643B935}"/>
              </a:ext>
            </a:extLst>
          </p:cNvPr>
          <p:cNvCxnSpPr>
            <a:cxnSpLocks/>
          </p:cNvCxnSpPr>
          <p:nvPr/>
        </p:nvCxnSpPr>
        <p:spPr>
          <a:xfrm flipH="1">
            <a:off x="7915275" y="466725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0EDF36-AE2B-4CB0-8862-834490C8D6D6}"/>
              </a:ext>
            </a:extLst>
          </p:cNvPr>
          <p:cNvCxnSpPr/>
          <p:nvPr/>
        </p:nvCxnSpPr>
        <p:spPr>
          <a:xfrm flipH="1">
            <a:off x="7915275" y="3769757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8B5ED2-0BEC-4791-B526-9D24EDB1874F}"/>
              </a:ext>
            </a:extLst>
          </p:cNvPr>
          <p:cNvCxnSpPr>
            <a:cxnSpLocks/>
          </p:cNvCxnSpPr>
          <p:nvPr/>
        </p:nvCxnSpPr>
        <p:spPr>
          <a:xfrm flipV="1">
            <a:off x="8382000" y="3769757"/>
            <a:ext cx="0" cy="878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F884492-4284-4181-A589-DD2D1BE09D8E}"/>
                  </a:ext>
                </a:extLst>
              </p:cNvPr>
              <p:cNvSpPr txBox="1"/>
              <p:nvPr/>
            </p:nvSpPr>
            <p:spPr>
              <a:xfrm>
                <a:off x="8139066" y="4024313"/>
                <a:ext cx="50763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b="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F884492-4284-4181-A589-DD2D1BE0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066" y="4024313"/>
                <a:ext cx="50763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89D1F0-8032-4002-AFC5-3E3F6274BB22}"/>
              </a:ext>
            </a:extLst>
          </p:cNvPr>
          <p:cNvCxnSpPr/>
          <p:nvPr/>
        </p:nvCxnSpPr>
        <p:spPr>
          <a:xfrm flipH="1">
            <a:off x="6724166" y="2679193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EE3A8E2-3876-4180-BF11-75199D88DCE6}"/>
                  </a:ext>
                </a:extLst>
              </p:cNvPr>
              <p:cNvSpPr txBox="1"/>
              <p:nvPr/>
            </p:nvSpPr>
            <p:spPr>
              <a:xfrm>
                <a:off x="6512988" y="2226422"/>
                <a:ext cx="472309" cy="3956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EE3A8E2-3876-4180-BF11-75199D88D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988" y="2226422"/>
                <a:ext cx="472309" cy="395621"/>
              </a:xfrm>
              <a:prstGeom prst="rect">
                <a:avLst/>
              </a:prstGeom>
              <a:blipFill>
                <a:blip r:embed="rId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64DC06-C982-4025-A038-35E9D27ED57C}"/>
              </a:ext>
            </a:extLst>
          </p:cNvPr>
          <p:cNvCxnSpPr/>
          <p:nvPr/>
        </p:nvCxnSpPr>
        <p:spPr>
          <a:xfrm flipH="1">
            <a:off x="7564478" y="2662571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F390F79-24E7-4C5D-A401-39241CC6247B}"/>
                  </a:ext>
                </a:extLst>
              </p:cNvPr>
              <p:cNvSpPr txBox="1"/>
              <p:nvPr/>
            </p:nvSpPr>
            <p:spPr>
              <a:xfrm>
                <a:off x="7353300" y="2209800"/>
                <a:ext cx="472309" cy="3956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F390F79-24E7-4C5D-A401-39241CC62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300" y="2209800"/>
                <a:ext cx="472309" cy="395621"/>
              </a:xfrm>
              <a:prstGeom prst="rect">
                <a:avLst/>
              </a:prstGeom>
              <a:blipFill>
                <a:blip r:embed="rId6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34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  <p:bldP spid="13" grpId="0" animBg="1"/>
      <p:bldP spid="14" grpId="0" animBg="1"/>
      <p:bldP spid="19" grpId="0" animBg="1"/>
      <p:bldP spid="21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7C29-9A58-4871-BDC5-A36C6379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a Work and Energy Problem</a:t>
            </a:r>
            <a:br>
              <a:rPr lang="en-US" dirty="0"/>
            </a:br>
            <a:r>
              <a:rPr lang="en-US" dirty="0"/>
              <a:t>(The Process)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80897-CDB5-4D78-9300-B055EC7031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Solving a work and energy involves three steps, carefully accounting for the factors at play between some initial state and some final state.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up one diagram showing the initial state and set up some other diagram for the final state.</a:t>
                </a:r>
              </a:p>
              <a:p>
                <a:pPr marL="914400" lvl="1" indent="-514350"/>
                <a:r>
                  <a:rPr lang="en-US" dirty="0"/>
                  <a:t>Identify any </a:t>
                </a:r>
                <a:r>
                  <a:rPr lang="en-US" dirty="0">
                    <a:solidFill>
                      <a:srgbClr val="FF0000"/>
                    </a:solidFill>
                  </a:rPr>
                  <a:t>forces</a:t>
                </a:r>
                <a:r>
                  <a:rPr lang="en-US" dirty="0"/>
                  <a:t> that will do work between the two states</a:t>
                </a:r>
              </a:p>
              <a:p>
                <a:pPr marL="914400" lvl="1" indent="-514350"/>
                <a:r>
                  <a:rPr lang="en-US" dirty="0"/>
                  <a:t>Identify the known or unknown </a:t>
                </a:r>
                <a:r>
                  <a:rPr lang="en-US" dirty="0">
                    <a:solidFill>
                      <a:schemeClr val="accent1"/>
                    </a:solidFill>
                  </a:rPr>
                  <a:t>velocities</a:t>
                </a:r>
                <a:r>
                  <a:rPr lang="en-US" dirty="0"/>
                  <a:t> in each state</a:t>
                </a:r>
              </a:p>
              <a:p>
                <a:pPr marL="914400" lvl="1" indent="-514350"/>
                <a:r>
                  <a:rPr lang="en-US" dirty="0"/>
                  <a:t>Identify the change in </a:t>
                </a:r>
                <a:r>
                  <a:rPr lang="en-US" dirty="0">
                    <a:solidFill>
                      <a:schemeClr val="accent1"/>
                    </a:solidFill>
                  </a:rPr>
                  <a:t>height</a:t>
                </a:r>
                <a:r>
                  <a:rPr lang="en-US" dirty="0"/>
                  <a:t> if applicable</a:t>
                </a:r>
              </a:p>
              <a:p>
                <a:pPr marL="914400" lvl="1" indent="-514350"/>
                <a:r>
                  <a:rPr lang="en-US" dirty="0"/>
                  <a:t>Identify the </a:t>
                </a:r>
                <a:r>
                  <a:rPr lang="en-US" dirty="0">
                    <a:solidFill>
                      <a:schemeClr val="accent1"/>
                    </a:solidFill>
                  </a:rPr>
                  <a:t>‘x’</a:t>
                </a:r>
                <a:r>
                  <a:rPr lang="en-US" dirty="0"/>
                  <a:t> values for the initial and final values if applicable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the diagram to put together the single conservation of energy equation, with included known and unknown values.</a:t>
                </a:r>
              </a:p>
              <a:p>
                <a:pPr marL="914400" lvl="1" indent="-51435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W</m:t>
                    </m:r>
                    <m:r>
                      <a:rPr lang="en-US">
                        <a:latin typeface="Cambria Math"/>
                      </a:rPr>
                      <m:t>=∆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KE</m:t>
                    </m:r>
                    <m:r>
                      <a:rPr lang="en-US">
                        <a:latin typeface="Cambria Math"/>
                        <a:ea typeface="Cambria Math"/>
                      </a:rPr>
                      <m:t>+∆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PE</m:t>
                    </m:r>
                  </m:oMath>
                </a14:m>
                <a:endParaRPr lang="en-US" dirty="0"/>
              </a:p>
              <a:p>
                <a:pPr marL="914400" lvl="1" indent="-514350"/>
                <a:r>
                  <a:rPr lang="en-US" dirty="0"/>
                  <a:t>If you have more than one unknown, you will need to come up with additional equations relating the unknowns you have.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Solve the equations for the unknown quantities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80897-CDB5-4D78-9300-B055EC7031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>
                <a:blip r:embed="rId2"/>
                <a:stretch>
                  <a:fillRect l="-963" t="-2231" r="-1333" b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4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16 </a:t>
            </a:r>
            <a:r>
              <a:rPr lang="en-US" dirty="0" err="1"/>
              <a:t>lb</a:t>
            </a:r>
            <a:r>
              <a:rPr lang="en-US" dirty="0"/>
              <a:t> crate slides down a ramp as shown to the right.  If the crate is released from a height of 10 ft </a:t>
            </a:r>
          </a:p>
          <a:p>
            <a:pPr lvl="1"/>
            <a:r>
              <a:rPr lang="en-US" dirty="0"/>
              <a:t>What is the work done by gravity?</a:t>
            </a:r>
          </a:p>
          <a:p>
            <a:pPr lvl="1"/>
            <a:r>
              <a:rPr lang="en-US" dirty="0"/>
              <a:t>What is the change in gravitational potential energy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29262FE-7F58-4A1E-8AF3-5A510A86DEBD}" type="slidenum">
              <a:rPr lang="en-US" smtClean="0"/>
              <a:t>18</a:t>
            </a:fld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5638800" y="2133600"/>
            <a:ext cx="2819400" cy="3886200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18434611">
            <a:off x="6796360" y="2238783"/>
            <a:ext cx="1066800" cy="1066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27291" y="54864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</a:t>
            </a:r>
            <a:r>
              <a:rPr lang="en-US" baseline="30000" dirty="0"/>
              <a:t>o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746672" y="2895600"/>
            <a:ext cx="0" cy="312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8556172" y="60198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501619" y="4355068"/>
            <a:ext cx="5661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10ft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8556172" y="2895600"/>
            <a:ext cx="38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406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and Energy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spring with an unstretched length of 40 cm and a k value of 120 n/cm is used to lift a 5 kilogram box from a height of 20 cm to a height of 30 cm. If the box starts at rest, what would you expect the final velocity to be?</a:t>
            </a:r>
          </a:p>
        </p:txBody>
      </p:sp>
      <p:pic>
        <p:nvPicPr>
          <p:cNvPr id="4" name="Picture 2" descr="http://www.adwin.co.uk/images/compress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5" t="36275"/>
          <a:stretch/>
        </p:blipFill>
        <p:spPr bwMode="auto">
          <a:xfrm rot="16200000">
            <a:off x="5020140" y="4581059"/>
            <a:ext cx="2740901" cy="11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90308" y="3042920"/>
            <a:ext cx="1005840" cy="1005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kg</a:t>
            </a:r>
          </a:p>
        </p:txBody>
      </p:sp>
      <p:pic>
        <p:nvPicPr>
          <p:cNvPr id="7" name="Picture 2" descr="http://www.adwin.co.uk/images/compress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5" t="36275"/>
          <a:stretch/>
        </p:blipFill>
        <p:spPr bwMode="auto">
          <a:xfrm rot="16200000">
            <a:off x="6169143" y="4008404"/>
            <a:ext cx="3881591" cy="11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7315200" y="1996599"/>
            <a:ext cx="1005840" cy="1005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kg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763000" y="2324099"/>
            <a:ext cx="0" cy="419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151" y="4355068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30 cm</a:t>
            </a:r>
          </a:p>
        </p:txBody>
      </p:sp>
    </p:spTree>
    <p:extLst>
      <p:ext uri="{BB962C8B-B14F-4D97-AF65-F5344CB8AC3E}">
        <p14:creationId xmlns:p14="http://schemas.microsoft.com/office/powerpoint/2010/main" val="190805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and Energy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/>
          </a:bodyPr>
          <a:lstStyle/>
          <a:p>
            <a:r>
              <a:rPr lang="en-US" dirty="0"/>
              <a:t>So far... </a:t>
            </a:r>
          </a:p>
          <a:p>
            <a:pPr lvl="1"/>
            <a:r>
              <a:rPr lang="en-US" dirty="0"/>
              <a:t>We have used </a:t>
            </a:r>
            <a:r>
              <a:rPr lang="en-US" b="1" dirty="0"/>
              <a:t>kinematics</a:t>
            </a:r>
            <a:r>
              <a:rPr lang="en-US" dirty="0"/>
              <a:t> to relate position,  velocity, and acceleration.</a:t>
            </a:r>
          </a:p>
          <a:p>
            <a:pPr lvl="1"/>
            <a:r>
              <a:rPr lang="en-US" dirty="0"/>
              <a:t>And we have used the </a:t>
            </a:r>
            <a:r>
              <a:rPr lang="en-US" b="1" dirty="0"/>
              <a:t>force mass and acceleration branch of kinetics</a:t>
            </a:r>
            <a:r>
              <a:rPr lang="en-US" dirty="0"/>
              <a:t>,  to relate forces to accelerations.</a:t>
            </a:r>
          </a:p>
          <a:p>
            <a:pPr lvl="1"/>
            <a:endParaRPr lang="en-US" dirty="0"/>
          </a:p>
          <a:p>
            <a:r>
              <a:rPr lang="en-US" dirty="0"/>
              <a:t>We are now going to discuss </a:t>
            </a:r>
            <a:r>
              <a:rPr lang="en-US" b="1" dirty="0"/>
              <a:t>work and energy methods</a:t>
            </a:r>
            <a:r>
              <a:rPr lang="en-US" dirty="0"/>
              <a:t> (another branch of </a:t>
            </a:r>
            <a:r>
              <a:rPr lang="en-US" b="1" dirty="0"/>
              <a:t>kinetics</a:t>
            </a:r>
            <a:r>
              <a:rPr lang="en-US" dirty="0"/>
              <a:t>), as an alternative to the force, mass, and acceleration method.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and Energy Practice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2000 lb wrecking ball hangs from the end of a 40 ft cable. If the wrecking ball is released from an angle of 40 degrees, what would we expect the maximum velocity at the bottom point to be?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019800" y="2819400"/>
            <a:ext cx="0" cy="2286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019800" y="2819400"/>
            <a:ext cx="1752600" cy="1409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614556" y="4038600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829300" y="490945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3733800" y="555666"/>
            <a:ext cx="4572000" cy="4572000"/>
          </a:xfrm>
          <a:prstGeom prst="arc">
            <a:avLst>
              <a:gd name="adj1" fmla="val 2366822"/>
              <a:gd name="adj2" fmla="val 5364193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59268" y="3524250"/>
            <a:ext cx="5004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40</a:t>
            </a:r>
            <a:r>
              <a:rPr lang="en-US" baseline="30000" dirty="0">
                <a:solidFill>
                  <a:schemeClr val="tx2"/>
                </a:solidFill>
              </a:rPr>
              <a:t>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B27FEC1-5B06-4B19-91B0-924E34887D87}"/>
                  </a:ext>
                </a:extLst>
              </p14:cNvPr>
              <p14:cNvContentPartPr/>
              <p14:nvPr/>
            </p14:nvContentPartPr>
            <p14:xfrm>
              <a:off x="6018960" y="5369160"/>
              <a:ext cx="42840" cy="282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B27FEC1-5B06-4B19-91B0-924E34887D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9960" y="5360160"/>
                <a:ext cx="60480" cy="29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4198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and Energy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5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24,000 kg aircraft is launched from an aircraft carrier using the a hydraulic catapult.  If the force the catapult exerts over the 90m runway is shown below...</a:t>
            </a:r>
          </a:p>
          <a:p>
            <a:pPr lvl="1"/>
            <a:r>
              <a:rPr lang="en-US" dirty="0"/>
              <a:t>What is the work done by the catapult?</a:t>
            </a:r>
          </a:p>
          <a:p>
            <a:pPr lvl="1"/>
            <a:r>
              <a:rPr lang="en-US" dirty="0"/>
              <a:t>What is the speed of the plane at the end of the runway?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28800" y="6553200"/>
            <a:ext cx="5791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817914" y="4038600"/>
            <a:ext cx="0" cy="2514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17914" y="4343400"/>
            <a:ext cx="4582886" cy="1752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96200" y="635804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81200" y="3948917"/>
                <a:ext cx="16562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𝑭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𝟏𝟐𝟒𝟎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𝒌𝑵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948917"/>
                <a:ext cx="165622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192889" y="5486400"/>
                <a:ext cx="1467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𝑭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𝟐𝟎𝟓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𝒌𝑵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889" y="5486400"/>
                <a:ext cx="146706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791200" y="6553200"/>
                <a:ext cx="1162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𝟗𝟎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6553200"/>
                <a:ext cx="116249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6400800" y="5855732"/>
            <a:ext cx="0" cy="697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101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and Energy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work and energy methods provide an alternative to the force, mass acceleration method.</a:t>
            </a:r>
          </a:p>
          <a:p>
            <a:pPr lvl="1"/>
            <a:r>
              <a:rPr lang="en-US" dirty="0"/>
              <a:t>Almost all kinetics problems can be solved either way.</a:t>
            </a:r>
          </a:p>
          <a:p>
            <a:pPr lvl="1"/>
            <a:r>
              <a:rPr lang="en-US" dirty="0"/>
              <a:t>The force mass acceleration method will be easier in some cases.</a:t>
            </a:r>
          </a:p>
          <a:p>
            <a:pPr lvl="1"/>
            <a:r>
              <a:rPr lang="en-US" dirty="0"/>
              <a:t>The work energy method will be easier in some other cases.</a:t>
            </a:r>
          </a:p>
          <a:p>
            <a:pPr lvl="1"/>
            <a:r>
              <a:rPr lang="en-US" dirty="0"/>
              <a:t>(The impulse momentum method will be easier in some third set of cases).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5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and Energy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work energy method is best summarized as this...</a:t>
            </a:r>
          </a:p>
          <a:p>
            <a:pPr marL="0" indent="0" algn="ctr">
              <a:buNone/>
            </a:pPr>
            <a:r>
              <a:rPr lang="en-US" b="1" dirty="0"/>
              <a:t>“The work done to a system will be equal to the change in the system’s energy”</a:t>
            </a:r>
          </a:p>
          <a:p>
            <a:r>
              <a:rPr lang="en-US" dirty="0"/>
              <a:t>Work is...</a:t>
            </a:r>
          </a:p>
          <a:p>
            <a:pPr lvl="1"/>
            <a:r>
              <a:rPr lang="en-US" dirty="0"/>
              <a:t>A force applied over a distance</a:t>
            </a:r>
          </a:p>
          <a:p>
            <a:r>
              <a:rPr lang="en-US" dirty="0"/>
              <a:t>Energy is...</a:t>
            </a:r>
          </a:p>
          <a:p>
            <a:pPr lvl="1"/>
            <a:r>
              <a:rPr lang="en-US" dirty="0"/>
              <a:t>Translational or Rotational Kinetic Energy</a:t>
            </a:r>
          </a:p>
          <a:p>
            <a:pPr lvl="1"/>
            <a:r>
              <a:rPr lang="en-US" dirty="0"/>
              <a:t>Gravitational or Elastic Potential Energy (a replacement for work done by gravity forces or work done by elastic / spring forces)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1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42E8-B744-45F7-A7C1-E3D5260B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Conservation of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FD6F69-87BB-4F0B-88AD-B40B453764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If we put all of the pieces together in a single equation, we wind up with the conservation of energy equation.</a:t>
                </a:r>
              </a:p>
              <a:p>
                <a:pPr marL="0" indent="0">
                  <a:buNone/>
                </a:pPr>
                <a:endParaRPr lang="en-US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>
                          <a:latin typeface="Cambria Math"/>
                        </a:rPr>
                        <m:t>W</m:t>
                      </m:r>
                      <m:r>
                        <a:rPr lang="en-US" sz="3600">
                          <a:latin typeface="Cambria Math"/>
                        </a:rPr>
                        <m:t>=∆</m:t>
                      </m:r>
                      <m:r>
                        <m:rPr>
                          <m:sty m:val="p"/>
                        </m:rPr>
                        <a:rPr lang="en-US" sz="3600">
                          <a:latin typeface="Cambria Math"/>
                          <a:ea typeface="Cambria Math"/>
                        </a:rPr>
                        <m:t>KE</m:t>
                      </m:r>
                      <m:r>
                        <a:rPr lang="en-US" sz="3600">
                          <a:latin typeface="Cambria Math"/>
                          <a:ea typeface="Cambria Math"/>
                        </a:rPr>
                        <m:t>+∆</m:t>
                      </m:r>
                      <m:r>
                        <m:rPr>
                          <m:sty m:val="p"/>
                        </m:rPr>
                        <a:rPr lang="en-US" sz="3600">
                          <a:latin typeface="Cambria Math"/>
                          <a:ea typeface="Cambria Math"/>
                        </a:rPr>
                        <m:t>PE</m:t>
                      </m:r>
                    </m:oMath>
                  </m:oMathPara>
                </a14:m>
                <a:endParaRPr lang="en-US" sz="3600" dirty="0"/>
              </a:p>
              <a:p>
                <a:endParaRPr lang="en-US" dirty="0"/>
              </a:p>
              <a:p>
                <a:r>
                  <a:rPr lang="en-US" dirty="0"/>
                  <a:t>All work an energy equations will start with this simple equation, which will be adapted based on what we know.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FD6F69-87BB-4F0B-88AD-B40B453764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830" b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58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410"/>
            <a:ext cx="8229600" cy="107455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The work done to a system (at least a dynamic system) will be equal a force times a distance.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0" y="2895600"/>
            <a:ext cx="1524000" cy="1447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0600" y="4343400"/>
            <a:ext cx="6781800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2895600"/>
            <a:ext cx="1524000" cy="14478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86000" y="4724400"/>
            <a:ext cx="457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4572000" y="3619500"/>
            <a:ext cx="1524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86000" y="3505200"/>
            <a:ext cx="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58000" y="3505200"/>
            <a:ext cx="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553200" y="4343400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18753" y="4539734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341263" y="3131954"/>
                <a:ext cx="767967" cy="39074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𝐩𝐮𝐬𝐡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263" y="3131954"/>
                <a:ext cx="767967" cy="390748"/>
              </a:xfrm>
              <a:prstGeom prst="rect">
                <a:avLst/>
              </a:prstGeom>
              <a:blipFill rotWithShape="1">
                <a:blip r:embed="rId3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905373" y="4558374"/>
                <a:ext cx="96924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𝐟𝐫𝐢𝐜𝐭𝐢𝐨𝐧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373" y="4558374"/>
                <a:ext cx="96924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CC8EE39C-A264-4C5A-97BC-D81098AFC9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3953" y="5313098"/>
                <a:ext cx="8229600" cy="149727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𝑝𝑢𝑠h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𝑝𝑢𝑠h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∗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 algn="ctr">
                  <a:buNone/>
                </a:pPr>
                <a:r>
                  <a:rPr lang="en-US" dirty="0"/>
                  <a:t>     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𝑓𝑟𝑖𝑐𝑡𝑖𝑜𝑛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𝑓𝑟𝑖𝑐𝑡𝑖𝑜𝑛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∗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CC8EE39C-A264-4C5A-97BC-D81098AFC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53" y="5313098"/>
                <a:ext cx="8229600" cy="14972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78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49D6F4AD-171D-479B-A714-AA253AF5A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31410"/>
            <a:ext cx="8305800" cy="1067644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lang="en-US" dirty="0"/>
              <a:t>Only the component of the force in the direction of the motion does work on the system.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0" y="2895600"/>
            <a:ext cx="1524000" cy="1447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90600" y="4343400"/>
            <a:ext cx="6781800" cy="152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2895600"/>
            <a:ext cx="1524000" cy="1447800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286000" y="3505200"/>
            <a:ext cx="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58000" y="3505200"/>
            <a:ext cx="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858000" y="3810000"/>
            <a:ext cx="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905373" y="4558374"/>
                <a:ext cx="97725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𝐧𝐨𝐫𝐦𝐚𝐥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373" y="4558374"/>
                <a:ext cx="97725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5410200" y="3048000"/>
            <a:ext cx="6858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921572" y="2602468"/>
                <a:ext cx="746423" cy="3942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𝐩𝐮𝐬𝐡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572" y="2602468"/>
                <a:ext cx="746423" cy="394210"/>
              </a:xfrm>
              <a:prstGeom prst="rect">
                <a:avLst/>
              </a:prstGeom>
              <a:blipFill rotWithShape="1"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 flipH="1">
            <a:off x="5181600" y="3657600"/>
            <a:ext cx="8920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>
            <a:off x="5670228" y="3200400"/>
            <a:ext cx="882972" cy="838200"/>
          </a:xfrm>
          <a:prstGeom prst="arc">
            <a:avLst>
              <a:gd name="adj1" fmla="val 10411513"/>
              <a:gd name="adj2" fmla="val 127602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181600" y="318485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θ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572AA0-5D5A-418F-B4D8-6EFE93370F69}"/>
              </a:ext>
            </a:extLst>
          </p:cNvPr>
          <p:cNvCxnSpPr/>
          <p:nvPr/>
        </p:nvCxnSpPr>
        <p:spPr>
          <a:xfrm>
            <a:off x="2286000" y="4724400"/>
            <a:ext cx="457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18753" y="4539734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C62EF5CB-D4C4-4E41-809F-C77C9A9910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3953" y="5313098"/>
                <a:ext cx="8229600" cy="149727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𝑝𝑢𝑠h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𝑝𝑢𝑠h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cos</m:t>
                    </m:r>
                    <m:r>
                      <a:rPr lang="en-US" i="1">
                        <a:latin typeface="Cambria Math"/>
                      </a:rPr>
                      <m:t>⁡(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i="1">
                        <a:latin typeface="Cambria Math"/>
                      </a:rPr>
                      <m:t>)∗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𝑛𝑜𝑟𝑚𝑎𝑙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C62EF5CB-D4C4-4E41-809F-C77C9A991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53" y="5313098"/>
                <a:ext cx="8229600" cy="14972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96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16" grpId="0" animBg="1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953000" cy="452596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Sometimes we will encounter a force that changes as the body moves.</a:t>
                </a:r>
              </a:p>
              <a:p>
                <a:r>
                  <a:rPr lang="en-US" dirty="0"/>
                  <a:t>In cases such as this, the work done by the force will be the integral of the force function over the distance traveled.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953000" cy="4525963"/>
              </a:xfrm>
              <a:blipFill>
                <a:blip r:embed="rId2"/>
                <a:stretch>
                  <a:fillRect l="-2091" t="-2156" r="-2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8AD53BC-F086-44A0-A5DE-E63B98750822}"/>
              </a:ext>
            </a:extLst>
          </p:cNvPr>
          <p:cNvCxnSpPr>
            <a:cxnSpLocks/>
          </p:cNvCxnSpPr>
          <p:nvPr/>
        </p:nvCxnSpPr>
        <p:spPr>
          <a:xfrm>
            <a:off x="5942239" y="48006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679B53-1004-45F4-97A3-44500FD99F6A}"/>
              </a:ext>
            </a:extLst>
          </p:cNvPr>
          <p:cNvCxnSpPr>
            <a:cxnSpLocks/>
          </p:cNvCxnSpPr>
          <p:nvPr/>
        </p:nvCxnSpPr>
        <p:spPr>
          <a:xfrm flipV="1">
            <a:off x="5932714" y="3112532"/>
            <a:ext cx="0" cy="1688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D86EA0-705E-4F41-8970-D87860DB5299}"/>
              </a:ext>
            </a:extLst>
          </p:cNvPr>
          <p:cNvSpPr txBox="1"/>
          <p:nvPr/>
        </p:nvSpPr>
        <p:spPr>
          <a:xfrm>
            <a:off x="11811000" y="460544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346539-ECBB-48F2-B0CC-504175EC5E2B}"/>
                  </a:ext>
                </a:extLst>
              </p:cNvPr>
              <p:cNvSpPr txBox="1"/>
              <p:nvPr/>
            </p:nvSpPr>
            <p:spPr>
              <a:xfrm>
                <a:off x="6358354" y="2647454"/>
                <a:ext cx="1235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…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346539-ECBB-48F2-B0CC-504175EC5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354" y="2647454"/>
                <a:ext cx="12354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621E91-3018-47D7-9CEA-999F342D95EF}"/>
                  </a:ext>
                </a:extLst>
              </p:cNvPr>
              <p:cNvSpPr txBox="1"/>
              <p:nvPr/>
            </p:nvSpPr>
            <p:spPr>
              <a:xfrm>
                <a:off x="8376307" y="460544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621E91-3018-47D7-9CEA-999F342D9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307" y="4605440"/>
                <a:ext cx="37061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93A0EC7-685D-470D-B19B-C70884D4577D}"/>
                  </a:ext>
                </a:extLst>
              </p:cNvPr>
              <p:cNvSpPr txBox="1"/>
              <p:nvPr/>
            </p:nvSpPr>
            <p:spPr>
              <a:xfrm>
                <a:off x="5768218" y="2707799"/>
                <a:ext cx="3850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93A0EC7-685D-470D-B19B-C70884D45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218" y="2707799"/>
                <a:ext cx="38504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18E6F38-A374-4A27-B0D6-295EDF25AFD7}"/>
              </a:ext>
            </a:extLst>
          </p:cNvPr>
          <p:cNvSpPr/>
          <p:nvPr/>
        </p:nvSpPr>
        <p:spPr>
          <a:xfrm>
            <a:off x="5938630" y="3233956"/>
            <a:ext cx="2090945" cy="1557119"/>
          </a:xfrm>
          <a:custGeom>
            <a:avLst/>
            <a:gdLst>
              <a:gd name="connsiteX0" fmla="*/ 4970 w 2090945"/>
              <a:gd name="connsiteY0" fmla="*/ 480794 h 1557119"/>
              <a:gd name="connsiteX1" fmla="*/ 62120 w 2090945"/>
              <a:gd name="connsiteY1" fmla="*/ 480794 h 1557119"/>
              <a:gd name="connsiteX2" fmla="*/ 443120 w 2090945"/>
              <a:gd name="connsiteY2" fmla="*/ 80744 h 1557119"/>
              <a:gd name="connsiteX3" fmla="*/ 1205120 w 2090945"/>
              <a:gd name="connsiteY3" fmla="*/ 147419 h 1557119"/>
              <a:gd name="connsiteX4" fmla="*/ 2090945 w 2090945"/>
              <a:gd name="connsiteY4" fmla="*/ 1557119 h 1557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0945" h="1557119">
                <a:moveTo>
                  <a:pt x="4970" y="480794"/>
                </a:moveTo>
                <a:cubicBezTo>
                  <a:pt x="-2968" y="514131"/>
                  <a:pt x="-10905" y="547469"/>
                  <a:pt x="62120" y="480794"/>
                </a:cubicBezTo>
                <a:cubicBezTo>
                  <a:pt x="135145" y="414119"/>
                  <a:pt x="252620" y="136306"/>
                  <a:pt x="443120" y="80744"/>
                </a:cubicBezTo>
                <a:cubicBezTo>
                  <a:pt x="633620" y="25182"/>
                  <a:pt x="930483" y="-98644"/>
                  <a:pt x="1205120" y="147419"/>
                </a:cubicBezTo>
                <a:cubicBezTo>
                  <a:pt x="1479758" y="393481"/>
                  <a:pt x="1927433" y="1390432"/>
                  <a:pt x="2090945" y="1557119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9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10" grpId="0"/>
      <p:bldP spid="14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Kinetic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kinetic energy of a body of a particle will be as follows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𝐾𝐸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endParaRPr lang="en-US" b="0" dirty="0"/>
              </a:p>
              <a:p>
                <a:r>
                  <a:rPr lang="en-US" b="0" dirty="0"/>
                  <a:t>In </a:t>
                </a:r>
                <a:r>
                  <a:rPr lang="en-US" dirty="0"/>
                  <a:t>our conservation of energy equation, we use the change in kinetic energy, which assuming constant mass is…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>
                <a:blip r:embed="rId2"/>
                <a:stretch>
                  <a:fillRect l="-1259" t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26157" y="3453606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mass of 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29229" y="3248025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 of object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 flipV="1">
            <a:off x="4990256" y="3019425"/>
            <a:ext cx="1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397779" y="2867025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36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1242</Words>
  <Application>Microsoft Office PowerPoint</Application>
  <PresentationFormat>On-screen Show (4:3)</PresentationFormat>
  <Paragraphs>184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MA_Template</vt:lpstr>
      <vt:lpstr>The Conservation of Energy for a Particle</vt:lpstr>
      <vt:lpstr>Work and Energy Method</vt:lpstr>
      <vt:lpstr>Work and Energy Method</vt:lpstr>
      <vt:lpstr>Work and Energy Method</vt:lpstr>
      <vt:lpstr>The Conservation of Energy</vt:lpstr>
      <vt:lpstr>Work</vt:lpstr>
      <vt:lpstr>Work</vt:lpstr>
      <vt:lpstr>Work</vt:lpstr>
      <vt:lpstr>Kinetic Energy</vt:lpstr>
      <vt:lpstr>Kinetic Energy</vt:lpstr>
      <vt:lpstr>Potential Energy</vt:lpstr>
      <vt:lpstr>Gravitational Potential Energy</vt:lpstr>
      <vt:lpstr>Elastic Potential Energy</vt:lpstr>
      <vt:lpstr>Work for Forces that Change Over Time</vt:lpstr>
      <vt:lpstr>Path Independence and Potential Energy</vt:lpstr>
      <vt:lpstr>Solving a Work and Energy Problem (The Process)</vt:lpstr>
      <vt:lpstr>Thanks for Watching</vt:lpstr>
      <vt:lpstr>Work Worked Example</vt:lpstr>
      <vt:lpstr>Work and Energy Worked Example</vt:lpstr>
      <vt:lpstr>Work and Energy Practice Problem</vt:lpstr>
      <vt:lpstr>Work and Energy 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17</cp:revision>
  <dcterms:created xsi:type="dcterms:W3CDTF">2020-08-21T15:23:22Z</dcterms:created>
  <dcterms:modified xsi:type="dcterms:W3CDTF">2020-12-30T16:47:12Z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