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6" r:id="rId5"/>
    <p:sldId id="297" r:id="rId6"/>
    <p:sldId id="298" r:id="rId7"/>
    <p:sldId id="299" r:id="rId8"/>
    <p:sldId id="259" r:id="rId9"/>
    <p:sldId id="301" r:id="rId10"/>
    <p:sldId id="268" r:id="rId11"/>
    <p:sldId id="263" r:id="rId12"/>
    <p:sldId id="287" r:id="rId13"/>
    <p:sldId id="261" r:id="rId14"/>
    <p:sldId id="262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and Efficiency in Particles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/>
              <a:t>If a car delivers an average 100 hp to the road and weighs a total of 1.2 tons, how long will it take to go from 0-60 mph?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Road, Car, Motion, Vehicle, Auto, Car On Road, Car Road">
            <a:extLst>
              <a:ext uri="{FF2B5EF4-FFF2-40B4-BE49-F238E27FC236}">
                <a16:creationId xmlns:a16="http://schemas.microsoft.com/office/drawing/2014/main" id="{DE1368F6-B63C-4F90-AE20-8EDAF9984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1" r="23333" b="17585"/>
          <a:stretch/>
        </p:blipFill>
        <p:spPr bwMode="auto">
          <a:xfrm>
            <a:off x="1828800" y="3763964"/>
            <a:ext cx="5486400" cy="29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0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19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Your car broke down and now needs to be repaired.  How much power is required for a lift to raise your 1.2 ton car 6 ft off the ground in 15 seconds?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Car, Mechanic, Automobile, Service, Repair, Auto">
            <a:extLst>
              <a:ext uri="{FF2B5EF4-FFF2-40B4-BE49-F238E27FC236}">
                <a16:creationId xmlns:a16="http://schemas.microsoft.com/office/drawing/2014/main" id="{7F265686-AA72-4D02-8D17-481832CC9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3894" r="4167"/>
          <a:stretch/>
        </p:blipFill>
        <p:spPr bwMode="auto">
          <a:xfrm>
            <a:off x="4419600" y="1885131"/>
            <a:ext cx="4648200" cy="36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6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Practice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001000" cy="3581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drag force of air on a car is equal to...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b="0" dirty="0">
                    <a:ea typeface="Cambria Math"/>
                  </a:rPr>
                  <a:t> is the density of the air,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b="0" dirty="0">
                    <a:ea typeface="Cambria Math"/>
                  </a:rPr>
                  <a:t> is the velocity,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b="0" dirty="0">
                    <a:ea typeface="Cambria Math"/>
                  </a:rPr>
                  <a:t> is the drag coefficient,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>
                    <a:ea typeface="Cambria Math"/>
                  </a:rPr>
                  <a:t> is the frontal area.  If a Mazda RX7 has a drag coefficient of .29, a frontal area of 5.95 square feet, and a max power output of 146 hp, and the density of air is .002326 slug/ft</a:t>
                </a:r>
                <a:r>
                  <a:rPr lang="en-US" baseline="30000" dirty="0">
                    <a:ea typeface="Cambria Math"/>
                  </a:rPr>
                  <a:t>3</a:t>
                </a:r>
                <a:r>
                  <a:rPr lang="en-US" dirty="0">
                    <a:ea typeface="Cambria Math"/>
                  </a:rPr>
                  <a:t> what is the theoretical top speed of the Mazda assuming it only has to fight wind resistance?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01000" cy="3581400"/>
              </a:xfrm>
              <a:blipFill>
                <a:blip r:embed="rId2"/>
                <a:stretch>
                  <a:fillRect l="-1219" t="-3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Mazda-RX-7-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83986"/>
            <a:ext cx="3657600" cy="18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0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256D-408D-4D01-BBB8-EEE1C5E7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concept of power is simply the </a:t>
                </a:r>
                <a:r>
                  <a:rPr lang="en-US" b="1" dirty="0"/>
                  <a:t>rate at which you can perform work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Because of the conservation of energy relationship, this is equal to the rate at which energy is changing.</a:t>
                </a:r>
              </a:p>
              <a:p>
                <a:r>
                  <a:rPr lang="en-US" dirty="0"/>
                  <a:t>Putting this into an equation, we arrive at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If we look at the average power exerted over a set period of time, we can simply divide the work done (or change in energy) by the time it took to do that 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Working in the other direction, we can also define work as the average power times the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1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553E-6EC1-49AC-BE71-59662847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610D-CA09-480C-8852-FFAE264B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14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examining the impact of power, we can imagine the two cars of similar mass shown below.</a:t>
            </a:r>
          </a:p>
          <a:p>
            <a:pPr lvl="1"/>
            <a:r>
              <a:rPr lang="en-US" dirty="0"/>
              <a:t>They will both take the same amount of work to go from a standstill to a set speed.</a:t>
            </a:r>
          </a:p>
          <a:p>
            <a:pPr lvl="1"/>
            <a:r>
              <a:rPr lang="en-US" dirty="0"/>
              <a:t>The more powerful car however will be able to make this change more quickly.</a:t>
            </a:r>
          </a:p>
        </p:txBody>
      </p:sp>
      <p:pic>
        <p:nvPicPr>
          <p:cNvPr id="1026" name="Picture 2" descr="Two cars with differing power.">
            <a:extLst>
              <a:ext uri="{FF2B5EF4-FFF2-40B4-BE49-F238E27FC236}">
                <a16:creationId xmlns:a16="http://schemas.microsoft.com/office/drawing/2014/main" id="{70DA2D8B-9EFA-4959-B703-E9E6D36E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421695"/>
            <a:ext cx="6172200" cy="212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(Translational and Rotational)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 translational system with no rotation...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𝒫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 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=(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rotational system with no translation...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𝒫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 (∆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 (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general system with translation and rotation...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𝒫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=(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units of power generally are a unit force times a unit distance per unit time.</a:t>
                </a:r>
              </a:p>
              <a:p>
                <a:r>
                  <a:rPr lang="en-US" dirty="0"/>
                  <a:t>In the metric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𝑊𝑎𝑡𝑡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English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𝐻𝑜𝑟𝑠𝑒𝑝𝑜𝑤𝑒𝑟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h𝑝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550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𝑙𝑏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54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Power Problems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Solving a power related problem is still at it’s heart a work and energy problem, and we will therefore use a very similar process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any </a:t>
                </a:r>
                <a:r>
                  <a:rPr lang="en-US" dirty="0">
                    <a:solidFill>
                      <a:srgbClr val="FF0000"/>
                    </a:solidFill>
                  </a:rPr>
                  <a:t>forces</a:t>
                </a:r>
                <a:r>
                  <a:rPr lang="en-US" dirty="0"/>
                  <a:t> that will do work between the two states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</a:t>
                </a:r>
                <a:r>
                  <a:rPr lang="en-US" dirty="0"/>
                  <a:t> in each state</a:t>
                </a:r>
              </a:p>
              <a:p>
                <a:pPr marL="914400" lvl="1" indent="-514350"/>
                <a:r>
                  <a:rPr lang="en-US" dirty="0"/>
                  <a:t>Identify the change in </a:t>
                </a:r>
                <a:r>
                  <a:rPr lang="en-US" dirty="0">
                    <a:solidFill>
                      <a:schemeClr val="accent1"/>
                    </a:solidFill>
                  </a:rPr>
                  <a:t>height</a:t>
                </a:r>
                <a:r>
                  <a:rPr lang="en-US" dirty="0"/>
                  <a:t> if applicable</a:t>
                </a:r>
              </a:p>
              <a:p>
                <a:pPr marL="914400" lvl="1" indent="-514350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accent1"/>
                    </a:solidFill>
                  </a:rPr>
                  <a:t>‘x’</a:t>
                </a:r>
                <a:r>
                  <a:rPr lang="en-US" dirty="0"/>
                  <a:t> values for the initial and final values if applicable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single conservation of energy equation, as well as an equation relating work to power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=∆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KE</m:t>
                    </m:r>
                    <m:r>
                      <a:rPr lang="en-US">
                        <a:latin typeface="Cambria Math"/>
                        <a:ea typeface="Cambria Math"/>
                      </a:rPr>
                      <m:t>+∆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PE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963" t="-2231" r="-1037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efficiency is the percentage of the work or power in that makes it out of a system.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663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MA_Template</vt:lpstr>
      <vt:lpstr>Power and Efficiency in Particles</vt:lpstr>
      <vt:lpstr>Power</vt:lpstr>
      <vt:lpstr>Power</vt:lpstr>
      <vt:lpstr>Power</vt:lpstr>
      <vt:lpstr>Power (Translational and Rotational)</vt:lpstr>
      <vt:lpstr>Power Units</vt:lpstr>
      <vt:lpstr>Solving Power Problems (The Process)</vt:lpstr>
      <vt:lpstr>Efficiency</vt:lpstr>
      <vt:lpstr>Thanks for Watching</vt:lpstr>
      <vt:lpstr>Power Worked Example</vt:lpstr>
      <vt:lpstr>Power Practice Problem</vt:lpstr>
      <vt:lpstr>Power 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18</cp:revision>
  <dcterms:created xsi:type="dcterms:W3CDTF">2020-08-21T15:23:22Z</dcterms:created>
  <dcterms:modified xsi:type="dcterms:W3CDTF">2020-12-30T16:54:44Z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