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88" r:id="rId9"/>
    <p:sldId id="264" r:id="rId10"/>
    <p:sldId id="268" r:id="rId11"/>
    <p:sldId id="287" r:id="rId12"/>
    <p:sldId id="261" r:id="rId13"/>
    <p:sldId id="262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Impulse and Momentum in a Particle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1240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plane with a mass of 80,000 kg is traveling a velocity of 200 meters per second when the engines cut out. 20 seconds later, it’s noticed that the velocity has dropped to 190 m/s. Assuming the plane is not gaining or losing altitude, what is the average drag force on the plane?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Airplane In The Sky">
            <a:extLst>
              <a:ext uri="{FF2B5EF4-FFF2-40B4-BE49-F238E27FC236}">
                <a16:creationId xmlns:a16="http://schemas.microsoft.com/office/drawing/2014/main" id="{5AA166D0-D038-49BE-865F-36EF38D0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810000"/>
            <a:ext cx="44958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plot below shows the thrust generated by the engine on a jet fighter (2500 kg) over ten seconds.  If the plane is starting from rest on a runway and friction and drag are negligible, determine the speed of the plane at the end of these ten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7E060-92B7-4F60-B056-EA4EDD13C671}"/>
              </a:ext>
            </a:extLst>
          </p:cNvPr>
          <p:cNvSpPr/>
          <p:nvPr/>
        </p:nvSpPr>
        <p:spPr>
          <a:xfrm>
            <a:off x="5255" y="5955141"/>
            <a:ext cx="1743364" cy="102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7EA0D0-AE54-409B-ABA7-ABD0AE0ABF65}"/>
              </a:ext>
            </a:extLst>
          </p:cNvPr>
          <p:cNvCxnSpPr>
            <a:cxnSpLocks/>
          </p:cNvCxnSpPr>
          <p:nvPr/>
        </p:nvCxnSpPr>
        <p:spPr>
          <a:xfrm>
            <a:off x="2134373" y="4038600"/>
            <a:ext cx="0" cy="259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A2F726-A3D1-42E4-B758-1A91CFB8BFE6}"/>
              </a:ext>
            </a:extLst>
          </p:cNvPr>
          <p:cNvCxnSpPr/>
          <p:nvPr/>
        </p:nvCxnSpPr>
        <p:spPr>
          <a:xfrm>
            <a:off x="2134373" y="5943600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E6C51-B16E-4D6C-BEF6-2FD19462EF2A}"/>
              </a:ext>
            </a:extLst>
          </p:cNvPr>
          <p:cNvSpPr txBox="1"/>
          <p:nvPr/>
        </p:nvSpPr>
        <p:spPr>
          <a:xfrm>
            <a:off x="1292434" y="4897350"/>
            <a:ext cx="5724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Force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(kN)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C69FB-33E6-4803-9C6F-C2E56C0CBD50}"/>
              </a:ext>
            </a:extLst>
          </p:cNvPr>
          <p:cNvSpPr txBox="1"/>
          <p:nvPr/>
        </p:nvSpPr>
        <p:spPr>
          <a:xfrm>
            <a:off x="7576507" y="5701226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DF247-2985-4F71-AD1A-31CA6384FCFD}"/>
              </a:ext>
            </a:extLst>
          </p:cNvPr>
          <p:cNvCxnSpPr>
            <a:cxnSpLocks/>
          </p:cNvCxnSpPr>
          <p:nvPr/>
        </p:nvCxnSpPr>
        <p:spPr>
          <a:xfrm flipH="1" flipV="1">
            <a:off x="3679825" y="4565092"/>
            <a:ext cx="29238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5842A-058E-4B15-B11A-0399049F6F18}"/>
              </a:ext>
            </a:extLst>
          </p:cNvPr>
          <p:cNvCxnSpPr>
            <a:cxnSpLocks/>
          </p:cNvCxnSpPr>
          <p:nvPr/>
        </p:nvCxnSpPr>
        <p:spPr>
          <a:xfrm>
            <a:off x="3645407" y="3909185"/>
            <a:ext cx="0" cy="28491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4D03D-7A98-4927-97E3-25B2A048D3A4}"/>
              </a:ext>
            </a:extLst>
          </p:cNvPr>
          <p:cNvCxnSpPr>
            <a:cxnSpLocks/>
          </p:cNvCxnSpPr>
          <p:nvPr/>
        </p:nvCxnSpPr>
        <p:spPr>
          <a:xfrm>
            <a:off x="6595242" y="3852261"/>
            <a:ext cx="0" cy="29060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AD8D6B-1DFB-4892-BAD5-4A542C3BFE87}"/>
              </a:ext>
            </a:extLst>
          </p:cNvPr>
          <p:cNvSpPr txBox="1"/>
          <p:nvPr/>
        </p:nvSpPr>
        <p:spPr>
          <a:xfrm>
            <a:off x="4811902" y="4157747"/>
            <a:ext cx="5902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rgbClr val="FF0000"/>
                </a:solidFill>
              </a:rPr>
              <a:t>12 kN</a:t>
            </a:r>
            <a:endParaRPr lang="en-US" sz="1350" baseline="30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7E9FB-6628-4A57-BFC8-67531EB64637}"/>
              </a:ext>
            </a:extLst>
          </p:cNvPr>
          <p:cNvSpPr txBox="1"/>
          <p:nvPr/>
        </p:nvSpPr>
        <p:spPr>
          <a:xfrm>
            <a:off x="3481497" y="6200905"/>
            <a:ext cx="37863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4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05949-210B-4578-A1E3-157C920078E2}"/>
              </a:ext>
            </a:extLst>
          </p:cNvPr>
          <p:cNvSpPr txBox="1"/>
          <p:nvPr/>
        </p:nvSpPr>
        <p:spPr>
          <a:xfrm>
            <a:off x="6387343" y="6185975"/>
            <a:ext cx="46679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10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7CDCA3-1FC4-467B-97CE-BDD3FF67C2CE}"/>
              </a:ext>
            </a:extLst>
          </p:cNvPr>
          <p:cNvCxnSpPr>
            <a:cxnSpLocks/>
          </p:cNvCxnSpPr>
          <p:nvPr/>
        </p:nvCxnSpPr>
        <p:spPr>
          <a:xfrm flipH="1">
            <a:off x="2134373" y="4565092"/>
            <a:ext cx="1545452" cy="1378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satellite with a mass of 12,000 kg and a speed of 600 m/s fires a thruster exerting a force of 600 kN at a 30</a:t>
            </a:r>
            <a:r>
              <a:rPr lang="en-US" baseline="30000" dirty="0"/>
              <a:t>o</a:t>
            </a:r>
            <a:r>
              <a:rPr lang="en-US" dirty="0"/>
              <a:t> angle with the current path as shown below.  The thruster is turned off after completing a 90</a:t>
            </a:r>
            <a:r>
              <a:rPr lang="en-US" baseline="30000" dirty="0"/>
              <a:t>o</a:t>
            </a:r>
            <a:r>
              <a:rPr lang="en-US" dirty="0"/>
              <a:t> turn as shown below.</a:t>
            </a:r>
          </a:p>
          <a:p>
            <a:pPr lvl="1"/>
            <a:r>
              <a:rPr lang="en-US" dirty="0"/>
              <a:t>How long is the thruster on?</a:t>
            </a:r>
          </a:p>
          <a:p>
            <a:pPr lvl="1"/>
            <a:r>
              <a:rPr lang="en-US" dirty="0"/>
              <a:t>What is the final velocity of the satellite?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2514600" y="5257800"/>
            <a:ext cx="3962400" cy="1981200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77000" y="6248400"/>
            <a:ext cx="0" cy="3810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51686" y="4572000"/>
            <a:ext cx="906114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84343" y="4469368"/>
                <a:ext cx="480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43" y="4469368"/>
                <a:ext cx="4803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>
            <a:off x="3657600" y="4495800"/>
            <a:ext cx="1371600" cy="1371600"/>
          </a:xfrm>
          <a:prstGeom prst="arc">
            <a:avLst>
              <a:gd name="adj1" fmla="val 19785643"/>
              <a:gd name="adj2" fmla="val 287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9398" y="48387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pic>
        <p:nvPicPr>
          <p:cNvPr id="6" name="Picture 2" descr="Satellite by Cheeseness">
            <a:extLst>
              <a:ext uri="{FF2B5EF4-FFF2-40B4-BE49-F238E27FC236}">
                <a16:creationId xmlns:a16="http://schemas.microsoft.com/office/drawing/2014/main" id="{9125BA88-2261-42D8-A753-52525FF1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4466" y="4954666"/>
            <a:ext cx="1371601" cy="6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satellite with a mass of 12,000 kg and a speed of 600 m/s is traveling 30</a:t>
            </a:r>
            <a:r>
              <a:rPr lang="en-US" baseline="30000" dirty="0"/>
              <a:t>o</a:t>
            </a:r>
            <a:r>
              <a:rPr lang="en-US" dirty="0"/>
              <a:t> from horizontal.  If the capsule is to have the same speed but travel horizontally after 10 seconds, what is the magnitude and direction of the required average thruster force?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1863" y="53168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2362200" y="5029200"/>
            <a:ext cx="5181600" cy="2400300"/>
          </a:xfrm>
          <a:prstGeom prst="arc">
            <a:avLst>
              <a:gd name="adj1" fmla="val 12320770"/>
              <a:gd name="adj2" fmla="val 16160031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00600" y="5031922"/>
            <a:ext cx="2743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Satellite by Cheeseness">
            <a:extLst>
              <a:ext uri="{FF2B5EF4-FFF2-40B4-BE49-F238E27FC236}">
                <a16:creationId xmlns:a16="http://schemas.microsoft.com/office/drawing/2014/main" id="{B0DA23E5-953F-4AF2-B138-E28AAA2B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422">
            <a:off x="2146392" y="5258008"/>
            <a:ext cx="1371601" cy="6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and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far... 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kinematics</a:t>
            </a:r>
            <a:r>
              <a:rPr lang="en-US" dirty="0"/>
              <a:t> to relate position,  velocity, and acceleration.</a:t>
            </a:r>
          </a:p>
          <a:p>
            <a:pPr lvl="1"/>
            <a:r>
              <a:rPr lang="en-US" dirty="0"/>
              <a:t>And we have used the </a:t>
            </a:r>
            <a:r>
              <a:rPr lang="en-US" b="1" dirty="0"/>
              <a:t>force mass and acceleration branch of kinetics</a:t>
            </a:r>
            <a:r>
              <a:rPr lang="en-US" dirty="0"/>
              <a:t>,  to relate forces to the motion of bodies.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work and energy methods </a:t>
            </a:r>
            <a:r>
              <a:rPr lang="en-US" dirty="0"/>
              <a:t>(a second branch of </a:t>
            </a:r>
            <a:r>
              <a:rPr lang="en-US" b="1" dirty="0"/>
              <a:t>kinetics</a:t>
            </a:r>
            <a:r>
              <a:rPr lang="en-US" dirty="0"/>
              <a:t>), as an alternative to the force, mass, and acceleration method.</a:t>
            </a:r>
          </a:p>
          <a:p>
            <a:endParaRPr lang="en-US" dirty="0"/>
          </a:p>
          <a:p>
            <a:r>
              <a:rPr lang="en-US" dirty="0"/>
              <a:t>Now we will use the </a:t>
            </a:r>
            <a:r>
              <a:rPr lang="en-US" b="1" dirty="0"/>
              <a:t>impulse momentum method</a:t>
            </a:r>
            <a:r>
              <a:rPr lang="en-US" dirty="0"/>
              <a:t> (a third branch of </a:t>
            </a:r>
            <a:r>
              <a:rPr lang="en-US" b="1" dirty="0"/>
              <a:t>kinetics</a:t>
            </a:r>
            <a:r>
              <a:rPr lang="en-US" dirty="0"/>
              <a:t>), as an alternative to both the force, mass and acceleration method and the work and energy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Impulse and momentum are related in that the net impulse exerted on a body over some time will be equal to the change in that body’s momentum.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86805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9225" y="470731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Momentum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8550" y="49727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 Momentum</a:t>
            </a:r>
          </a:p>
        </p:txBody>
      </p:sp>
      <p:cxnSp>
        <p:nvCxnSpPr>
          <p:cNvPr id="9" name="Straight Arrow Connector 8"/>
          <p:cNvCxnSpPr>
            <a:cxnSpLocks/>
            <a:stCxn id="5" idx="0"/>
          </p:cNvCxnSpPr>
          <p:nvPr/>
        </p:nvCxnSpPr>
        <p:spPr>
          <a:xfrm flipV="1">
            <a:off x="3055030" y="4181475"/>
            <a:ext cx="297770" cy="686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4324350" y="4226757"/>
            <a:ext cx="0" cy="74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0"/>
          </p:cNvCxnSpPr>
          <p:nvPr/>
        </p:nvCxnSpPr>
        <p:spPr>
          <a:xfrm flipH="1" flipV="1">
            <a:off x="5610225" y="4217232"/>
            <a:ext cx="304800" cy="49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impulse of a constant force over a set time will be equal to the magnitude of the force time the duration of the time.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More generally, the impulse by any force (which may change over time) is equal to the integral of the force some set time period.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addition to a magnitude, an impulse will also have a direction.  Assuming the force has a constant direction, the direction of the force will be the direction of the impulse.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momentum of a body will be the mass of the body times the velocity of that body.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Unlike an impulse which occurs over time, the momentum is instantaneous.</a:t>
                </a:r>
              </a:p>
              <a:p>
                <a:pPr lvl="1"/>
                <a:r>
                  <a:rPr lang="en-US" dirty="0"/>
                  <a:t>We will be particularly interested in some initial momentum and some final momentum, with the impulse acting on the body between these two points in time</a:t>
                </a:r>
              </a:p>
              <a:p>
                <a:r>
                  <a:rPr lang="en-US" dirty="0"/>
                  <a:t>The momentum has a direction as well.  The direction of the momentum will be the instantaneous direction of the velocity.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Impulse and Momentum in Two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that both Impulse and Momentum are vector quantities...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means that for two dimensional problems we can rewrite the vector equation as two scalar equations.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Work and Energy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Solving impulse momentum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external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act on the body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impulse momentum equation,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Split this equation into x and y components if appropriate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259" t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tennis ball (.06 kg) is served to tennis player at a speed of 10 m/s.  The player then returns the ball at a speed of 36 m/s.</a:t>
            </a:r>
          </a:p>
          <a:p>
            <a:pPr lvl="1"/>
            <a:r>
              <a:rPr lang="en-US" dirty="0"/>
              <a:t>What is the change in momentum for the ball?</a:t>
            </a:r>
          </a:p>
          <a:p>
            <a:pPr lvl="1"/>
            <a:r>
              <a:rPr lang="en-US" dirty="0"/>
              <a:t>If a high speed camera reveals the impact lasted .02 seconds, what is the average force exerted on the ball?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Tennis, Player, Game, Racket, Court, Play, Ball, Sport">
            <a:extLst>
              <a:ext uri="{FF2B5EF4-FFF2-40B4-BE49-F238E27FC236}">
                <a16:creationId xmlns:a16="http://schemas.microsoft.com/office/drawing/2014/main" id="{9CE6935C-81CC-403F-9ED0-DACBFCD8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62613"/>
            <a:ext cx="2654188" cy="40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28208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871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Impulse and Momentum in a Particle</vt:lpstr>
      <vt:lpstr>Impulse and Momentum</vt:lpstr>
      <vt:lpstr>Impulse and Momentum</vt:lpstr>
      <vt:lpstr>Impulse</vt:lpstr>
      <vt:lpstr>Momentum</vt:lpstr>
      <vt:lpstr>Impulse and Momentum in Two Dimensions</vt:lpstr>
      <vt:lpstr>Solving a Work and Energy Problem (The Process)</vt:lpstr>
      <vt:lpstr>Thanks for Watching</vt:lpstr>
      <vt:lpstr>Worked Example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22</cp:revision>
  <dcterms:created xsi:type="dcterms:W3CDTF">2020-08-21T15:23:22Z</dcterms:created>
  <dcterms:modified xsi:type="dcterms:W3CDTF">2020-12-30T17:16:14Z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