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69" r:id="rId6"/>
    <p:sldId id="271" r:id="rId7"/>
    <p:sldId id="272" r:id="rId8"/>
    <p:sldId id="273" r:id="rId9"/>
    <p:sldId id="261" r:id="rId10"/>
    <p:sldId id="263" r:id="rId11"/>
    <p:sldId id="265" r:id="rId12"/>
    <p:sldId id="266" r:id="rId13"/>
    <p:sldId id="268" r:id="rId14"/>
    <p:sldId id="287" r:id="rId15"/>
    <p:sldId id="262" r:id="rId16"/>
    <p:sldId id="264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Particle Collisions in One Dimension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Collision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collision involves three steps, carefully accounting for the factors at play between some initial state and some final state.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type of collision, and the coefficient of restitution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conservation of momentum equation along with the other appropriate equation for the collision type,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Conservation of energy, same final velocity, or coefficient of restitution equation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cue ball weighing .17kg is traveling 1 m/s impacts a stationary billiard ball with a mass of .15kg as shown below.  If the balls collide directly and the collision is elastic, what will the velocities be after the collision (ignore rotational energies)?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pic>
        <p:nvPicPr>
          <p:cNvPr id="2052" name="Picture 4" descr="C:\Users\jpm46\AppData\Local\Microsoft\Windows\Temporary Internet Files\Content.IE5\Y06HFN5H\MC90043706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7947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495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5958" y="4114800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Snooker, Billiard, Ball, Five, Orange">
            <a:extLst>
              <a:ext uri="{FF2B5EF4-FFF2-40B4-BE49-F238E27FC236}">
                <a16:creationId xmlns:a16="http://schemas.microsoft.com/office/drawing/2014/main" id="{2E429A40-0638-4B71-9DDD-50113F76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91052"/>
            <a:ext cx="1352548" cy="135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4.2g bullet traveling at 965 m/s becomes lodged in a stationary log with a mass of 1.5kg.  Assuming an inelastic collision...</a:t>
            </a:r>
          </a:p>
          <a:p>
            <a:pPr lvl="1"/>
            <a:r>
              <a:rPr lang="en-US" dirty="0"/>
              <a:t>determine the velocity of the log and the bullet after the collision.</a:t>
            </a:r>
          </a:p>
          <a:p>
            <a:pPr lvl="1"/>
            <a:r>
              <a:rPr lang="en-US" dirty="0"/>
              <a:t>Determine the percentage of the kinetic energy that is lost in the collision.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2990850" y="5010150"/>
            <a:ext cx="114300" cy="45720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0" y="50292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7120" y="4648200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965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File:KÅoda.png">
            <a:extLst>
              <a:ext uri="{FF2B5EF4-FFF2-40B4-BE49-F238E27FC236}">
                <a16:creationId xmlns:a16="http://schemas.microsoft.com/office/drawing/2014/main" id="{577673F2-5263-44F8-B81B-99C8B4CB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22185">
            <a:off x="4174163" y="4710330"/>
            <a:ext cx="2449283" cy="90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1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masses on a frictionless rod as shown below are set to impact with each other.  If the coefficient of restitution between the objects is .6...</a:t>
            </a:r>
          </a:p>
          <a:p>
            <a:pPr lvl="1"/>
            <a:r>
              <a:rPr lang="en-US" dirty="0"/>
              <a:t>What is the velocity of each body after the collision?</a:t>
            </a:r>
          </a:p>
          <a:p>
            <a:pPr lvl="1"/>
            <a:r>
              <a:rPr lang="en-US" dirty="0"/>
              <a:t>The percentage of the kinetic energy that is lost in the collision?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5562600"/>
            <a:ext cx="8610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4838700"/>
            <a:ext cx="1752600" cy="167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2kg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5010150"/>
            <a:ext cx="1447800" cy="1333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.75kg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4724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00479" y="4355068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00879" y="4871357"/>
            <a:ext cx="11571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9479" y="4469368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1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CDCC-D090-48CA-B5D3-F0F5420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and Impulse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4D38-D71B-4C55-BE91-4DCB706F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One instance in which the impulse momentum equations are particularly useful is when we have bodies </a:t>
            </a:r>
            <a:r>
              <a:rPr lang="en-US" b="1" dirty="0"/>
              <a:t>colliding</a:t>
            </a:r>
            <a:r>
              <a:rPr lang="en-US" dirty="0"/>
              <a:t>.</a:t>
            </a:r>
          </a:p>
          <a:p>
            <a:r>
              <a:rPr lang="en-US" dirty="0"/>
              <a:t>If a collision between two bodies occurs quickly…</a:t>
            </a:r>
          </a:p>
          <a:p>
            <a:pPr lvl="1"/>
            <a:r>
              <a:rPr lang="en-US" dirty="0"/>
              <a:t>We will have a </a:t>
            </a:r>
            <a:r>
              <a:rPr lang="en-US" b="1" dirty="0"/>
              <a:t>system of particles</a:t>
            </a:r>
            <a:r>
              <a:rPr lang="en-US" dirty="0"/>
              <a:t>, and we will </a:t>
            </a:r>
            <a:r>
              <a:rPr lang="en-US" b="1" dirty="0"/>
              <a:t>analyze the system as a whole</a:t>
            </a:r>
            <a:r>
              <a:rPr lang="en-US" dirty="0"/>
              <a:t> with one impulse momentum equation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internal impulses</a:t>
            </a:r>
            <a:r>
              <a:rPr lang="en-US" dirty="0"/>
              <a:t> exerted between the bodies colliding will cancel each other out (because of Newton’s Third Law)</a:t>
            </a:r>
          </a:p>
          <a:p>
            <a:pPr lvl="1"/>
            <a:r>
              <a:rPr lang="en-US" b="1" dirty="0"/>
              <a:t>External impulses </a:t>
            </a:r>
            <a:r>
              <a:rPr lang="en-US" dirty="0"/>
              <a:t>will generally be negligible because of the short time frame (they will be dwarfed by the magnitude of the internal forces of the collision)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E8B-644F-4E95-9217-0AC8975F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Conservation of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13EC91-141F-4FB0-8C9B-C03F3FEA6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382000" cy="325165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Assuming we have no significant external impulse on the bodies colliding, we will have no change in momentum.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f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way the momentum is conserved.</a:t>
                </a:r>
              </a:p>
              <a:p>
                <a:r>
                  <a:rPr lang="en-US" dirty="0"/>
                  <a:t>Breaking the momentum down by body (Body A and Body B) and by pre and post collision status, we arrive at the following equation, our conservation of momentum equation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13EC91-141F-4FB0-8C9B-C03F3FEA6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382000" cy="3251656"/>
              </a:xfrm>
              <a:blipFill>
                <a:blip r:embed="rId2"/>
                <a:stretch>
                  <a:fillRect l="-655" t="-2622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511FCB9-C392-4A0F-A799-EF4ED942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4" descr="C:\Users\jpm46\AppData\Local\Microsoft\Windows\Temporary Internet Files\Content.IE5\Y06HFN5H\MC900437065[1].png">
            <a:extLst>
              <a:ext uri="{FF2B5EF4-FFF2-40B4-BE49-F238E27FC236}">
                <a16:creationId xmlns:a16="http://schemas.microsoft.com/office/drawing/2014/main" id="{52ABD1D1-95EE-4EA3-8714-E76841F8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339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B4D78-B87A-488E-A963-6227AB8B1103}"/>
              </a:ext>
            </a:extLst>
          </p:cNvPr>
          <p:cNvSpPr/>
          <p:nvPr/>
        </p:nvSpPr>
        <p:spPr>
          <a:xfrm>
            <a:off x="0" y="6583362"/>
            <a:ext cx="9144000" cy="274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452CB9-425A-4F64-A985-0B26B7BF550D}"/>
              </a:ext>
            </a:extLst>
          </p:cNvPr>
          <p:cNvCxnSpPr/>
          <p:nvPr/>
        </p:nvCxnSpPr>
        <p:spPr>
          <a:xfrm>
            <a:off x="2667000" y="5150303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Snooker, Billiard, Ball, Five, Orange">
            <a:extLst>
              <a:ext uri="{FF2B5EF4-FFF2-40B4-BE49-F238E27FC236}">
                <a16:creationId xmlns:a16="http://schemas.microsoft.com/office/drawing/2014/main" id="{AD85BBEE-E304-42A4-A628-CD4B5A53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45555"/>
            <a:ext cx="1352548" cy="135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804909-AAE0-46B6-8E0F-42D0615C26DB}"/>
              </a:ext>
            </a:extLst>
          </p:cNvPr>
          <p:cNvCxnSpPr>
            <a:cxnSpLocks/>
          </p:cNvCxnSpPr>
          <p:nvPr/>
        </p:nvCxnSpPr>
        <p:spPr>
          <a:xfrm flipH="1">
            <a:off x="5943600" y="513397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76776C-0BA2-420C-ADB2-2A6720CE7514}"/>
              </a:ext>
            </a:extLst>
          </p:cNvPr>
          <p:cNvSpPr txBox="1"/>
          <p:nvPr/>
        </p:nvSpPr>
        <p:spPr>
          <a:xfrm>
            <a:off x="3308242" y="57371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1BB16-9658-477D-93E7-EA60CF249B25}"/>
              </a:ext>
            </a:extLst>
          </p:cNvPr>
          <p:cNvSpPr txBox="1"/>
          <p:nvPr/>
        </p:nvSpPr>
        <p:spPr>
          <a:xfrm>
            <a:off x="6169750" y="55122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301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0615-E123-498A-A0FD-2CB8F9EC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Supplementing Our Conservation of Momentum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A203-599F-4BBC-9D8C-528811B0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one equation (the conservation of momentum equation) we will be able to solve for one unknown.</a:t>
            </a:r>
          </a:p>
          <a:p>
            <a:r>
              <a:rPr lang="en-US" dirty="0"/>
              <a:t>Since this usually isn’t enough, we will need to get a second equation so we can solve for a second unknown (usually the final velocities of each particle).</a:t>
            </a:r>
          </a:p>
          <a:p>
            <a:r>
              <a:rPr lang="en-US" dirty="0"/>
              <a:t>The second equation we use will depend upon the type of collision</a:t>
            </a:r>
          </a:p>
          <a:p>
            <a:pPr lvl="1"/>
            <a:r>
              <a:rPr lang="en-US" dirty="0"/>
              <a:t>Conservation of momentum is always the first equation, regardless of collision type.</a:t>
            </a:r>
          </a:p>
        </p:txBody>
      </p:sp>
    </p:spTree>
    <p:extLst>
      <p:ext uri="{BB962C8B-B14F-4D97-AF65-F5344CB8AC3E}">
        <p14:creationId xmlns:p14="http://schemas.microsoft.com/office/powerpoint/2010/main" val="24088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6858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Elastic collisions:</a:t>
            </a:r>
          </a:p>
          <a:p>
            <a:pPr lvl="1"/>
            <a:r>
              <a:rPr lang="en-US" dirty="0"/>
              <a:t>Usually a good approximation of two rigid bodies colliding without permanent deformation.</a:t>
            </a:r>
          </a:p>
          <a:p>
            <a:pPr lvl="1"/>
            <a:r>
              <a:rPr lang="en-US" dirty="0"/>
              <a:t>100% of the kinetic energy is conserved.</a:t>
            </a:r>
          </a:p>
          <a:p>
            <a:r>
              <a:rPr lang="en-US" dirty="0"/>
              <a:t>Semi-Elastic collisions:</a:t>
            </a:r>
          </a:p>
          <a:p>
            <a:pPr lvl="1"/>
            <a:r>
              <a:rPr lang="en-US" dirty="0"/>
              <a:t>Somewhere between elastic and inelastic.</a:t>
            </a:r>
          </a:p>
          <a:p>
            <a:pPr lvl="1"/>
            <a:r>
              <a:rPr lang="en-US" dirty="0"/>
              <a:t>More kinetic energy conserved than in inelastic collision, less than 100% of kinetic energy conserved though.</a:t>
            </a:r>
          </a:p>
          <a:p>
            <a:pPr lvl="1"/>
            <a:r>
              <a:rPr lang="en-US" dirty="0"/>
              <a:t>Coefficient of restitution relates kinetic energy before to kinetic energy after.</a:t>
            </a:r>
          </a:p>
          <a:p>
            <a:r>
              <a:rPr lang="en-US" dirty="0"/>
              <a:t>Inelastic collisions</a:t>
            </a:r>
          </a:p>
          <a:p>
            <a:pPr lvl="1"/>
            <a:r>
              <a:rPr lang="en-US" dirty="0"/>
              <a:t>Occurs when bodies stick together after colliding.</a:t>
            </a:r>
          </a:p>
          <a:p>
            <a:pPr lvl="1"/>
            <a:r>
              <a:rPr lang="en-US" dirty="0"/>
              <a:t>Velocities of two bodies are the same after collision.</a:t>
            </a:r>
          </a:p>
          <a:p>
            <a:pPr lvl="1"/>
            <a:r>
              <a:rPr lang="en-US" dirty="0"/>
              <a:t>Lowest amount of kinetic energy conserved (still some is conserved)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FD832A43-08A8-465A-B98E-2F6015283573}"/>
              </a:ext>
            </a:extLst>
          </p:cNvPr>
          <p:cNvSpPr/>
          <p:nvPr/>
        </p:nvSpPr>
        <p:spPr>
          <a:xfrm rot="16200000">
            <a:off x="-676596" y="3382962"/>
            <a:ext cx="3581400" cy="685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1FEB7-D0F6-4ADD-AD0B-2C19592713F3}"/>
              </a:ext>
            </a:extLst>
          </p:cNvPr>
          <p:cNvSpPr txBox="1"/>
          <p:nvPr/>
        </p:nvSpPr>
        <p:spPr>
          <a:xfrm>
            <a:off x="375439" y="1524000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Bounce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570D-C2AB-4090-85EB-2ECE98E9C610}"/>
              </a:ext>
            </a:extLst>
          </p:cNvPr>
          <p:cNvSpPr txBox="1"/>
          <p:nvPr/>
        </p:nvSpPr>
        <p:spPr>
          <a:xfrm>
            <a:off x="508007" y="552981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Bounce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24663-75BB-46C1-B70A-CA1BFF998E3A}"/>
              </a:ext>
            </a:extLst>
          </p:cNvPr>
          <p:cNvSpPr txBox="1"/>
          <p:nvPr/>
        </p:nvSpPr>
        <p:spPr>
          <a:xfrm rot="16200000">
            <a:off x="353317" y="354595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Bounce</a:t>
            </a:r>
          </a:p>
        </p:txBody>
      </p:sp>
    </p:spTree>
    <p:extLst>
      <p:ext uri="{BB962C8B-B14F-4D97-AF65-F5344CB8AC3E}">
        <p14:creationId xmlns:p14="http://schemas.microsoft.com/office/powerpoint/2010/main" val="23168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Collisions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 an elastic collision we have two conservation equations that will guide our analysis.</a:t>
                </a:r>
              </a:p>
              <a:p>
                <a:r>
                  <a:rPr lang="en-US" dirty="0"/>
                  <a:t>First, the conservation of momentum...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Which can be broken down into x, y and z components.</a:t>
                </a:r>
              </a:p>
              <a:p>
                <a:r>
                  <a:rPr lang="en-US" dirty="0"/>
                  <a:t>And second, the conservation of kinetic energy...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𝐾𝐸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𝐾𝐸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Which cannot be broken down into components (energy has no direction)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Inelastic Collisions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 inelastic collisions we again have two sets of equations to that will guide our analysis.</a:t>
                </a:r>
              </a:p>
              <a:p>
                <a:r>
                  <a:rPr lang="en-US" dirty="0"/>
                  <a:t>The first is again the conservation of momentum...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Which can be broken down into x, y and z components.</a:t>
                </a:r>
              </a:p>
              <a:p>
                <a:r>
                  <a:rPr lang="en-US" dirty="0"/>
                  <a:t>The second equation states that the final velocities of the bodies must be identical, because the bodies stick together in an inelastic collision.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Semi-Elastic Collisions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 semi-elastic collisions we will again have two sets of equations, but we will also have another unknown, the </a:t>
                </a:r>
                <a:r>
                  <a:rPr lang="en-US" u="sng" dirty="0"/>
                  <a:t>coefficient of restitution</a:t>
                </a:r>
                <a:r>
                  <a:rPr lang="en-US" dirty="0"/>
                  <a:t> which is a measure of the kinetic energy loss.</a:t>
                </a:r>
              </a:p>
              <a:p>
                <a:r>
                  <a:rPr lang="en-US" dirty="0"/>
                  <a:t>Again the conservation of momentum applies...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Which can be broken down into x, y and z components.</a:t>
                </a:r>
              </a:p>
              <a:p>
                <a:r>
                  <a:rPr lang="en-US" dirty="0"/>
                  <a:t>The second equation we can use if the definition of the coefficient of restitution.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𝑓𝑎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Coefficient of Restitution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2578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simple body bouncing off a rigid surface such as the basketball to the right, the coefficient of restitution is the ratio of the velocity after the bounce to the velocity before the bounce.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have two bodies that can both have a velocity, it is the relative motion between the two bodies.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𝑓𝑎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𝑖𝑎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257800" cy="4525963"/>
              </a:xfrm>
              <a:blipFill rotWithShape="1">
                <a:blip r:embed="rId2"/>
                <a:stretch>
                  <a:fillRect l="-1275" t="-2156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25694"/>
            <a:ext cx="2986768" cy="369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8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1044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MA_Template</vt:lpstr>
      <vt:lpstr>Particle Collisions in One Dimension</vt:lpstr>
      <vt:lpstr>Collisions and Impulse</vt:lpstr>
      <vt:lpstr>The Conservation of Momentum</vt:lpstr>
      <vt:lpstr>Supplementing Our Conservation of Momentum Equation</vt:lpstr>
      <vt:lpstr>Types of Collisions</vt:lpstr>
      <vt:lpstr>Elastic Collisions</vt:lpstr>
      <vt:lpstr>Inelastic Collisions</vt:lpstr>
      <vt:lpstr>Semi-Elastic Collisions</vt:lpstr>
      <vt:lpstr>The Coefficient of Restitution </vt:lpstr>
      <vt:lpstr>Solving a Collision Problem (The Process)</vt:lpstr>
      <vt:lpstr>Thanks for Watching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25</cp:revision>
  <dcterms:created xsi:type="dcterms:W3CDTF">2020-08-21T15:23:22Z</dcterms:created>
  <dcterms:modified xsi:type="dcterms:W3CDTF">2020-12-30T17:27:31Z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