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8"/>
  </p:notesMasterIdLst>
  <p:sldIdLst>
    <p:sldId id="256" r:id="rId5"/>
    <p:sldId id="257" r:id="rId6"/>
    <p:sldId id="258" r:id="rId7"/>
    <p:sldId id="259" r:id="rId8"/>
    <p:sldId id="263" r:id="rId9"/>
    <p:sldId id="264" r:id="rId10"/>
    <p:sldId id="260" r:id="rId11"/>
    <p:sldId id="265" r:id="rId12"/>
    <p:sldId id="287" r:id="rId13"/>
    <p:sldId id="288" r:id="rId14"/>
    <p:sldId id="266" r:id="rId15"/>
    <p:sldId id="268"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54101" autoAdjust="0"/>
  </p:normalViewPr>
  <p:slideViewPr>
    <p:cSldViewPr>
      <p:cViewPr varScale="1">
        <p:scale>
          <a:sx n="90" d="100"/>
          <a:sy n="90" d="100"/>
        </p:scale>
        <p:origin x="1218"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12/30/2020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B1ED1-A6A8-44D7-9A75-7C99E7381227}" type="slidenum">
              <a:rPr lang="en-US" smtClean="0"/>
              <a:t>13</a:t>
            </a:fld>
            <a:endParaRPr lang="en-US"/>
          </a:p>
        </p:txBody>
      </p:sp>
    </p:spTree>
    <p:extLst>
      <p:ext uri="{BB962C8B-B14F-4D97-AF65-F5344CB8AC3E}">
        <p14:creationId xmlns:p14="http://schemas.microsoft.com/office/powerpoint/2010/main" val="3439347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Absolute Motion Analysis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098F-D66E-4F16-BAEB-52E1B1968E5A}"/>
              </a:ext>
            </a:extLst>
          </p:cNvPr>
          <p:cNvSpPr>
            <a:spLocks noGrp="1"/>
          </p:cNvSpPr>
          <p:nvPr>
            <p:ph type="title"/>
          </p:nvPr>
        </p:nvSpPr>
        <p:spPr>
          <a:xfrm>
            <a:off x="457200" y="274638"/>
            <a:ext cx="8229600" cy="1143000"/>
          </a:xfrm>
        </p:spPr>
        <p:txBody>
          <a:bodyPr>
            <a:normAutofit/>
          </a:bodyPr>
          <a:lstStyle/>
          <a:p>
            <a:r>
              <a:rPr lang="en-US" dirty="0"/>
              <a:t>Worked Example</a:t>
            </a:r>
          </a:p>
        </p:txBody>
      </p:sp>
      <p:sp>
        <p:nvSpPr>
          <p:cNvPr id="4" name="Rounded Rectangle 5">
            <a:extLst>
              <a:ext uri="{FF2B5EF4-FFF2-40B4-BE49-F238E27FC236}">
                <a16:creationId xmlns:a16="http://schemas.microsoft.com/office/drawing/2014/main" id="{6AE3B7E4-B9BC-4E98-ABDF-DB0EAB1BEA06}"/>
              </a:ext>
            </a:extLst>
          </p:cNvPr>
          <p:cNvSpPr/>
          <p:nvPr/>
        </p:nvSpPr>
        <p:spPr>
          <a:xfrm>
            <a:off x="1365068" y="4699732"/>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B3C5F224-F5AB-4DA6-9581-27D621A53F97}"/>
              </a:ext>
            </a:extLst>
          </p:cNvPr>
          <p:cNvSpPr/>
          <p:nvPr/>
        </p:nvSpPr>
        <p:spPr>
          <a:xfrm>
            <a:off x="2388325" y="4936497"/>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6">
            <a:extLst>
              <a:ext uri="{FF2B5EF4-FFF2-40B4-BE49-F238E27FC236}">
                <a16:creationId xmlns:a16="http://schemas.microsoft.com/office/drawing/2014/main" id="{FB4195C6-4DDB-4ACA-A854-27BD8C3452FF}"/>
              </a:ext>
            </a:extLst>
          </p:cNvPr>
          <p:cNvSpPr/>
          <p:nvPr/>
        </p:nvSpPr>
        <p:spPr>
          <a:xfrm rot="1726745">
            <a:off x="5195573" y="5514823"/>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ounded Rectangle 7">
            <a:extLst>
              <a:ext uri="{FF2B5EF4-FFF2-40B4-BE49-F238E27FC236}">
                <a16:creationId xmlns:a16="http://schemas.microsoft.com/office/drawing/2014/main" id="{9BA44042-83E8-43C6-AD84-C1DB455D992E}"/>
              </a:ext>
            </a:extLst>
          </p:cNvPr>
          <p:cNvSpPr/>
          <p:nvPr/>
        </p:nvSpPr>
        <p:spPr>
          <a:xfrm>
            <a:off x="2575560" y="5111756"/>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8">
            <a:extLst>
              <a:ext uri="{FF2B5EF4-FFF2-40B4-BE49-F238E27FC236}">
                <a16:creationId xmlns:a16="http://schemas.microsoft.com/office/drawing/2014/main" id="{DB01DD4F-54E9-46BC-9316-E7D77D4F78B1}"/>
              </a:ext>
            </a:extLst>
          </p:cNvPr>
          <p:cNvSpPr/>
          <p:nvPr/>
        </p:nvSpPr>
        <p:spPr>
          <a:xfrm>
            <a:off x="5449388" y="5094340"/>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A35AFF1-3404-47E4-B146-CFCB53847E5A}"/>
              </a:ext>
            </a:extLst>
          </p:cNvPr>
          <p:cNvCxnSpPr/>
          <p:nvPr/>
        </p:nvCxnSpPr>
        <p:spPr>
          <a:xfrm flipV="1">
            <a:off x="2667000" y="4158168"/>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18610B-8E9F-4E5D-A6D3-F3367E56D351}"/>
              </a:ext>
            </a:extLst>
          </p:cNvPr>
          <p:cNvCxnSpPr/>
          <p:nvPr/>
        </p:nvCxnSpPr>
        <p:spPr>
          <a:xfrm flipV="1">
            <a:off x="5540828" y="4158168"/>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127EA06-7266-4D9C-8713-5D62BB083E15}"/>
              </a:ext>
            </a:extLst>
          </p:cNvPr>
          <p:cNvCxnSpPr/>
          <p:nvPr/>
        </p:nvCxnSpPr>
        <p:spPr>
          <a:xfrm rot="16200000">
            <a:off x="4900095" y="5370194"/>
            <a:ext cx="772374" cy="447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97B33A4-FB96-4FBC-B505-CA67FADA1558}"/>
              </a:ext>
            </a:extLst>
          </p:cNvPr>
          <p:cNvCxnSpPr/>
          <p:nvPr/>
        </p:nvCxnSpPr>
        <p:spPr>
          <a:xfrm rot="16200000">
            <a:off x="6765025" y="6400669"/>
            <a:ext cx="772374" cy="447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848AC6-F456-447A-A87B-E4C1117E702B}"/>
              </a:ext>
            </a:extLst>
          </p:cNvPr>
          <p:cNvCxnSpPr/>
          <p:nvPr/>
        </p:nvCxnSpPr>
        <p:spPr>
          <a:xfrm>
            <a:off x="5286282" y="5644498"/>
            <a:ext cx="1833854"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5F9C7AA-CDD3-444C-AA91-768E9F753BF8}"/>
              </a:ext>
            </a:extLst>
          </p:cNvPr>
          <p:cNvCxnSpPr/>
          <p:nvPr/>
        </p:nvCxnSpPr>
        <p:spPr>
          <a:xfrm>
            <a:off x="2667000" y="4577268"/>
            <a:ext cx="28738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9C19-F0D3-40C8-8A3D-640C2DA9D583}"/>
              </a:ext>
            </a:extLst>
          </p:cNvPr>
          <p:cNvCxnSpPr/>
          <p:nvPr/>
        </p:nvCxnSpPr>
        <p:spPr>
          <a:xfrm>
            <a:off x="5693228" y="5185780"/>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9ED9674-B1B9-438E-A4C4-9E8816403FA7}"/>
              </a:ext>
            </a:extLst>
          </p:cNvPr>
          <p:cNvCxnSpPr/>
          <p:nvPr/>
        </p:nvCxnSpPr>
        <p:spPr>
          <a:xfrm>
            <a:off x="5682170" y="5277220"/>
            <a:ext cx="1016898" cy="557348"/>
          </a:xfrm>
          <a:prstGeom prst="line">
            <a:avLst/>
          </a:prstGeom>
        </p:spPr>
        <p:style>
          <a:lnRef idx="1">
            <a:schemeClr val="accent1"/>
          </a:lnRef>
          <a:fillRef idx="0">
            <a:schemeClr val="accent1"/>
          </a:fillRef>
          <a:effectRef idx="0">
            <a:schemeClr val="accent1"/>
          </a:effectRef>
          <a:fontRef idx="minor">
            <a:schemeClr val="tx1"/>
          </a:fontRef>
        </p:style>
      </p:cxnSp>
      <p:sp>
        <p:nvSpPr>
          <p:cNvPr id="17" name="Arc 16">
            <a:extLst>
              <a:ext uri="{FF2B5EF4-FFF2-40B4-BE49-F238E27FC236}">
                <a16:creationId xmlns:a16="http://schemas.microsoft.com/office/drawing/2014/main" id="{504BF03F-AFD5-49F0-90B7-5028CDC9D86D}"/>
              </a:ext>
            </a:extLst>
          </p:cNvPr>
          <p:cNvSpPr/>
          <p:nvPr/>
        </p:nvSpPr>
        <p:spPr>
          <a:xfrm>
            <a:off x="4626428" y="4288796"/>
            <a:ext cx="1828800" cy="1828800"/>
          </a:xfrm>
          <a:prstGeom prst="arc">
            <a:avLst>
              <a:gd name="adj1" fmla="val 21563012"/>
              <a:gd name="adj2" fmla="val 16714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a:extLst>
              <a:ext uri="{FF2B5EF4-FFF2-40B4-BE49-F238E27FC236}">
                <a16:creationId xmlns:a16="http://schemas.microsoft.com/office/drawing/2014/main" id="{8E9851A5-EA49-44FB-8AE1-024F3877D53E}"/>
              </a:ext>
            </a:extLst>
          </p:cNvPr>
          <p:cNvSpPr/>
          <p:nvPr/>
        </p:nvSpPr>
        <p:spPr>
          <a:xfrm flipH="1">
            <a:off x="2209800" y="4745996"/>
            <a:ext cx="914400" cy="914400"/>
          </a:xfrm>
          <a:prstGeom prst="arc">
            <a:avLst>
              <a:gd name="adj1" fmla="val 19211789"/>
              <a:gd name="adj2" fmla="val 13869399"/>
            </a:avLst>
          </a:prstGeom>
          <a:ln>
            <a:solidFill>
              <a:schemeClr val="accent1"/>
            </a:solidFill>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0070C0"/>
              </a:solidFill>
            </a:endParaRPr>
          </a:p>
        </p:txBody>
      </p:sp>
      <p:sp>
        <p:nvSpPr>
          <p:cNvPr id="19" name="TextBox 18">
            <a:extLst>
              <a:ext uri="{FF2B5EF4-FFF2-40B4-BE49-F238E27FC236}">
                <a16:creationId xmlns:a16="http://schemas.microsoft.com/office/drawing/2014/main" id="{8036FC80-8A18-43FC-95DB-166BD329604F}"/>
              </a:ext>
            </a:extLst>
          </p:cNvPr>
          <p:cNvSpPr txBox="1"/>
          <p:nvPr/>
        </p:nvSpPr>
        <p:spPr>
          <a:xfrm>
            <a:off x="2248231" y="5693836"/>
            <a:ext cx="837537" cy="369332"/>
          </a:xfrm>
          <a:prstGeom prst="rect">
            <a:avLst/>
          </a:prstGeom>
          <a:noFill/>
        </p:spPr>
        <p:txBody>
          <a:bodyPr wrap="none" rtlCol="0">
            <a:spAutoFit/>
          </a:bodyPr>
          <a:lstStyle/>
          <a:p>
            <a:r>
              <a:rPr lang="en-US" dirty="0">
                <a:solidFill>
                  <a:srgbClr val="0070C0"/>
                </a:solidFill>
              </a:rPr>
              <a:t>5 rad/s</a:t>
            </a:r>
          </a:p>
        </p:txBody>
      </p:sp>
      <p:sp>
        <p:nvSpPr>
          <p:cNvPr id="20" name="Arc 19">
            <a:extLst>
              <a:ext uri="{FF2B5EF4-FFF2-40B4-BE49-F238E27FC236}">
                <a16:creationId xmlns:a16="http://schemas.microsoft.com/office/drawing/2014/main" id="{E7B2E4BE-53AA-41E5-915D-078174AD33D7}"/>
              </a:ext>
            </a:extLst>
          </p:cNvPr>
          <p:cNvSpPr/>
          <p:nvPr/>
        </p:nvSpPr>
        <p:spPr>
          <a:xfrm flipH="1">
            <a:off x="5083628" y="4730098"/>
            <a:ext cx="914400" cy="914400"/>
          </a:xfrm>
          <a:prstGeom prst="arc">
            <a:avLst>
              <a:gd name="adj1" fmla="val 19211789"/>
              <a:gd name="adj2" fmla="val 13869399"/>
            </a:avLst>
          </a:prstGeom>
          <a:ln>
            <a:solidFill>
              <a:schemeClr val="accent1"/>
            </a:solidFill>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0070C0"/>
              </a:solidFill>
            </a:endParaRPr>
          </a:p>
        </p:txBody>
      </p:sp>
      <p:sp>
        <p:nvSpPr>
          <p:cNvPr id="21" name="TextBox 20">
            <a:extLst>
              <a:ext uri="{FF2B5EF4-FFF2-40B4-BE49-F238E27FC236}">
                <a16:creationId xmlns:a16="http://schemas.microsoft.com/office/drawing/2014/main" id="{F21D5C45-193B-4740-B3C3-EC893861DAFB}"/>
              </a:ext>
            </a:extLst>
          </p:cNvPr>
          <p:cNvSpPr txBox="1"/>
          <p:nvPr/>
        </p:nvSpPr>
        <p:spPr>
          <a:xfrm>
            <a:off x="4225201" y="5561767"/>
            <a:ext cx="837537" cy="369332"/>
          </a:xfrm>
          <a:prstGeom prst="rect">
            <a:avLst/>
          </a:prstGeom>
          <a:noFill/>
        </p:spPr>
        <p:txBody>
          <a:bodyPr wrap="none" rtlCol="0">
            <a:spAutoFit/>
          </a:bodyPr>
          <a:lstStyle/>
          <a:p>
            <a:r>
              <a:rPr lang="en-US" dirty="0">
                <a:solidFill>
                  <a:srgbClr val="0070C0"/>
                </a:solidFill>
              </a:rPr>
              <a:t>3 rad/s</a:t>
            </a:r>
          </a:p>
        </p:txBody>
      </p:sp>
      <p:sp>
        <p:nvSpPr>
          <p:cNvPr id="22" name="TextBox 21">
            <a:extLst>
              <a:ext uri="{FF2B5EF4-FFF2-40B4-BE49-F238E27FC236}">
                <a16:creationId xmlns:a16="http://schemas.microsoft.com/office/drawing/2014/main" id="{CA466192-DC8D-4D01-B65B-6BC5153E132B}"/>
              </a:ext>
            </a:extLst>
          </p:cNvPr>
          <p:cNvSpPr txBox="1"/>
          <p:nvPr/>
        </p:nvSpPr>
        <p:spPr>
          <a:xfrm>
            <a:off x="5817325" y="5986968"/>
            <a:ext cx="502061" cy="369332"/>
          </a:xfrm>
          <a:prstGeom prst="rect">
            <a:avLst/>
          </a:prstGeom>
          <a:solidFill>
            <a:schemeClr val="bg1"/>
          </a:solidFill>
        </p:spPr>
        <p:txBody>
          <a:bodyPr wrap="none" rtlCol="0">
            <a:spAutoFit/>
          </a:bodyPr>
          <a:lstStyle/>
          <a:p>
            <a:r>
              <a:rPr lang="en-US" dirty="0">
                <a:solidFill>
                  <a:srgbClr val="0070C0"/>
                </a:solidFill>
              </a:rPr>
              <a:t>2 ft</a:t>
            </a:r>
          </a:p>
        </p:txBody>
      </p:sp>
      <p:sp>
        <p:nvSpPr>
          <p:cNvPr id="23" name="TextBox 22">
            <a:extLst>
              <a:ext uri="{FF2B5EF4-FFF2-40B4-BE49-F238E27FC236}">
                <a16:creationId xmlns:a16="http://schemas.microsoft.com/office/drawing/2014/main" id="{67A80483-BD85-4D9F-8DAC-7C9B45148768}"/>
              </a:ext>
            </a:extLst>
          </p:cNvPr>
          <p:cNvSpPr txBox="1"/>
          <p:nvPr/>
        </p:nvSpPr>
        <p:spPr>
          <a:xfrm>
            <a:off x="3911007" y="4550836"/>
            <a:ext cx="502061" cy="369332"/>
          </a:xfrm>
          <a:prstGeom prst="rect">
            <a:avLst/>
          </a:prstGeom>
          <a:solidFill>
            <a:schemeClr val="bg1"/>
          </a:solidFill>
        </p:spPr>
        <p:txBody>
          <a:bodyPr wrap="none" rtlCol="0">
            <a:spAutoFit/>
          </a:bodyPr>
          <a:lstStyle/>
          <a:p>
            <a:r>
              <a:rPr lang="en-US" dirty="0">
                <a:solidFill>
                  <a:srgbClr val="0070C0"/>
                </a:solidFill>
              </a:rPr>
              <a:t>3 ft</a:t>
            </a:r>
          </a:p>
        </p:txBody>
      </p:sp>
      <p:sp>
        <p:nvSpPr>
          <p:cNvPr id="24" name="TextBox 23">
            <a:extLst>
              <a:ext uri="{FF2B5EF4-FFF2-40B4-BE49-F238E27FC236}">
                <a16:creationId xmlns:a16="http://schemas.microsoft.com/office/drawing/2014/main" id="{8AC659D4-47D0-4F8A-ADB7-A5EF44AB1C08}"/>
              </a:ext>
            </a:extLst>
          </p:cNvPr>
          <p:cNvSpPr txBox="1"/>
          <p:nvPr/>
        </p:nvSpPr>
        <p:spPr>
          <a:xfrm>
            <a:off x="6470468" y="5224968"/>
            <a:ext cx="500458" cy="369332"/>
          </a:xfrm>
          <a:prstGeom prst="rect">
            <a:avLst/>
          </a:prstGeom>
          <a:noFill/>
        </p:spPr>
        <p:txBody>
          <a:bodyPr wrap="none" rtlCol="0">
            <a:spAutoFit/>
          </a:bodyPr>
          <a:lstStyle/>
          <a:p>
            <a:r>
              <a:rPr lang="en-US" dirty="0">
                <a:solidFill>
                  <a:srgbClr val="0070C0"/>
                </a:solidFill>
              </a:rPr>
              <a:t>30</a:t>
            </a:r>
            <a:r>
              <a:rPr lang="en-US" baseline="30000" dirty="0">
                <a:solidFill>
                  <a:srgbClr val="0070C0"/>
                </a:solidFill>
              </a:rPr>
              <a:t>o</a:t>
            </a:r>
          </a:p>
        </p:txBody>
      </p:sp>
      <p:sp>
        <p:nvSpPr>
          <p:cNvPr id="25" name="TextBox 24">
            <a:extLst>
              <a:ext uri="{FF2B5EF4-FFF2-40B4-BE49-F238E27FC236}">
                <a16:creationId xmlns:a16="http://schemas.microsoft.com/office/drawing/2014/main" id="{A9D069B6-4853-450C-82D2-04280A790049}"/>
              </a:ext>
            </a:extLst>
          </p:cNvPr>
          <p:cNvSpPr txBox="1"/>
          <p:nvPr/>
        </p:nvSpPr>
        <p:spPr>
          <a:xfrm>
            <a:off x="2127068" y="5998636"/>
            <a:ext cx="1012265" cy="369332"/>
          </a:xfrm>
          <a:prstGeom prst="rect">
            <a:avLst/>
          </a:prstGeom>
          <a:noFill/>
        </p:spPr>
        <p:txBody>
          <a:bodyPr wrap="none" rtlCol="0">
            <a:spAutoFit/>
          </a:bodyPr>
          <a:lstStyle/>
          <a:p>
            <a:r>
              <a:rPr lang="en-US" dirty="0">
                <a:solidFill>
                  <a:srgbClr val="0070C0"/>
                </a:solidFill>
              </a:rPr>
              <a:t>.2 rad/s</a:t>
            </a:r>
            <a:r>
              <a:rPr lang="en-US" baseline="30000" dirty="0">
                <a:solidFill>
                  <a:srgbClr val="0070C0"/>
                </a:solidFill>
              </a:rPr>
              <a:t>2</a:t>
            </a:r>
          </a:p>
        </p:txBody>
      </p:sp>
      <p:sp>
        <p:nvSpPr>
          <p:cNvPr id="26" name="TextBox 25">
            <a:extLst>
              <a:ext uri="{FF2B5EF4-FFF2-40B4-BE49-F238E27FC236}">
                <a16:creationId xmlns:a16="http://schemas.microsoft.com/office/drawing/2014/main" id="{31EC32BD-0F70-4D2A-A72D-628A6842E0AA}"/>
              </a:ext>
            </a:extLst>
          </p:cNvPr>
          <p:cNvSpPr txBox="1"/>
          <p:nvPr/>
        </p:nvSpPr>
        <p:spPr>
          <a:xfrm>
            <a:off x="4119154" y="5835352"/>
            <a:ext cx="986617" cy="369332"/>
          </a:xfrm>
          <a:prstGeom prst="rect">
            <a:avLst/>
          </a:prstGeom>
          <a:noFill/>
        </p:spPr>
        <p:txBody>
          <a:bodyPr wrap="none" rtlCol="0">
            <a:spAutoFit/>
          </a:bodyPr>
          <a:lstStyle/>
          <a:p>
            <a:r>
              <a:rPr lang="en-US" dirty="0">
                <a:solidFill>
                  <a:srgbClr val="0070C0"/>
                </a:solidFill>
              </a:rPr>
              <a:t>-2 rad/s</a:t>
            </a:r>
            <a:r>
              <a:rPr lang="en-US" baseline="30000" dirty="0">
                <a:solidFill>
                  <a:srgbClr val="0070C0"/>
                </a:solidFill>
              </a:rPr>
              <a:t>2</a:t>
            </a:r>
          </a:p>
        </p:txBody>
      </p:sp>
      <p:sp>
        <p:nvSpPr>
          <p:cNvPr id="52" name="TextBox 51">
            <a:extLst>
              <a:ext uri="{FF2B5EF4-FFF2-40B4-BE49-F238E27FC236}">
                <a16:creationId xmlns:a16="http://schemas.microsoft.com/office/drawing/2014/main" id="{C2090EEC-CAC2-4BEA-BBE6-9F8655751E58}"/>
              </a:ext>
            </a:extLst>
          </p:cNvPr>
          <p:cNvSpPr txBox="1"/>
          <p:nvPr/>
        </p:nvSpPr>
        <p:spPr>
          <a:xfrm>
            <a:off x="2333732" y="4650554"/>
            <a:ext cx="317716" cy="369332"/>
          </a:xfrm>
          <a:prstGeom prst="rect">
            <a:avLst/>
          </a:prstGeom>
          <a:noFill/>
        </p:spPr>
        <p:txBody>
          <a:bodyPr wrap="none" rtlCol="0">
            <a:spAutoFit/>
          </a:bodyPr>
          <a:lstStyle/>
          <a:p>
            <a:r>
              <a:rPr lang="en-US" dirty="0"/>
              <a:t>A</a:t>
            </a:r>
          </a:p>
        </p:txBody>
      </p:sp>
      <p:sp>
        <p:nvSpPr>
          <p:cNvPr id="53" name="TextBox 52">
            <a:extLst>
              <a:ext uri="{FF2B5EF4-FFF2-40B4-BE49-F238E27FC236}">
                <a16:creationId xmlns:a16="http://schemas.microsoft.com/office/drawing/2014/main" id="{8A67AAE3-7B8A-4A5B-BA0B-DBF78B4D1DB1}"/>
              </a:ext>
            </a:extLst>
          </p:cNvPr>
          <p:cNvSpPr txBox="1"/>
          <p:nvPr/>
        </p:nvSpPr>
        <p:spPr>
          <a:xfrm>
            <a:off x="5231129" y="4553873"/>
            <a:ext cx="309700" cy="369332"/>
          </a:xfrm>
          <a:prstGeom prst="rect">
            <a:avLst/>
          </a:prstGeom>
          <a:noFill/>
        </p:spPr>
        <p:txBody>
          <a:bodyPr wrap="none" rtlCol="0">
            <a:spAutoFit/>
          </a:bodyPr>
          <a:lstStyle/>
          <a:p>
            <a:r>
              <a:rPr lang="en-US" dirty="0"/>
              <a:t>B</a:t>
            </a:r>
          </a:p>
        </p:txBody>
      </p:sp>
      <p:sp>
        <p:nvSpPr>
          <p:cNvPr id="54" name="TextBox 53">
            <a:extLst>
              <a:ext uri="{FF2B5EF4-FFF2-40B4-BE49-F238E27FC236}">
                <a16:creationId xmlns:a16="http://schemas.microsoft.com/office/drawing/2014/main" id="{944D7311-1CF6-40BF-9558-2C4A824E8DAB}"/>
              </a:ext>
            </a:extLst>
          </p:cNvPr>
          <p:cNvSpPr txBox="1"/>
          <p:nvPr/>
        </p:nvSpPr>
        <p:spPr>
          <a:xfrm>
            <a:off x="7627638" y="6213374"/>
            <a:ext cx="308098" cy="369332"/>
          </a:xfrm>
          <a:prstGeom prst="rect">
            <a:avLst/>
          </a:prstGeom>
          <a:noFill/>
        </p:spPr>
        <p:txBody>
          <a:bodyPr wrap="none" rtlCol="0">
            <a:spAutoFit/>
          </a:bodyPr>
          <a:lstStyle/>
          <a:p>
            <a:r>
              <a:rPr lang="en-US" dirty="0"/>
              <a:t>C</a:t>
            </a:r>
          </a:p>
        </p:txBody>
      </p:sp>
      <p:cxnSp>
        <p:nvCxnSpPr>
          <p:cNvPr id="55" name="Straight Arrow Connector 54">
            <a:extLst>
              <a:ext uri="{FF2B5EF4-FFF2-40B4-BE49-F238E27FC236}">
                <a16:creationId xmlns:a16="http://schemas.microsoft.com/office/drawing/2014/main" id="{FCAF8DAC-66F7-4BD8-9BF5-C1D044422021}"/>
              </a:ext>
            </a:extLst>
          </p:cNvPr>
          <p:cNvCxnSpPr>
            <a:cxnSpLocks/>
          </p:cNvCxnSpPr>
          <p:nvPr/>
        </p:nvCxnSpPr>
        <p:spPr>
          <a:xfrm>
            <a:off x="2677000" y="5207550"/>
            <a:ext cx="123400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a:extLst>
              <a:ext uri="{FF2B5EF4-FFF2-40B4-BE49-F238E27FC236}">
                <a16:creationId xmlns:a16="http://schemas.microsoft.com/office/drawing/2014/main" id="{7BF9F416-FBB0-44CC-BEAB-E7E46BE6F87A}"/>
              </a:ext>
            </a:extLst>
          </p:cNvPr>
          <p:cNvSpPr txBox="1"/>
          <p:nvPr/>
        </p:nvSpPr>
        <p:spPr>
          <a:xfrm>
            <a:off x="2535779" y="3433729"/>
            <a:ext cx="549989" cy="376469"/>
          </a:xfrm>
          <a:prstGeom prst="rect">
            <a:avLst/>
          </a:prstGeom>
          <a:noFill/>
        </p:spPr>
        <p:txBody>
          <a:bodyPr wrap="square" rtlCol="0">
            <a:spAutoFit/>
          </a:bodyPr>
          <a:lstStyle/>
          <a:p>
            <a:r>
              <a:rPr lang="en-US" dirty="0"/>
              <a:t>y</a:t>
            </a:r>
          </a:p>
        </p:txBody>
      </p:sp>
      <p:sp>
        <p:nvSpPr>
          <p:cNvPr id="57" name="TextBox 56">
            <a:extLst>
              <a:ext uri="{FF2B5EF4-FFF2-40B4-BE49-F238E27FC236}">
                <a16:creationId xmlns:a16="http://schemas.microsoft.com/office/drawing/2014/main" id="{4782D369-2637-4B61-B75C-2002CB865A1B}"/>
              </a:ext>
            </a:extLst>
          </p:cNvPr>
          <p:cNvSpPr txBox="1"/>
          <p:nvPr/>
        </p:nvSpPr>
        <p:spPr>
          <a:xfrm>
            <a:off x="3931148" y="5023576"/>
            <a:ext cx="540831" cy="376469"/>
          </a:xfrm>
          <a:prstGeom prst="rect">
            <a:avLst/>
          </a:prstGeom>
          <a:noFill/>
        </p:spPr>
        <p:txBody>
          <a:bodyPr wrap="square" rtlCol="0">
            <a:spAutoFit/>
          </a:bodyPr>
          <a:lstStyle/>
          <a:p>
            <a:r>
              <a:rPr lang="en-US" dirty="0"/>
              <a:t>x</a:t>
            </a:r>
          </a:p>
        </p:txBody>
      </p:sp>
      <p:cxnSp>
        <p:nvCxnSpPr>
          <p:cNvPr id="58" name="Straight Arrow Connector 57">
            <a:extLst>
              <a:ext uri="{FF2B5EF4-FFF2-40B4-BE49-F238E27FC236}">
                <a16:creationId xmlns:a16="http://schemas.microsoft.com/office/drawing/2014/main" id="{06953411-10D9-4708-915E-609CCF328820}"/>
              </a:ext>
            </a:extLst>
          </p:cNvPr>
          <p:cNvCxnSpPr>
            <a:cxnSpLocks/>
          </p:cNvCxnSpPr>
          <p:nvPr/>
        </p:nvCxnSpPr>
        <p:spPr>
          <a:xfrm flipV="1">
            <a:off x="2677000" y="3815268"/>
            <a:ext cx="0" cy="14027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Content Placeholder 2">
            <a:extLst>
              <a:ext uri="{FF2B5EF4-FFF2-40B4-BE49-F238E27FC236}">
                <a16:creationId xmlns:a16="http://schemas.microsoft.com/office/drawing/2014/main" id="{1CA86919-02A6-4F76-859B-D569E61843E1}"/>
              </a:ext>
            </a:extLst>
          </p:cNvPr>
          <p:cNvSpPr>
            <a:spLocks noGrp="1"/>
          </p:cNvSpPr>
          <p:nvPr>
            <p:ph idx="1"/>
          </p:nvPr>
        </p:nvSpPr>
        <p:spPr>
          <a:xfrm>
            <a:off x="457200" y="1600201"/>
            <a:ext cx="8229600" cy="2016404"/>
          </a:xfrm>
        </p:spPr>
        <p:txBody>
          <a:bodyPr>
            <a:normAutofit fontScale="77500" lnSpcReduction="20000"/>
          </a:bodyPr>
          <a:lstStyle/>
          <a:p>
            <a:r>
              <a:rPr lang="en-US" dirty="0"/>
              <a:t>The robotic arm shown below has a fixed orange base at A and fixed length members AB and BC. Motors at A and B allow for rotational motion at the joints. Based on the angular velocities and accelerations shown at each joint, determine the velocity and the acceleration of the end effector at C.</a:t>
            </a:r>
          </a:p>
        </p:txBody>
      </p:sp>
    </p:spTree>
    <p:extLst>
      <p:ext uri="{BB962C8B-B14F-4D97-AF65-F5344CB8AC3E}">
        <p14:creationId xmlns:p14="http://schemas.microsoft.com/office/powerpoint/2010/main" val="320757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4467-45BE-463C-82C0-B80ACFC0BB41}"/>
              </a:ext>
            </a:extLst>
          </p:cNvPr>
          <p:cNvSpPr>
            <a:spLocks noGrp="1"/>
          </p:cNvSpPr>
          <p:nvPr>
            <p:ph type="title"/>
          </p:nvPr>
        </p:nvSpPr>
        <p:spPr/>
        <p:txBody>
          <a:bodyPr>
            <a:normAutofit/>
          </a:bodyPr>
          <a:lstStyle/>
          <a:p>
            <a:r>
              <a:rPr lang="en-US" dirty="0"/>
              <a:t>Worked Example</a:t>
            </a:r>
          </a:p>
        </p:txBody>
      </p:sp>
      <p:sp>
        <p:nvSpPr>
          <p:cNvPr id="5" name="Rounded Rectangle 5">
            <a:extLst>
              <a:ext uri="{FF2B5EF4-FFF2-40B4-BE49-F238E27FC236}">
                <a16:creationId xmlns:a16="http://schemas.microsoft.com/office/drawing/2014/main" id="{820F3930-2A4A-4746-B2B2-F5976285AFBD}"/>
              </a:ext>
            </a:extLst>
          </p:cNvPr>
          <p:cNvSpPr/>
          <p:nvPr/>
        </p:nvSpPr>
        <p:spPr>
          <a:xfrm>
            <a:off x="1018612" y="5610104"/>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53319DD-FEF3-4BF2-932A-4A10D6074A28}"/>
              </a:ext>
            </a:extLst>
          </p:cNvPr>
          <p:cNvGrpSpPr/>
          <p:nvPr/>
        </p:nvGrpSpPr>
        <p:grpSpPr>
          <a:xfrm rot="21079525">
            <a:off x="1790926" y="3826942"/>
            <a:ext cx="3429000" cy="1877593"/>
            <a:chOff x="2344889" y="2271835"/>
            <a:chExt cx="3429000" cy="1877593"/>
          </a:xfrm>
        </p:grpSpPr>
        <p:sp>
          <p:nvSpPr>
            <p:cNvPr id="7" name="Rounded Rectangle 4">
              <a:extLst>
                <a:ext uri="{FF2B5EF4-FFF2-40B4-BE49-F238E27FC236}">
                  <a16:creationId xmlns:a16="http://schemas.microsoft.com/office/drawing/2014/main" id="{349F1EC3-35B4-4E9C-8799-8C35E6097AAE}"/>
                </a:ext>
              </a:extLst>
            </p:cNvPr>
            <p:cNvSpPr/>
            <p:nvPr/>
          </p:nvSpPr>
          <p:spPr>
            <a:xfrm rot="20500709">
              <a:off x="2344889" y="3616028"/>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AC25960-B44D-4F1F-AA5E-C36DE7FD25DD}"/>
                </a:ext>
              </a:extLst>
            </p:cNvPr>
            <p:cNvCxnSpPr/>
            <p:nvPr/>
          </p:nvCxnSpPr>
          <p:spPr>
            <a:xfrm rot="20500709" flipV="1">
              <a:off x="5202829" y="227183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BAB0BD-B4F3-4150-9929-5F9E4A690123}"/>
                </a:ext>
              </a:extLst>
            </p:cNvPr>
            <p:cNvCxnSpPr/>
            <p:nvPr/>
          </p:nvCxnSpPr>
          <p:spPr>
            <a:xfrm rot="20500709" flipV="1">
              <a:off x="2445252" y="318496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1AAFBF-FF3D-4093-8FB7-4A0B5FBA1E21}"/>
                </a:ext>
              </a:extLst>
            </p:cNvPr>
            <p:cNvCxnSpPr/>
            <p:nvPr/>
          </p:nvCxnSpPr>
          <p:spPr>
            <a:xfrm rot="20500709">
              <a:off x="2372412" y="3152373"/>
              <a:ext cx="287382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8AFECCD-3CE7-46BF-80A0-F2DA0F65CD24}"/>
                </a:ext>
              </a:extLst>
            </p:cNvPr>
            <p:cNvSpPr txBox="1"/>
            <p:nvPr/>
          </p:nvSpPr>
          <p:spPr>
            <a:xfrm rot="20500709">
              <a:off x="3567939" y="2970237"/>
              <a:ext cx="502061" cy="369332"/>
            </a:xfrm>
            <a:prstGeom prst="rect">
              <a:avLst/>
            </a:prstGeom>
            <a:solidFill>
              <a:schemeClr val="bg1"/>
            </a:solidFill>
          </p:spPr>
          <p:txBody>
            <a:bodyPr wrap="none" rtlCol="0">
              <a:spAutoFit/>
            </a:bodyPr>
            <a:lstStyle/>
            <a:p>
              <a:r>
                <a:rPr lang="en-US" dirty="0">
                  <a:solidFill>
                    <a:srgbClr val="0070C0"/>
                  </a:solidFill>
                </a:rPr>
                <a:t>3 ft</a:t>
              </a:r>
            </a:p>
          </p:txBody>
        </p:sp>
      </p:grpSp>
      <p:sp>
        <p:nvSpPr>
          <p:cNvPr id="12" name="Rounded Rectangle 7">
            <a:extLst>
              <a:ext uri="{FF2B5EF4-FFF2-40B4-BE49-F238E27FC236}">
                <a16:creationId xmlns:a16="http://schemas.microsoft.com/office/drawing/2014/main" id="{491B24ED-B541-410A-9712-FDAEC1E63F0A}"/>
              </a:ext>
            </a:extLst>
          </p:cNvPr>
          <p:cNvSpPr/>
          <p:nvPr/>
        </p:nvSpPr>
        <p:spPr>
          <a:xfrm>
            <a:off x="2229104" y="602212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7F832E4-C654-4A00-8D2E-B65942726A77}"/>
              </a:ext>
            </a:extLst>
          </p:cNvPr>
          <p:cNvGrpSpPr/>
          <p:nvPr/>
        </p:nvGrpSpPr>
        <p:grpSpPr>
          <a:xfrm rot="2339124">
            <a:off x="4720648" y="4419248"/>
            <a:ext cx="2580866" cy="1338469"/>
            <a:chOff x="5977282" y="1234920"/>
            <a:chExt cx="2580866" cy="1338469"/>
          </a:xfrm>
        </p:grpSpPr>
        <p:sp>
          <p:nvSpPr>
            <p:cNvPr id="14" name="Rounded Rectangle 6">
              <a:extLst>
                <a:ext uri="{FF2B5EF4-FFF2-40B4-BE49-F238E27FC236}">
                  <a16:creationId xmlns:a16="http://schemas.microsoft.com/office/drawing/2014/main" id="{66EB7F49-8BCD-46C8-B937-1E2B3C5866E0}"/>
                </a:ext>
              </a:extLst>
            </p:cNvPr>
            <p:cNvSpPr/>
            <p:nvPr/>
          </p:nvSpPr>
          <p:spPr>
            <a:xfrm>
              <a:off x="5977282" y="2142620"/>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EBB3BEB-BDE3-4398-8B02-201EF17035B2}"/>
                </a:ext>
              </a:extLst>
            </p:cNvPr>
            <p:cNvCxnSpPr/>
            <p:nvPr/>
          </p:nvCxnSpPr>
          <p:spPr>
            <a:xfrm flipV="1">
              <a:off x="8382000"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8ED3666-DE09-44B4-B4D2-1A75A4058995}"/>
                </a:ext>
              </a:extLst>
            </p:cNvPr>
            <p:cNvCxnSpPr/>
            <p:nvPr/>
          </p:nvCxnSpPr>
          <p:spPr>
            <a:xfrm flipV="1">
              <a:off x="6169537"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F0702DC-972E-4FC0-898B-61D30D1C578E}"/>
                </a:ext>
              </a:extLst>
            </p:cNvPr>
            <p:cNvCxnSpPr>
              <a:cxnSpLocks/>
            </p:cNvCxnSpPr>
            <p:nvPr/>
          </p:nvCxnSpPr>
          <p:spPr>
            <a:xfrm>
              <a:off x="6169537" y="1654020"/>
              <a:ext cx="2212463"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2F8341B-AFE1-43F3-ACF3-420CFE4EA8CF}"/>
                </a:ext>
              </a:extLst>
            </p:cNvPr>
            <p:cNvSpPr txBox="1"/>
            <p:nvPr/>
          </p:nvSpPr>
          <p:spPr>
            <a:xfrm>
              <a:off x="7467504" y="1406321"/>
              <a:ext cx="502061" cy="369332"/>
            </a:xfrm>
            <a:prstGeom prst="rect">
              <a:avLst/>
            </a:prstGeom>
            <a:solidFill>
              <a:schemeClr val="bg1"/>
            </a:solidFill>
          </p:spPr>
          <p:txBody>
            <a:bodyPr wrap="none" rtlCol="0">
              <a:spAutoFit/>
            </a:bodyPr>
            <a:lstStyle/>
            <a:p>
              <a:r>
                <a:rPr lang="en-US" dirty="0">
                  <a:solidFill>
                    <a:srgbClr val="0070C0"/>
                  </a:solidFill>
                </a:rPr>
                <a:t>2 ft</a:t>
              </a:r>
            </a:p>
          </p:txBody>
        </p:sp>
      </p:grpSp>
      <p:sp>
        <p:nvSpPr>
          <p:cNvPr id="19" name="Rounded Rectangle 8">
            <a:extLst>
              <a:ext uri="{FF2B5EF4-FFF2-40B4-BE49-F238E27FC236}">
                <a16:creationId xmlns:a16="http://schemas.microsoft.com/office/drawing/2014/main" id="{F68A961F-E18F-4F9B-9B64-6AAA64194317}"/>
              </a:ext>
            </a:extLst>
          </p:cNvPr>
          <p:cNvSpPr/>
          <p:nvPr/>
        </p:nvSpPr>
        <p:spPr>
          <a:xfrm rot="20500709">
            <a:off x="4800850" y="468749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94C5A86-7D56-46FD-97B1-5926272F5106}"/>
                  </a:ext>
                </a:extLst>
              </p:cNvPr>
              <p:cNvSpPr txBox="1"/>
              <p:nvPr/>
            </p:nvSpPr>
            <p:spPr>
              <a:xfrm>
                <a:off x="3615028" y="5772795"/>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20" name="TextBox 19">
                <a:extLst>
                  <a:ext uri="{FF2B5EF4-FFF2-40B4-BE49-F238E27FC236}">
                    <a16:creationId xmlns:a16="http://schemas.microsoft.com/office/drawing/2014/main" id="{194C5A86-7D56-46FD-97B1-5926272F5106}"/>
                  </a:ext>
                </a:extLst>
              </p:cNvPr>
              <p:cNvSpPr txBox="1">
                <a:spLocks noRot="1" noChangeAspect="1" noMove="1" noResize="1" noEditPoints="1" noAdjustHandles="1" noChangeArrowheads="1" noChangeShapeType="1" noTextEdit="1"/>
              </p:cNvSpPr>
              <p:nvPr/>
            </p:nvSpPr>
            <p:spPr>
              <a:xfrm>
                <a:off x="3615028" y="5772795"/>
                <a:ext cx="198772" cy="307777"/>
              </a:xfrm>
              <a:prstGeom prst="rect">
                <a:avLst/>
              </a:prstGeom>
              <a:blipFill>
                <a:blip r:embed="rId2"/>
                <a:stretch>
                  <a:fillRect l="-30303" r="-30303"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232BCF9-C00A-489C-8BE4-931199B905B1}"/>
                  </a:ext>
                </a:extLst>
              </p:cNvPr>
              <p:cNvSpPr txBox="1"/>
              <p:nvPr/>
            </p:nvSpPr>
            <p:spPr>
              <a:xfrm>
                <a:off x="5819738" y="4887457"/>
                <a:ext cx="23795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dirty="0">
                  <a:solidFill>
                    <a:schemeClr val="accent1"/>
                  </a:solidFill>
                </a:endParaRPr>
              </a:p>
            </p:txBody>
          </p:sp>
        </mc:Choice>
        <mc:Fallback xmlns="">
          <p:sp>
            <p:nvSpPr>
              <p:cNvPr id="21" name="TextBox 20">
                <a:extLst>
                  <a:ext uri="{FF2B5EF4-FFF2-40B4-BE49-F238E27FC236}">
                    <a16:creationId xmlns:a16="http://schemas.microsoft.com/office/drawing/2014/main" id="{9232BCF9-C00A-489C-8BE4-931199B905B1}"/>
                  </a:ext>
                </a:extLst>
              </p:cNvPr>
              <p:cNvSpPr txBox="1">
                <a:spLocks noRot="1" noChangeAspect="1" noMove="1" noResize="1" noEditPoints="1" noAdjustHandles="1" noChangeArrowheads="1" noChangeShapeType="1" noTextEdit="1"/>
              </p:cNvSpPr>
              <p:nvPr/>
            </p:nvSpPr>
            <p:spPr>
              <a:xfrm>
                <a:off x="5819738" y="4887457"/>
                <a:ext cx="237950" cy="307777"/>
              </a:xfrm>
              <a:prstGeom prst="rect">
                <a:avLst/>
              </a:prstGeom>
              <a:blipFill>
                <a:blip r:embed="rId3"/>
                <a:stretch>
                  <a:fillRect l="-35897" r="-38462" b="-34000"/>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CCBE5250-90CF-4C5E-AFE7-07636A8103A7}"/>
              </a:ext>
            </a:extLst>
          </p:cNvPr>
          <p:cNvCxnSpPr/>
          <p:nvPr/>
        </p:nvCxnSpPr>
        <p:spPr>
          <a:xfrm>
            <a:off x="5051160" y="4778938"/>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E4D49F0-AFBB-4FC0-9831-1010B8D73723}"/>
              </a:ext>
            </a:extLst>
          </p:cNvPr>
          <p:cNvCxnSpPr/>
          <p:nvPr/>
        </p:nvCxnSpPr>
        <p:spPr>
          <a:xfrm>
            <a:off x="2606419" y="6112933"/>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a16="http://schemas.microsoft.com/office/drawing/2014/main" id="{A1BBB3FF-747A-43DD-818F-16AEFAEA02F9}"/>
              </a:ext>
            </a:extLst>
          </p:cNvPr>
          <p:cNvSpPr/>
          <p:nvPr/>
        </p:nvSpPr>
        <p:spPr>
          <a:xfrm>
            <a:off x="1402420" y="5181600"/>
            <a:ext cx="1828800" cy="1828800"/>
          </a:xfrm>
          <a:prstGeom prst="arc">
            <a:avLst>
              <a:gd name="adj1" fmla="val 19897291"/>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a:extLst>
              <a:ext uri="{FF2B5EF4-FFF2-40B4-BE49-F238E27FC236}">
                <a16:creationId xmlns:a16="http://schemas.microsoft.com/office/drawing/2014/main" id="{63772FC7-B5FB-49F3-84AB-278D3B4AAEE2}"/>
              </a:ext>
            </a:extLst>
          </p:cNvPr>
          <p:cNvSpPr/>
          <p:nvPr/>
        </p:nvSpPr>
        <p:spPr>
          <a:xfrm>
            <a:off x="3980473" y="3843884"/>
            <a:ext cx="1828800" cy="1828800"/>
          </a:xfrm>
          <a:prstGeom prst="arc">
            <a:avLst>
              <a:gd name="adj1" fmla="val 77867"/>
              <a:gd name="adj2" fmla="val 227034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8BD70DFE-77B3-4FC6-A9E8-D4AE0EF4059F}"/>
              </a:ext>
            </a:extLst>
          </p:cNvPr>
          <p:cNvSpPr txBox="1"/>
          <p:nvPr/>
        </p:nvSpPr>
        <p:spPr>
          <a:xfrm>
            <a:off x="2157962" y="6311707"/>
            <a:ext cx="317716" cy="369332"/>
          </a:xfrm>
          <a:prstGeom prst="rect">
            <a:avLst/>
          </a:prstGeom>
          <a:noFill/>
        </p:spPr>
        <p:txBody>
          <a:bodyPr wrap="none" rtlCol="0">
            <a:spAutoFit/>
          </a:bodyPr>
          <a:lstStyle/>
          <a:p>
            <a:r>
              <a:rPr lang="en-US" dirty="0"/>
              <a:t>A</a:t>
            </a:r>
          </a:p>
        </p:txBody>
      </p:sp>
      <p:sp>
        <p:nvSpPr>
          <p:cNvPr id="27" name="TextBox 26">
            <a:extLst>
              <a:ext uri="{FF2B5EF4-FFF2-40B4-BE49-F238E27FC236}">
                <a16:creationId xmlns:a16="http://schemas.microsoft.com/office/drawing/2014/main" id="{E4990783-D5F8-498D-83C8-4E46FA8AD4C7}"/>
              </a:ext>
            </a:extLst>
          </p:cNvPr>
          <p:cNvSpPr txBox="1"/>
          <p:nvPr/>
        </p:nvSpPr>
        <p:spPr>
          <a:xfrm>
            <a:off x="4767298" y="4157768"/>
            <a:ext cx="309700" cy="369332"/>
          </a:xfrm>
          <a:prstGeom prst="rect">
            <a:avLst/>
          </a:prstGeom>
          <a:noFill/>
        </p:spPr>
        <p:txBody>
          <a:bodyPr wrap="none" rtlCol="0">
            <a:spAutoFit/>
          </a:bodyPr>
          <a:lstStyle/>
          <a:p>
            <a:r>
              <a:rPr lang="en-US" dirty="0"/>
              <a:t>B</a:t>
            </a:r>
          </a:p>
        </p:txBody>
      </p:sp>
      <p:sp>
        <p:nvSpPr>
          <p:cNvPr id="28" name="TextBox 27">
            <a:extLst>
              <a:ext uri="{FF2B5EF4-FFF2-40B4-BE49-F238E27FC236}">
                <a16:creationId xmlns:a16="http://schemas.microsoft.com/office/drawing/2014/main" id="{521D45D2-4297-4578-BFA2-3180FA43E7D3}"/>
              </a:ext>
            </a:extLst>
          </p:cNvPr>
          <p:cNvSpPr txBox="1"/>
          <p:nvPr/>
        </p:nvSpPr>
        <p:spPr>
          <a:xfrm>
            <a:off x="6409286" y="6420523"/>
            <a:ext cx="308098" cy="369332"/>
          </a:xfrm>
          <a:prstGeom prst="rect">
            <a:avLst/>
          </a:prstGeom>
          <a:noFill/>
        </p:spPr>
        <p:txBody>
          <a:bodyPr wrap="none" rtlCol="0">
            <a:spAutoFit/>
          </a:bodyPr>
          <a:lstStyle/>
          <a:p>
            <a:r>
              <a:rPr lang="en-US" dirty="0"/>
              <a:t>C</a:t>
            </a:r>
          </a:p>
        </p:txBody>
      </p:sp>
      <p:cxnSp>
        <p:nvCxnSpPr>
          <p:cNvPr id="29" name="Straight Arrow Connector 28">
            <a:extLst>
              <a:ext uri="{FF2B5EF4-FFF2-40B4-BE49-F238E27FC236}">
                <a16:creationId xmlns:a16="http://schemas.microsoft.com/office/drawing/2014/main" id="{B2A33B45-38CB-4D9C-9E5E-175BD118E532}"/>
              </a:ext>
            </a:extLst>
          </p:cNvPr>
          <p:cNvCxnSpPr>
            <a:cxnSpLocks/>
          </p:cNvCxnSpPr>
          <p:nvPr/>
        </p:nvCxnSpPr>
        <p:spPr>
          <a:xfrm>
            <a:off x="2392337" y="6108402"/>
            <a:ext cx="20311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3F476E31-7CBD-4D6C-9003-01C0FF7028E8}"/>
              </a:ext>
            </a:extLst>
          </p:cNvPr>
          <p:cNvSpPr txBox="1"/>
          <p:nvPr/>
        </p:nvSpPr>
        <p:spPr>
          <a:xfrm>
            <a:off x="2179704" y="3553963"/>
            <a:ext cx="549989" cy="376469"/>
          </a:xfrm>
          <a:prstGeom prst="rect">
            <a:avLst/>
          </a:prstGeom>
          <a:noFill/>
        </p:spPr>
        <p:txBody>
          <a:bodyPr wrap="square" rtlCol="0">
            <a:spAutoFit/>
          </a:bodyPr>
          <a:lstStyle/>
          <a:p>
            <a:r>
              <a:rPr lang="en-US" dirty="0"/>
              <a:t>y</a:t>
            </a:r>
          </a:p>
        </p:txBody>
      </p:sp>
      <p:sp>
        <p:nvSpPr>
          <p:cNvPr id="31" name="TextBox 30">
            <a:extLst>
              <a:ext uri="{FF2B5EF4-FFF2-40B4-BE49-F238E27FC236}">
                <a16:creationId xmlns:a16="http://schemas.microsoft.com/office/drawing/2014/main" id="{98F435B8-0D19-460A-AC13-9B1ABF927266}"/>
              </a:ext>
            </a:extLst>
          </p:cNvPr>
          <p:cNvSpPr txBox="1"/>
          <p:nvPr/>
        </p:nvSpPr>
        <p:spPr>
          <a:xfrm>
            <a:off x="4487034" y="5907765"/>
            <a:ext cx="540831" cy="376469"/>
          </a:xfrm>
          <a:prstGeom prst="rect">
            <a:avLst/>
          </a:prstGeom>
          <a:noFill/>
        </p:spPr>
        <p:txBody>
          <a:bodyPr wrap="square" rtlCol="0">
            <a:spAutoFit/>
          </a:bodyPr>
          <a:lstStyle/>
          <a:p>
            <a:r>
              <a:rPr lang="en-US" dirty="0"/>
              <a:t>x</a:t>
            </a:r>
          </a:p>
        </p:txBody>
      </p:sp>
      <p:cxnSp>
        <p:nvCxnSpPr>
          <p:cNvPr id="32" name="Straight Arrow Connector 31">
            <a:extLst>
              <a:ext uri="{FF2B5EF4-FFF2-40B4-BE49-F238E27FC236}">
                <a16:creationId xmlns:a16="http://schemas.microsoft.com/office/drawing/2014/main" id="{8258B4CB-5878-4DC8-91C9-319D75B5CF02}"/>
              </a:ext>
            </a:extLst>
          </p:cNvPr>
          <p:cNvCxnSpPr>
            <a:cxnSpLocks/>
          </p:cNvCxnSpPr>
          <p:nvPr/>
        </p:nvCxnSpPr>
        <p:spPr>
          <a:xfrm flipV="1">
            <a:off x="2330483" y="3953603"/>
            <a:ext cx="0" cy="21292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A7C9AD6C-AD71-4CAF-BE07-6E8ABA87D1E3}"/>
              </a:ext>
            </a:extLst>
          </p:cNvPr>
          <p:cNvCxnSpPr>
            <a:cxnSpLocks/>
          </p:cNvCxnSpPr>
          <p:nvPr/>
        </p:nvCxnSpPr>
        <p:spPr>
          <a:xfrm flipH="1">
            <a:off x="6534829" y="6165252"/>
            <a:ext cx="10112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E562BB6-6F92-41EB-AD92-2256E6357593}"/>
                  </a:ext>
                </a:extLst>
              </p:cNvPr>
              <p:cNvSpPr txBox="1"/>
              <p:nvPr/>
            </p:nvSpPr>
            <p:spPr>
              <a:xfrm>
                <a:off x="7523815" y="5827163"/>
                <a:ext cx="1239185" cy="618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1"/>
                              </a:solidFill>
                              <a:latin typeface="Cambria Math" panose="02040503050406030204" pitchFamily="18" charset="0"/>
                              <a:ea typeface="Cambria Math"/>
                            </a:rPr>
                          </m:ctrlPr>
                        </m:sSubPr>
                        <m:e>
                          <m:r>
                            <a:rPr lang="en-US" b="0" i="1" smtClean="0">
                              <a:solidFill>
                                <a:schemeClr val="accent1"/>
                              </a:solidFill>
                              <a:latin typeface="Cambria Math" panose="02040503050406030204" pitchFamily="18" charset="0"/>
                              <a:ea typeface="Cambria Math"/>
                            </a:rPr>
                            <m:t>𝑣</m:t>
                          </m:r>
                        </m:e>
                        <m:sub>
                          <m:r>
                            <a:rPr lang="en-US" b="0" i="1" smtClean="0">
                              <a:solidFill>
                                <a:schemeClr val="accent1"/>
                              </a:solidFill>
                              <a:latin typeface="Cambria Math" panose="02040503050406030204" pitchFamily="18" charset="0"/>
                              <a:ea typeface="Cambria Math"/>
                            </a:rPr>
                            <m:t>𝑐</m:t>
                          </m:r>
                        </m:sub>
                      </m:sSub>
                      <m:r>
                        <a:rPr lang="en-US" b="0" i="0" smtClean="0">
                          <a:solidFill>
                            <a:schemeClr val="accent1"/>
                          </a:solidFill>
                          <a:latin typeface="Cambria Math"/>
                          <a:ea typeface="Cambria Math"/>
                        </a:rPr>
                        <m:t>=−</m:t>
                      </m:r>
                      <m:r>
                        <a:rPr lang="en-US" b="0" i="0" smtClean="0">
                          <a:solidFill>
                            <a:schemeClr val="accent1"/>
                          </a:solidFill>
                          <a:latin typeface="Cambria Math" panose="02040503050406030204" pitchFamily="18" charset="0"/>
                          <a:ea typeface="Cambria Math"/>
                        </a:rPr>
                        <m:t>1</m:t>
                      </m:r>
                      <m:f>
                        <m:fPr>
                          <m:ctrlPr>
                            <a:rPr lang="en-US" b="0" i="1" smtClean="0">
                              <a:solidFill>
                                <a:schemeClr val="accent1"/>
                              </a:solidFill>
                              <a:latin typeface="Cambria Math" panose="02040503050406030204" pitchFamily="18" charset="0"/>
                              <a:ea typeface="Cambria Math"/>
                            </a:rPr>
                          </m:ctrlPr>
                        </m:fPr>
                        <m:num>
                          <m:r>
                            <m:rPr>
                              <m:sty m:val="p"/>
                            </m:rPr>
                            <a:rPr lang="en-US" b="0" i="0" smtClean="0">
                              <a:solidFill>
                                <a:schemeClr val="accent1"/>
                              </a:solidFill>
                              <a:latin typeface="Cambria Math" panose="02040503050406030204" pitchFamily="18" charset="0"/>
                              <a:ea typeface="Cambria Math"/>
                            </a:rPr>
                            <m:t>ft</m:t>
                          </m:r>
                        </m:num>
                        <m:den>
                          <m:r>
                            <m:rPr>
                              <m:sty m:val="p"/>
                            </m:rPr>
                            <a:rPr lang="en-US" b="0" i="0" smtClean="0">
                              <a:solidFill>
                                <a:schemeClr val="accent1"/>
                              </a:solidFill>
                              <a:latin typeface="Cambria Math" panose="02040503050406030204" pitchFamily="18" charset="0"/>
                              <a:ea typeface="Cambria Math"/>
                            </a:rPr>
                            <m:t>s</m:t>
                          </m:r>
                        </m:den>
                      </m:f>
                    </m:oMath>
                  </m:oMathPara>
                </a14:m>
                <a:endParaRPr lang="en-US" dirty="0">
                  <a:solidFill>
                    <a:schemeClr val="accent1"/>
                  </a:solidFill>
                </a:endParaRPr>
              </a:p>
            </p:txBody>
          </p:sp>
        </mc:Choice>
        <mc:Fallback xmlns="">
          <p:sp>
            <p:nvSpPr>
              <p:cNvPr id="35" name="TextBox 34">
                <a:extLst>
                  <a:ext uri="{FF2B5EF4-FFF2-40B4-BE49-F238E27FC236}">
                    <a16:creationId xmlns:a16="http://schemas.microsoft.com/office/drawing/2014/main" id="{8E562BB6-6F92-41EB-AD92-2256E6357593}"/>
                  </a:ext>
                </a:extLst>
              </p:cNvPr>
              <p:cNvSpPr txBox="1">
                <a:spLocks noRot="1" noChangeAspect="1" noMove="1" noResize="1" noEditPoints="1" noAdjustHandles="1" noChangeArrowheads="1" noChangeShapeType="1" noTextEdit="1"/>
              </p:cNvSpPr>
              <p:nvPr/>
            </p:nvSpPr>
            <p:spPr>
              <a:xfrm>
                <a:off x="7523815" y="5827163"/>
                <a:ext cx="1239185" cy="618887"/>
              </a:xfrm>
              <a:prstGeom prst="rect">
                <a:avLst/>
              </a:prstGeom>
              <a:blipFill>
                <a:blip r:embed="rId4"/>
                <a:stretch>
                  <a:fillRect/>
                </a:stretch>
              </a:blipFill>
            </p:spPr>
            <p:txBody>
              <a:bodyPr/>
              <a:lstStyle/>
              <a:p>
                <a:r>
                  <a:rPr lang="en-US">
                    <a:noFill/>
                  </a:rPr>
                  <a:t> </a:t>
                </a:r>
              </a:p>
            </p:txBody>
          </p:sp>
        </mc:Fallback>
      </mc:AlternateContent>
      <p:sp>
        <p:nvSpPr>
          <p:cNvPr id="34" name="Content Placeholder 2">
            <a:extLst>
              <a:ext uri="{FF2B5EF4-FFF2-40B4-BE49-F238E27FC236}">
                <a16:creationId xmlns:a16="http://schemas.microsoft.com/office/drawing/2014/main" id="{0B4486D8-0850-4F63-9159-2D48BE991A9F}"/>
              </a:ext>
            </a:extLst>
          </p:cNvPr>
          <p:cNvSpPr>
            <a:spLocks noGrp="1"/>
          </p:cNvSpPr>
          <p:nvPr>
            <p:ph idx="1"/>
          </p:nvPr>
        </p:nvSpPr>
        <p:spPr>
          <a:xfrm>
            <a:off x="457200" y="1600201"/>
            <a:ext cx="8229600" cy="2016404"/>
          </a:xfrm>
        </p:spPr>
        <p:txBody>
          <a:bodyPr>
            <a:normAutofit fontScale="77500" lnSpcReduction="20000"/>
          </a:bodyPr>
          <a:lstStyle/>
          <a:p>
            <a:r>
              <a:rPr lang="en-US" dirty="0"/>
              <a:t>The robotic arm from the previous problem is in the configuration shown below. Assume that theta is currently 30 degrees and that point C currently lies along the x axis. If we want the end effector at C to travel 1 ft/s in the negative x direction, what should the angular velocities be at joints A and B?</a:t>
            </a:r>
          </a:p>
        </p:txBody>
      </p:sp>
    </p:spTree>
    <p:extLst>
      <p:ext uri="{BB962C8B-B14F-4D97-AF65-F5344CB8AC3E}">
        <p14:creationId xmlns:p14="http://schemas.microsoft.com/office/powerpoint/2010/main" val="3993901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F467-CCC2-41C4-8296-A47CFD7A73A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D4666B0-B8E1-401E-8E5A-83D0399DF170}"/>
              </a:ext>
            </a:extLst>
          </p:cNvPr>
          <p:cNvSpPr>
            <a:spLocks noGrp="1"/>
          </p:cNvSpPr>
          <p:nvPr>
            <p:ph idx="1"/>
          </p:nvPr>
        </p:nvSpPr>
        <p:spPr>
          <a:xfrm>
            <a:off x="457200" y="1600201"/>
            <a:ext cx="8077200" cy="1219199"/>
          </a:xfrm>
        </p:spPr>
        <p:txBody>
          <a:bodyPr>
            <a:normAutofit fontScale="85000" lnSpcReduction="10000"/>
          </a:bodyPr>
          <a:lstStyle/>
          <a:p>
            <a:r>
              <a:rPr lang="en-US" dirty="0"/>
              <a:t>A ladder is propped up against a wall as shown below. If the base of the ladder is sliding out at a speed of 2 m/s, what is the speed of the top of the ladder?</a:t>
            </a:r>
          </a:p>
        </p:txBody>
      </p:sp>
      <p:pic>
        <p:nvPicPr>
          <p:cNvPr id="1026" name="Picture 2" descr="Problem 3 Diagram">
            <a:extLst>
              <a:ext uri="{FF2B5EF4-FFF2-40B4-BE49-F238E27FC236}">
                <a16:creationId xmlns:a16="http://schemas.microsoft.com/office/drawing/2014/main" id="{9ADCE3F2-3378-4F52-9411-66A6A35A8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200400"/>
            <a:ext cx="381000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664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F467-CCC2-41C4-8296-A47CFD7A73A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D4666B0-B8E1-401E-8E5A-83D0399DF170}"/>
              </a:ext>
            </a:extLst>
          </p:cNvPr>
          <p:cNvSpPr>
            <a:spLocks noGrp="1"/>
          </p:cNvSpPr>
          <p:nvPr>
            <p:ph idx="1"/>
          </p:nvPr>
        </p:nvSpPr>
        <p:spPr>
          <a:xfrm>
            <a:off x="457200" y="1600201"/>
            <a:ext cx="8229600" cy="1523999"/>
          </a:xfrm>
        </p:spPr>
        <p:txBody>
          <a:bodyPr>
            <a:normAutofit fontScale="55000" lnSpcReduction="20000"/>
          </a:bodyPr>
          <a:lstStyle/>
          <a:p>
            <a:r>
              <a:rPr lang="en-US" dirty="0"/>
              <a:t>The crank-rocker mechanism as shown below consists of a crank with a  radius of .5 meters rotating about its fixed center at C at a constant rate of 2 rad/s clockwise. Rocker AB fixed at it's base at A and connects to point B along the edge of the crank. The pin at point B can slide along a frictionless slot in AB. In the current state, what is the angular velocity of rocker AB?</a:t>
            </a:r>
          </a:p>
        </p:txBody>
      </p:sp>
      <p:pic>
        <p:nvPicPr>
          <p:cNvPr id="4" name="Picture 3">
            <a:extLst>
              <a:ext uri="{FF2B5EF4-FFF2-40B4-BE49-F238E27FC236}">
                <a16:creationId xmlns:a16="http://schemas.microsoft.com/office/drawing/2014/main" id="{7D3C5FE8-8F94-4A55-A8CB-D35229C0C23F}"/>
              </a:ext>
            </a:extLst>
          </p:cNvPr>
          <p:cNvPicPr>
            <a:picLocks noChangeAspect="1"/>
          </p:cNvPicPr>
          <p:nvPr/>
        </p:nvPicPr>
        <p:blipFill>
          <a:blip r:embed="rId3"/>
          <a:stretch>
            <a:fillRect/>
          </a:stretch>
        </p:blipFill>
        <p:spPr>
          <a:xfrm>
            <a:off x="2476500" y="2819400"/>
            <a:ext cx="4191000" cy="3897630"/>
          </a:xfrm>
          <a:prstGeom prst="rect">
            <a:avLst/>
          </a:prstGeom>
        </p:spPr>
      </p:pic>
    </p:spTree>
    <p:extLst>
      <p:ext uri="{BB962C8B-B14F-4D97-AF65-F5344CB8AC3E}">
        <p14:creationId xmlns:p14="http://schemas.microsoft.com/office/powerpoint/2010/main" val="80089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Planar Motion Analysis</a:t>
            </a:r>
          </a:p>
        </p:txBody>
      </p:sp>
      <p:sp>
        <p:nvSpPr>
          <p:cNvPr id="3" name="Content Placeholder 2"/>
          <p:cNvSpPr>
            <a:spLocks noGrp="1"/>
          </p:cNvSpPr>
          <p:nvPr>
            <p:ph idx="1"/>
          </p:nvPr>
        </p:nvSpPr>
        <p:spPr/>
        <p:txBody>
          <a:bodyPr>
            <a:normAutofit fontScale="85000" lnSpcReduction="20000"/>
          </a:bodyPr>
          <a:lstStyle/>
          <a:p>
            <a:r>
              <a:rPr lang="en-US" dirty="0"/>
              <a:t>When analyzing rigid body motion beyond fixed axis rotation.  There are two general strategies, </a:t>
            </a:r>
            <a:r>
              <a:rPr lang="en-US" b="1" dirty="0"/>
              <a:t>absolute motion analysis</a:t>
            </a:r>
            <a:r>
              <a:rPr lang="en-US" dirty="0"/>
              <a:t>, and </a:t>
            </a:r>
            <a:r>
              <a:rPr lang="en-US" b="1" dirty="0"/>
              <a:t>relative motion analysis</a:t>
            </a:r>
            <a:r>
              <a:rPr lang="en-US" dirty="0"/>
              <a:t>.</a:t>
            </a:r>
          </a:p>
          <a:p>
            <a:pPr lvl="1">
              <a:buFont typeface="Arial" panose="020B0604020202020204" pitchFamily="34" charset="0"/>
              <a:buChar char="•"/>
            </a:pPr>
            <a:r>
              <a:rPr lang="en-US" dirty="0"/>
              <a:t>In </a:t>
            </a:r>
            <a:r>
              <a:rPr lang="en-US" b="1" dirty="0"/>
              <a:t>absolute motion analysis</a:t>
            </a:r>
            <a:r>
              <a:rPr lang="en-US" dirty="0"/>
              <a:t>, a set of constraint equations is used to determine the position of a set point over time with respect to the ground, the velocity and acceleration of that point will be equal to the derivatives of the original equation.</a:t>
            </a:r>
          </a:p>
          <a:p>
            <a:pPr lvl="1">
              <a:buFont typeface="Arial" panose="020B0604020202020204" pitchFamily="34" charset="0"/>
              <a:buChar char="•"/>
            </a:pPr>
            <a:r>
              <a:rPr lang="en-US" dirty="0"/>
              <a:t>In </a:t>
            </a:r>
            <a:r>
              <a:rPr lang="en-US" b="1" dirty="0"/>
              <a:t>relative motion analysis</a:t>
            </a:r>
            <a:r>
              <a:rPr lang="en-US" dirty="0"/>
              <a:t>, a series of equations describe the positions, velocities, and accelerations of several intermediate points leading from the ground to the point of interest.  General polar motion equations are used to describe velocities and accelerations for each step, and the steps are all added together in the end. </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257221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vs. Relative Analysis</a:t>
            </a:r>
          </a:p>
        </p:txBody>
      </p:sp>
      <p:sp>
        <p:nvSpPr>
          <p:cNvPr id="3" name="Content Placeholder 2"/>
          <p:cNvSpPr>
            <a:spLocks noGrp="1"/>
          </p:cNvSpPr>
          <p:nvPr>
            <p:ph idx="1"/>
          </p:nvPr>
        </p:nvSpPr>
        <p:spPr/>
        <p:txBody>
          <a:bodyPr>
            <a:normAutofit lnSpcReduction="10000"/>
          </a:bodyPr>
          <a:lstStyle/>
          <a:p>
            <a:r>
              <a:rPr lang="en-US" dirty="0"/>
              <a:t>Absolute Motion Analysis:</a:t>
            </a:r>
          </a:p>
          <a:p>
            <a:pPr lvl="1"/>
            <a:r>
              <a:rPr lang="en-US" dirty="0"/>
              <a:t>Involves calculus</a:t>
            </a:r>
          </a:p>
          <a:p>
            <a:pPr lvl="1"/>
            <a:r>
              <a:rPr lang="en-US" dirty="0"/>
              <a:t>Does not involve coordinate transformations</a:t>
            </a:r>
          </a:p>
          <a:p>
            <a:pPr lvl="1"/>
            <a:r>
              <a:rPr lang="en-US" dirty="0"/>
              <a:t>Faster and easier for simple problems</a:t>
            </a:r>
          </a:p>
          <a:p>
            <a:pPr lvl="1"/>
            <a:endParaRPr lang="en-US" dirty="0"/>
          </a:p>
          <a:p>
            <a:r>
              <a:rPr lang="en-US" dirty="0"/>
              <a:t>Relative Motion Analysis:</a:t>
            </a:r>
          </a:p>
          <a:p>
            <a:pPr lvl="1"/>
            <a:r>
              <a:rPr lang="en-US" dirty="0"/>
              <a:t>Does not involve calculus</a:t>
            </a:r>
          </a:p>
          <a:p>
            <a:pPr lvl="1"/>
            <a:r>
              <a:rPr lang="en-US" dirty="0"/>
              <a:t>Involves coordinate transformations</a:t>
            </a:r>
          </a:p>
          <a:p>
            <a:pPr lvl="1"/>
            <a:r>
              <a:rPr lang="en-US" dirty="0"/>
              <a:t>Faster and easier for complex problems</a:t>
            </a:r>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spTree>
    <p:extLst>
      <p:ext uri="{BB962C8B-B14F-4D97-AF65-F5344CB8AC3E}">
        <p14:creationId xmlns:p14="http://schemas.microsoft.com/office/powerpoint/2010/main" val="95348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Motion Analysis</a:t>
            </a:r>
          </a:p>
        </p:txBody>
      </p:sp>
      <p:sp>
        <p:nvSpPr>
          <p:cNvPr id="3" name="Content Placeholder 2"/>
          <p:cNvSpPr>
            <a:spLocks noGrp="1"/>
          </p:cNvSpPr>
          <p:nvPr>
            <p:ph idx="1"/>
          </p:nvPr>
        </p:nvSpPr>
        <p:spPr>
          <a:xfrm>
            <a:off x="457200" y="1219200"/>
            <a:ext cx="8229600" cy="4953000"/>
          </a:xfrm>
        </p:spPr>
        <p:txBody>
          <a:bodyPr>
            <a:normAutofit fontScale="85000" lnSpcReduction="20000"/>
          </a:bodyPr>
          <a:lstStyle/>
          <a:p>
            <a:r>
              <a:rPr lang="en-US" dirty="0"/>
              <a:t>Absolute motion analysis is based in geometry and then calculus, relating the position of a point to an origin point using </a:t>
            </a:r>
            <a:r>
              <a:rPr lang="en-US" b="1" dirty="0"/>
              <a:t>geometric relationships</a:t>
            </a:r>
            <a:r>
              <a:rPr lang="en-US" dirty="0"/>
              <a:t>.</a:t>
            </a:r>
          </a:p>
          <a:p>
            <a:pPr lvl="1"/>
            <a:r>
              <a:rPr lang="en-US" dirty="0"/>
              <a:t>This is similar to what we did with dependent motion analysis.</a:t>
            </a:r>
          </a:p>
          <a:p>
            <a:endParaRPr lang="en-US" dirty="0"/>
          </a:p>
          <a:p>
            <a:r>
              <a:rPr lang="en-US" dirty="0"/>
              <a:t>The first step in absolute motion analysis is to write out the equations for the x and y position of a point you are examining with respect to some other stationary point.</a:t>
            </a:r>
          </a:p>
          <a:p>
            <a:pPr lvl="1"/>
            <a:r>
              <a:rPr lang="en-US" dirty="0"/>
              <a:t>Any variables that will change over time must be left as variables.</a:t>
            </a:r>
          </a:p>
          <a:p>
            <a:pPr lvl="1"/>
            <a:r>
              <a:rPr lang="en-US" dirty="0"/>
              <a:t>Any variables that remain constant can be written in as numbers.</a:t>
            </a:r>
          </a:p>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spTree>
    <p:extLst>
      <p:ext uri="{BB962C8B-B14F-4D97-AF65-F5344CB8AC3E}">
        <p14:creationId xmlns:p14="http://schemas.microsoft.com/office/powerpoint/2010/main" val="66623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5">
            <a:extLst>
              <a:ext uri="{FF2B5EF4-FFF2-40B4-BE49-F238E27FC236}">
                <a16:creationId xmlns:a16="http://schemas.microsoft.com/office/drawing/2014/main" id="{BFBFCAD6-4CF0-4CBC-9FB3-65258C4001F1}"/>
              </a:ext>
            </a:extLst>
          </p:cNvPr>
          <p:cNvSpPr/>
          <p:nvPr/>
        </p:nvSpPr>
        <p:spPr>
          <a:xfrm>
            <a:off x="2743200" y="5334000"/>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F3160502-2DFB-4FA5-A250-CC3A6E82377E}"/>
              </a:ext>
            </a:extLst>
          </p:cNvPr>
          <p:cNvGrpSpPr/>
          <p:nvPr/>
        </p:nvGrpSpPr>
        <p:grpSpPr>
          <a:xfrm rot="20272870">
            <a:off x="3205638" y="3331720"/>
            <a:ext cx="3429000" cy="1877593"/>
            <a:chOff x="2344889" y="2271835"/>
            <a:chExt cx="3429000" cy="1877593"/>
          </a:xfrm>
        </p:grpSpPr>
        <p:sp>
          <p:nvSpPr>
            <p:cNvPr id="5" name="Rounded Rectangle 4">
              <a:extLst>
                <a:ext uri="{FF2B5EF4-FFF2-40B4-BE49-F238E27FC236}">
                  <a16:creationId xmlns:a16="http://schemas.microsoft.com/office/drawing/2014/main" id="{5D8FF0EA-239C-4996-B3EB-577E7CADC995}"/>
                </a:ext>
              </a:extLst>
            </p:cNvPr>
            <p:cNvSpPr/>
            <p:nvPr/>
          </p:nvSpPr>
          <p:spPr>
            <a:xfrm rot="20500709">
              <a:off x="2344889" y="3616028"/>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3C73DF6-6F09-493C-988F-934B73E6FA27}"/>
                </a:ext>
              </a:extLst>
            </p:cNvPr>
            <p:cNvCxnSpPr/>
            <p:nvPr/>
          </p:nvCxnSpPr>
          <p:spPr>
            <a:xfrm rot="20500709" flipV="1">
              <a:off x="5202829" y="227183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8D0BFFA-78DB-4DA4-90A9-CB15A6F44146}"/>
                </a:ext>
              </a:extLst>
            </p:cNvPr>
            <p:cNvCxnSpPr/>
            <p:nvPr/>
          </p:nvCxnSpPr>
          <p:spPr>
            <a:xfrm rot="20500709" flipV="1">
              <a:off x="2445252" y="318496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9E03F2F-4912-4DAD-B717-06D50E69346D}"/>
                </a:ext>
              </a:extLst>
            </p:cNvPr>
            <p:cNvCxnSpPr/>
            <p:nvPr/>
          </p:nvCxnSpPr>
          <p:spPr>
            <a:xfrm rot="20500709">
              <a:off x="2372412" y="3152373"/>
              <a:ext cx="2873828"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A4BE549-3504-4151-B204-6DF34FF9D73C}"/>
                </a:ext>
              </a:extLst>
            </p:cNvPr>
            <p:cNvSpPr txBox="1"/>
            <p:nvPr/>
          </p:nvSpPr>
          <p:spPr>
            <a:xfrm rot="20500709">
              <a:off x="3619235" y="2970237"/>
              <a:ext cx="399468" cy="369332"/>
            </a:xfrm>
            <a:prstGeom prst="rect">
              <a:avLst/>
            </a:prstGeom>
            <a:solidFill>
              <a:schemeClr val="bg1"/>
            </a:solidFill>
          </p:spPr>
          <p:txBody>
            <a:bodyPr wrap="none" rtlCol="0">
              <a:spAutoFit/>
            </a:bodyPr>
            <a:lstStyle/>
            <a:p>
              <a:r>
                <a:rPr lang="en-US" dirty="0">
                  <a:solidFill>
                    <a:srgbClr val="0070C0"/>
                  </a:solidFill>
                </a:rPr>
                <a:t>L1</a:t>
              </a:r>
            </a:p>
          </p:txBody>
        </p:sp>
      </p:grpSp>
      <p:sp>
        <p:nvSpPr>
          <p:cNvPr id="7" name="Rounded Rectangle 7">
            <a:extLst>
              <a:ext uri="{FF2B5EF4-FFF2-40B4-BE49-F238E27FC236}">
                <a16:creationId xmlns:a16="http://schemas.microsoft.com/office/drawing/2014/main" id="{C86E66AA-7A87-4639-9A17-E81CAB9CC863}"/>
              </a:ext>
            </a:extLst>
          </p:cNvPr>
          <p:cNvSpPr/>
          <p:nvPr/>
        </p:nvSpPr>
        <p:spPr>
          <a:xfrm>
            <a:off x="3953692" y="5746024"/>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EA37A352-6BDB-4B7B-8D86-4F49F24B44A2}"/>
              </a:ext>
            </a:extLst>
          </p:cNvPr>
          <p:cNvGrpSpPr/>
          <p:nvPr/>
        </p:nvGrpSpPr>
        <p:grpSpPr>
          <a:xfrm rot="20332757">
            <a:off x="5834831" y="2460497"/>
            <a:ext cx="2580866" cy="1338469"/>
            <a:chOff x="5977282" y="1234920"/>
            <a:chExt cx="2580866" cy="1338469"/>
          </a:xfrm>
        </p:grpSpPr>
        <p:sp>
          <p:nvSpPr>
            <p:cNvPr id="6" name="Rounded Rectangle 6">
              <a:extLst>
                <a:ext uri="{FF2B5EF4-FFF2-40B4-BE49-F238E27FC236}">
                  <a16:creationId xmlns:a16="http://schemas.microsoft.com/office/drawing/2014/main" id="{1291BB18-8C7D-458E-AD20-8AC608B40BA7}"/>
                </a:ext>
              </a:extLst>
            </p:cNvPr>
            <p:cNvSpPr/>
            <p:nvPr/>
          </p:nvSpPr>
          <p:spPr>
            <a:xfrm>
              <a:off x="5977282" y="2142620"/>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FB6453DC-63C6-42EE-9F85-34C078E563F8}"/>
                </a:ext>
              </a:extLst>
            </p:cNvPr>
            <p:cNvCxnSpPr/>
            <p:nvPr/>
          </p:nvCxnSpPr>
          <p:spPr>
            <a:xfrm flipV="1">
              <a:off x="8382000"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3B34A53-D77B-491E-B1E8-3B5970884FA7}"/>
                </a:ext>
              </a:extLst>
            </p:cNvPr>
            <p:cNvCxnSpPr/>
            <p:nvPr/>
          </p:nvCxnSpPr>
          <p:spPr>
            <a:xfrm flipV="1">
              <a:off x="6169537"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4E14C3-BFA9-4DD3-A83C-74AE61C65E84}"/>
                </a:ext>
              </a:extLst>
            </p:cNvPr>
            <p:cNvCxnSpPr>
              <a:cxnSpLocks/>
            </p:cNvCxnSpPr>
            <p:nvPr/>
          </p:nvCxnSpPr>
          <p:spPr>
            <a:xfrm>
              <a:off x="6169537" y="1654020"/>
              <a:ext cx="2212463"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6BC9C33-4449-445C-BD75-F2B82E7D802A}"/>
                </a:ext>
              </a:extLst>
            </p:cNvPr>
            <p:cNvSpPr txBox="1"/>
            <p:nvPr/>
          </p:nvSpPr>
          <p:spPr>
            <a:xfrm>
              <a:off x="7086600" y="1474787"/>
              <a:ext cx="399468" cy="369332"/>
            </a:xfrm>
            <a:prstGeom prst="rect">
              <a:avLst/>
            </a:prstGeom>
            <a:solidFill>
              <a:schemeClr val="bg1"/>
            </a:solidFill>
          </p:spPr>
          <p:txBody>
            <a:bodyPr wrap="none" rtlCol="0">
              <a:spAutoFit/>
            </a:bodyPr>
            <a:lstStyle/>
            <a:p>
              <a:r>
                <a:rPr lang="en-US" dirty="0">
                  <a:solidFill>
                    <a:srgbClr val="0070C0"/>
                  </a:solidFill>
                </a:rPr>
                <a:t>L2</a:t>
              </a:r>
            </a:p>
          </p:txBody>
        </p:sp>
      </p:grpSp>
      <p:sp>
        <p:nvSpPr>
          <p:cNvPr id="8" name="Rounded Rectangle 8">
            <a:extLst>
              <a:ext uri="{FF2B5EF4-FFF2-40B4-BE49-F238E27FC236}">
                <a16:creationId xmlns:a16="http://schemas.microsoft.com/office/drawing/2014/main" id="{C90818AE-566D-4868-8F36-39B342E11948}"/>
              </a:ext>
            </a:extLst>
          </p:cNvPr>
          <p:cNvSpPr/>
          <p:nvPr/>
        </p:nvSpPr>
        <p:spPr>
          <a:xfrm rot="20500709">
            <a:off x="6188120" y="3840889"/>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83065FD-734C-41A6-99D7-40C6A073DD8B}"/>
                  </a:ext>
                </a:extLst>
              </p:cNvPr>
              <p:cNvSpPr txBox="1"/>
              <p:nvPr/>
            </p:nvSpPr>
            <p:spPr>
              <a:xfrm>
                <a:off x="5082534" y="5437816"/>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37" name="TextBox 36">
                <a:extLst>
                  <a:ext uri="{FF2B5EF4-FFF2-40B4-BE49-F238E27FC236}">
                    <a16:creationId xmlns:a16="http://schemas.microsoft.com/office/drawing/2014/main" id="{983065FD-734C-41A6-99D7-40C6A073DD8B}"/>
                  </a:ext>
                </a:extLst>
              </p:cNvPr>
              <p:cNvSpPr txBox="1">
                <a:spLocks noRot="1" noChangeAspect="1" noMove="1" noResize="1" noEditPoints="1" noAdjustHandles="1" noChangeArrowheads="1" noChangeShapeType="1" noTextEdit="1"/>
              </p:cNvSpPr>
              <p:nvPr/>
            </p:nvSpPr>
            <p:spPr>
              <a:xfrm>
                <a:off x="5082534" y="5437816"/>
                <a:ext cx="198772" cy="307777"/>
              </a:xfrm>
              <a:prstGeom prst="rect">
                <a:avLst/>
              </a:prstGeom>
              <a:blipFill>
                <a:blip r:embed="rId2"/>
                <a:stretch>
                  <a:fillRect l="-31250" r="-34375"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826F5F56-D39C-4AB3-9620-15C01AA5FD5C}"/>
                  </a:ext>
                </a:extLst>
              </p:cNvPr>
              <p:cNvSpPr txBox="1"/>
              <p:nvPr/>
            </p:nvSpPr>
            <p:spPr>
              <a:xfrm>
                <a:off x="7497910" y="3630547"/>
                <a:ext cx="1072249" cy="30066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baseline="30000" dirty="0">
                  <a:solidFill>
                    <a:schemeClr val="accent1"/>
                  </a:solidFill>
                </a:endParaRPr>
              </a:p>
            </p:txBody>
          </p:sp>
        </mc:Choice>
        <mc:Fallback xmlns="">
          <p:sp>
            <p:nvSpPr>
              <p:cNvPr id="42" name="TextBox 41">
                <a:extLst>
                  <a:ext uri="{FF2B5EF4-FFF2-40B4-BE49-F238E27FC236}">
                    <a16:creationId xmlns:a16="http://schemas.microsoft.com/office/drawing/2014/main" id="{826F5F56-D39C-4AB3-9620-15C01AA5FD5C}"/>
                  </a:ext>
                </a:extLst>
              </p:cNvPr>
              <p:cNvSpPr txBox="1">
                <a:spLocks noRot="1" noChangeAspect="1" noMove="1" noResize="1" noEditPoints="1" noAdjustHandles="1" noChangeArrowheads="1" noChangeShapeType="1" noTextEdit="1"/>
              </p:cNvSpPr>
              <p:nvPr/>
            </p:nvSpPr>
            <p:spPr>
              <a:xfrm>
                <a:off x="7497910" y="3630547"/>
                <a:ext cx="1072249" cy="300660"/>
              </a:xfrm>
              <a:prstGeom prst="rect">
                <a:avLst/>
              </a:prstGeom>
              <a:blipFill>
                <a:blip r:embed="rId3"/>
                <a:stretch>
                  <a:fillRect b="-38776"/>
                </a:stretch>
              </a:blipFill>
            </p:spPr>
            <p:txBody>
              <a:bodyPr/>
              <a:lstStyle/>
              <a:p>
                <a:r>
                  <a:rPr lang="en-US">
                    <a:noFill/>
                  </a:rPr>
                  <a:t> </a:t>
                </a:r>
              </a:p>
            </p:txBody>
          </p:sp>
        </mc:Fallback>
      </mc:AlternateContent>
      <p:cxnSp>
        <p:nvCxnSpPr>
          <p:cNvPr id="15" name="Straight Connector 14">
            <a:extLst>
              <a:ext uri="{FF2B5EF4-FFF2-40B4-BE49-F238E27FC236}">
                <a16:creationId xmlns:a16="http://schemas.microsoft.com/office/drawing/2014/main" id="{2ED41DB9-9CD6-479D-8A00-08A18DCABE64}"/>
              </a:ext>
            </a:extLst>
          </p:cNvPr>
          <p:cNvCxnSpPr/>
          <p:nvPr/>
        </p:nvCxnSpPr>
        <p:spPr>
          <a:xfrm>
            <a:off x="6468292" y="3962146"/>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7DF4CB2-242C-4A68-A9D2-E8D2D9E148AE}"/>
              </a:ext>
            </a:extLst>
          </p:cNvPr>
          <p:cNvCxnSpPr/>
          <p:nvPr/>
        </p:nvCxnSpPr>
        <p:spPr>
          <a:xfrm>
            <a:off x="4331007" y="5836829"/>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Arc 16">
            <a:extLst>
              <a:ext uri="{FF2B5EF4-FFF2-40B4-BE49-F238E27FC236}">
                <a16:creationId xmlns:a16="http://schemas.microsoft.com/office/drawing/2014/main" id="{5A3D47EB-82D8-441D-A5F8-DC573CD3B033}"/>
              </a:ext>
            </a:extLst>
          </p:cNvPr>
          <p:cNvSpPr/>
          <p:nvPr/>
        </p:nvSpPr>
        <p:spPr>
          <a:xfrm>
            <a:off x="3127008" y="4905496"/>
            <a:ext cx="1828800" cy="1828800"/>
          </a:xfrm>
          <a:prstGeom prst="arc">
            <a:avLst>
              <a:gd name="adj1" fmla="val 19593073"/>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Arc 43">
            <a:extLst>
              <a:ext uri="{FF2B5EF4-FFF2-40B4-BE49-F238E27FC236}">
                <a16:creationId xmlns:a16="http://schemas.microsoft.com/office/drawing/2014/main" id="{CDED94A3-BB68-4798-9B26-441063AACD33}"/>
              </a:ext>
            </a:extLst>
          </p:cNvPr>
          <p:cNvSpPr/>
          <p:nvPr/>
        </p:nvSpPr>
        <p:spPr>
          <a:xfrm>
            <a:off x="5363722" y="3028003"/>
            <a:ext cx="1828800" cy="1828800"/>
          </a:xfrm>
          <a:prstGeom prst="arc">
            <a:avLst>
              <a:gd name="adj1" fmla="val 20305294"/>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8F3E2D20-BCDB-46B5-AE6C-689B9059F324}"/>
              </a:ext>
            </a:extLst>
          </p:cNvPr>
          <p:cNvSpPr txBox="1"/>
          <p:nvPr/>
        </p:nvSpPr>
        <p:spPr>
          <a:xfrm>
            <a:off x="3882550" y="6035603"/>
            <a:ext cx="317716" cy="369332"/>
          </a:xfrm>
          <a:prstGeom prst="rect">
            <a:avLst/>
          </a:prstGeom>
          <a:noFill/>
        </p:spPr>
        <p:txBody>
          <a:bodyPr wrap="none" rtlCol="0">
            <a:spAutoFit/>
          </a:bodyPr>
          <a:lstStyle/>
          <a:p>
            <a:r>
              <a:rPr lang="en-US" dirty="0"/>
              <a:t>A</a:t>
            </a:r>
          </a:p>
        </p:txBody>
      </p:sp>
      <p:sp>
        <p:nvSpPr>
          <p:cNvPr id="47" name="TextBox 46">
            <a:extLst>
              <a:ext uri="{FF2B5EF4-FFF2-40B4-BE49-F238E27FC236}">
                <a16:creationId xmlns:a16="http://schemas.microsoft.com/office/drawing/2014/main" id="{E177413C-97ED-4734-9CC8-DDD8AFE5B7FF}"/>
              </a:ext>
            </a:extLst>
          </p:cNvPr>
          <p:cNvSpPr txBox="1"/>
          <p:nvPr/>
        </p:nvSpPr>
        <p:spPr>
          <a:xfrm>
            <a:off x="6173623" y="4302051"/>
            <a:ext cx="309700" cy="369332"/>
          </a:xfrm>
          <a:prstGeom prst="rect">
            <a:avLst/>
          </a:prstGeom>
          <a:noFill/>
        </p:spPr>
        <p:txBody>
          <a:bodyPr wrap="none" rtlCol="0">
            <a:spAutoFit/>
          </a:bodyPr>
          <a:lstStyle/>
          <a:p>
            <a:r>
              <a:rPr lang="en-US" dirty="0"/>
              <a:t>B</a:t>
            </a:r>
          </a:p>
        </p:txBody>
      </p:sp>
      <p:sp>
        <p:nvSpPr>
          <p:cNvPr id="48" name="TextBox 47">
            <a:extLst>
              <a:ext uri="{FF2B5EF4-FFF2-40B4-BE49-F238E27FC236}">
                <a16:creationId xmlns:a16="http://schemas.microsoft.com/office/drawing/2014/main" id="{3BAD06FB-7519-4901-9645-2A68939FD760}"/>
              </a:ext>
            </a:extLst>
          </p:cNvPr>
          <p:cNvSpPr txBox="1"/>
          <p:nvPr/>
        </p:nvSpPr>
        <p:spPr>
          <a:xfrm>
            <a:off x="8487715" y="2854893"/>
            <a:ext cx="308098" cy="369332"/>
          </a:xfrm>
          <a:prstGeom prst="rect">
            <a:avLst/>
          </a:prstGeom>
          <a:noFill/>
        </p:spPr>
        <p:txBody>
          <a:bodyPr wrap="none" rtlCol="0">
            <a:spAutoFit/>
          </a:bodyPr>
          <a:lstStyle/>
          <a:p>
            <a:r>
              <a:rPr lang="en-US" dirty="0"/>
              <a:t>C</a:t>
            </a:r>
          </a:p>
        </p:txBody>
      </p:sp>
      <p:cxnSp>
        <p:nvCxnSpPr>
          <p:cNvPr id="49" name="Straight Arrow Connector 48">
            <a:extLst>
              <a:ext uri="{FF2B5EF4-FFF2-40B4-BE49-F238E27FC236}">
                <a16:creationId xmlns:a16="http://schemas.microsoft.com/office/drawing/2014/main" id="{A7D1E022-A3D3-4207-A99A-D0A44A5E8EBC}"/>
              </a:ext>
            </a:extLst>
          </p:cNvPr>
          <p:cNvCxnSpPr>
            <a:cxnSpLocks/>
          </p:cNvCxnSpPr>
          <p:nvPr/>
        </p:nvCxnSpPr>
        <p:spPr>
          <a:xfrm>
            <a:off x="4116925" y="5832298"/>
            <a:ext cx="20311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0" name="TextBox 49">
            <a:extLst>
              <a:ext uri="{FF2B5EF4-FFF2-40B4-BE49-F238E27FC236}">
                <a16:creationId xmlns:a16="http://schemas.microsoft.com/office/drawing/2014/main" id="{33E628A9-B0A7-4EE6-8E95-39F0595F206A}"/>
              </a:ext>
            </a:extLst>
          </p:cNvPr>
          <p:cNvSpPr txBox="1"/>
          <p:nvPr/>
        </p:nvSpPr>
        <p:spPr>
          <a:xfrm>
            <a:off x="3904292" y="3277859"/>
            <a:ext cx="549989" cy="376469"/>
          </a:xfrm>
          <a:prstGeom prst="rect">
            <a:avLst/>
          </a:prstGeom>
          <a:noFill/>
        </p:spPr>
        <p:txBody>
          <a:bodyPr wrap="square" rtlCol="0">
            <a:spAutoFit/>
          </a:bodyPr>
          <a:lstStyle/>
          <a:p>
            <a:r>
              <a:rPr lang="en-US" dirty="0"/>
              <a:t>y</a:t>
            </a:r>
          </a:p>
        </p:txBody>
      </p:sp>
      <p:sp>
        <p:nvSpPr>
          <p:cNvPr id="51" name="TextBox 50">
            <a:extLst>
              <a:ext uri="{FF2B5EF4-FFF2-40B4-BE49-F238E27FC236}">
                <a16:creationId xmlns:a16="http://schemas.microsoft.com/office/drawing/2014/main" id="{6E4688DD-A00B-4433-A1D0-1B885A24E466}"/>
              </a:ext>
            </a:extLst>
          </p:cNvPr>
          <p:cNvSpPr txBox="1"/>
          <p:nvPr/>
        </p:nvSpPr>
        <p:spPr>
          <a:xfrm>
            <a:off x="6211622" y="5631661"/>
            <a:ext cx="540831" cy="376469"/>
          </a:xfrm>
          <a:prstGeom prst="rect">
            <a:avLst/>
          </a:prstGeom>
          <a:noFill/>
        </p:spPr>
        <p:txBody>
          <a:bodyPr wrap="square" rtlCol="0">
            <a:spAutoFit/>
          </a:bodyPr>
          <a:lstStyle/>
          <a:p>
            <a:r>
              <a:rPr lang="en-US" dirty="0"/>
              <a:t>x</a:t>
            </a:r>
          </a:p>
        </p:txBody>
      </p:sp>
      <p:cxnSp>
        <p:nvCxnSpPr>
          <p:cNvPr id="53" name="Straight Arrow Connector 52">
            <a:extLst>
              <a:ext uri="{FF2B5EF4-FFF2-40B4-BE49-F238E27FC236}">
                <a16:creationId xmlns:a16="http://schemas.microsoft.com/office/drawing/2014/main" id="{B181735A-09BE-412A-A4EE-3DC4C14399DB}"/>
              </a:ext>
            </a:extLst>
          </p:cNvPr>
          <p:cNvCxnSpPr>
            <a:cxnSpLocks/>
          </p:cNvCxnSpPr>
          <p:nvPr/>
        </p:nvCxnSpPr>
        <p:spPr>
          <a:xfrm flipV="1">
            <a:off x="4055071" y="3677499"/>
            <a:ext cx="0" cy="21292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Title 1">
            <a:extLst>
              <a:ext uri="{FF2B5EF4-FFF2-40B4-BE49-F238E27FC236}">
                <a16:creationId xmlns:a16="http://schemas.microsoft.com/office/drawing/2014/main" id="{7F0A64A7-B292-49B1-A5CF-0831F14334B5}"/>
              </a:ext>
            </a:extLst>
          </p:cNvPr>
          <p:cNvSpPr>
            <a:spLocks noGrp="1"/>
          </p:cNvSpPr>
          <p:nvPr>
            <p:ph type="title"/>
          </p:nvPr>
        </p:nvSpPr>
        <p:spPr>
          <a:xfrm>
            <a:off x="457200" y="274638"/>
            <a:ext cx="8229600" cy="1143000"/>
          </a:xfrm>
        </p:spPr>
        <p:txBody>
          <a:bodyPr/>
          <a:lstStyle/>
          <a:p>
            <a:r>
              <a:rPr lang="en-US" dirty="0"/>
              <a:t>Absolute Motion Analysis</a:t>
            </a:r>
          </a:p>
        </p:txBody>
      </p:sp>
      <p:sp>
        <p:nvSpPr>
          <p:cNvPr id="34" name="Content Placeholder 2">
            <a:extLst>
              <a:ext uri="{FF2B5EF4-FFF2-40B4-BE49-F238E27FC236}">
                <a16:creationId xmlns:a16="http://schemas.microsoft.com/office/drawing/2014/main" id="{025B67CA-821F-4027-83E8-01DA3C25B850}"/>
              </a:ext>
            </a:extLst>
          </p:cNvPr>
          <p:cNvSpPr>
            <a:spLocks noGrp="1"/>
          </p:cNvSpPr>
          <p:nvPr>
            <p:ph idx="1"/>
          </p:nvPr>
        </p:nvSpPr>
        <p:spPr>
          <a:xfrm>
            <a:off x="457200" y="1219200"/>
            <a:ext cx="4601133" cy="2582536"/>
          </a:xfrm>
        </p:spPr>
        <p:txBody>
          <a:bodyPr>
            <a:normAutofit fontScale="85000" lnSpcReduction="20000"/>
          </a:bodyPr>
          <a:lstStyle/>
          <a:p>
            <a:r>
              <a:rPr lang="en-US" dirty="0"/>
              <a:t>To determine the location of point C, we would need the two lengths and the two angles.</a:t>
            </a:r>
          </a:p>
          <a:p>
            <a:pPr lvl="1"/>
            <a:r>
              <a:rPr lang="en-US" dirty="0"/>
              <a:t>What will change over time?</a:t>
            </a:r>
          </a:p>
          <a:p>
            <a:pPr lvl="1"/>
            <a:r>
              <a:rPr lang="en-US" dirty="0"/>
              <a:t>What will not change over time</a:t>
            </a:r>
          </a:p>
        </p:txBody>
      </p:sp>
    </p:spTree>
    <p:extLst>
      <p:ext uri="{BB962C8B-B14F-4D97-AF65-F5344CB8AC3E}">
        <p14:creationId xmlns:p14="http://schemas.microsoft.com/office/powerpoint/2010/main" val="5268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7F0A64A7-B292-49B1-A5CF-0831F14334B5}"/>
              </a:ext>
            </a:extLst>
          </p:cNvPr>
          <p:cNvSpPr>
            <a:spLocks noGrp="1"/>
          </p:cNvSpPr>
          <p:nvPr>
            <p:ph type="title"/>
          </p:nvPr>
        </p:nvSpPr>
        <p:spPr>
          <a:xfrm>
            <a:off x="457200" y="274638"/>
            <a:ext cx="8229600" cy="1143000"/>
          </a:xfrm>
        </p:spPr>
        <p:txBody>
          <a:bodyPr/>
          <a:lstStyle/>
          <a:p>
            <a:r>
              <a:rPr lang="en-US" dirty="0"/>
              <a:t>Absolute Motion Analysis</a:t>
            </a:r>
          </a:p>
        </p:txBody>
      </p:sp>
      <mc:AlternateContent xmlns:mc="http://schemas.openxmlformats.org/markup-compatibility/2006" xmlns:a14="http://schemas.microsoft.com/office/drawing/2010/main">
        <mc:Choice Requires="a14">
          <p:sp>
            <p:nvSpPr>
              <p:cNvPr id="77" name="Content Placeholder 2">
                <a:extLst>
                  <a:ext uri="{FF2B5EF4-FFF2-40B4-BE49-F238E27FC236}">
                    <a16:creationId xmlns:a16="http://schemas.microsoft.com/office/drawing/2014/main" id="{23377E0E-9605-4F30-8DA9-FB7F5FD22C2B}"/>
                  </a:ext>
                </a:extLst>
              </p:cNvPr>
              <p:cNvSpPr>
                <a:spLocks noGrp="1"/>
              </p:cNvSpPr>
              <p:nvPr>
                <p:ph idx="1"/>
              </p:nvPr>
            </p:nvSpPr>
            <p:spPr>
              <a:xfrm>
                <a:off x="457200" y="4876800"/>
                <a:ext cx="8229600" cy="1905000"/>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𝑐</m:t>
                          </m:r>
                        </m:sub>
                      </m:sSub>
                      <m:r>
                        <a:rPr lang="en-US" b="0" i="1" smtClean="0">
                          <a:latin typeface="Cambria Math" panose="02040503050406030204" pitchFamily="18" charset="0"/>
                        </a:rPr>
                        <m:t>=2</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+1.5</m:t>
                          </m:r>
                          <m:r>
                            <m:rPr>
                              <m:sty m:val="p"/>
                            </m:rPr>
                            <a:rPr lang="en-US" b="0" i="0" smtClean="0">
                              <a:latin typeface="Cambria Math" panose="02040503050406030204" pitchFamily="18" charset="0"/>
                              <a:ea typeface="Cambria Math" panose="02040503050406030204" pitchFamily="18" charset="0"/>
                            </a:rPr>
                            <m:t>cos</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𝜙</m:t>
                          </m:r>
                          <m:r>
                            <a:rPr lang="en-US" b="0" i="1" smtClean="0">
                              <a:latin typeface="Cambria Math" panose="02040503050406030204" pitchFamily="18" charset="0"/>
                              <a:ea typeface="Cambria Math" panose="02040503050406030204" pitchFamily="18" charset="0"/>
                            </a:rPr>
                            <m:t>)</m:t>
                          </m:r>
                        </m:e>
                      </m:func>
                      <m:r>
                        <a:rPr lang="en-US" b="0" i="1" smtClean="0">
                          <a:latin typeface="Cambria Math" panose="02040503050406030204" pitchFamily="18" charset="0"/>
                        </a:rPr>
                        <m:t> </m:t>
                      </m:r>
                    </m:oMath>
                  </m:oMathPara>
                </a14:m>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𝑐</m:t>
                          </m:r>
                        </m:sub>
                      </m:sSub>
                      <m:r>
                        <a:rPr lang="en-US" i="1">
                          <a:latin typeface="Cambria Math" panose="02040503050406030204" pitchFamily="18" charset="0"/>
                        </a:rPr>
                        <m:t>=2</m:t>
                      </m:r>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+1.5</m:t>
                          </m:r>
                          <m:r>
                            <m:rPr>
                              <m:sty m:val="p"/>
                            </m:rPr>
                            <a:rPr lang="en-US" b="0" i="0" smtClean="0">
                              <a:latin typeface="Cambria Math" panose="02040503050406030204" pitchFamily="18" charset="0"/>
                              <a:ea typeface="Cambria Math" panose="02040503050406030204" pitchFamily="18" charset="0"/>
                            </a:rPr>
                            <m:t>sin</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𝜙</m:t>
                          </m:r>
                          <m:r>
                            <a:rPr lang="en-US" i="1">
                              <a:latin typeface="Cambria Math" panose="02040503050406030204" pitchFamily="18" charset="0"/>
                              <a:ea typeface="Cambria Math" panose="02040503050406030204" pitchFamily="18" charset="0"/>
                            </a:rPr>
                            <m:t>)</m:t>
                          </m:r>
                        </m:e>
                      </m:func>
                    </m:oMath>
                  </m:oMathPara>
                </a14:m>
                <a:endParaRPr lang="en-US" dirty="0"/>
              </a:p>
            </p:txBody>
          </p:sp>
        </mc:Choice>
        <mc:Fallback xmlns="">
          <p:sp>
            <p:nvSpPr>
              <p:cNvPr id="77" name="Content Placeholder 2">
                <a:extLst>
                  <a:ext uri="{FF2B5EF4-FFF2-40B4-BE49-F238E27FC236}">
                    <a16:creationId xmlns:a16="http://schemas.microsoft.com/office/drawing/2014/main" id="{23377E0E-9605-4F30-8DA9-FB7F5FD22C2B}"/>
                  </a:ext>
                </a:extLst>
              </p:cNvPr>
              <p:cNvSpPr>
                <a:spLocks noGrp="1" noRot="1" noChangeAspect="1" noMove="1" noResize="1" noEditPoints="1" noAdjustHandles="1" noChangeArrowheads="1" noChangeShapeType="1" noTextEdit="1"/>
              </p:cNvSpPr>
              <p:nvPr>
                <p:ph idx="1"/>
              </p:nvPr>
            </p:nvSpPr>
            <p:spPr>
              <a:xfrm>
                <a:off x="457200" y="4876800"/>
                <a:ext cx="8229600" cy="1905000"/>
              </a:xfrm>
              <a:blipFill>
                <a:blip r:embed="rId2"/>
                <a:stretch>
                  <a:fillRect/>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8EC401C6-9514-4FBE-958D-3D52FB5D0980}"/>
              </a:ext>
            </a:extLst>
          </p:cNvPr>
          <p:cNvPicPr>
            <a:picLocks noChangeAspect="1"/>
          </p:cNvPicPr>
          <p:nvPr/>
        </p:nvPicPr>
        <p:blipFill>
          <a:blip r:embed="rId3"/>
          <a:stretch>
            <a:fillRect/>
          </a:stretch>
        </p:blipFill>
        <p:spPr>
          <a:xfrm>
            <a:off x="2349007" y="1219200"/>
            <a:ext cx="4445985" cy="3200400"/>
          </a:xfrm>
          <a:prstGeom prst="rect">
            <a:avLst/>
          </a:prstGeom>
        </p:spPr>
      </p:pic>
    </p:spTree>
    <p:extLst>
      <p:ext uri="{BB962C8B-B14F-4D97-AF65-F5344CB8AC3E}">
        <p14:creationId xmlns:p14="http://schemas.microsoft.com/office/powerpoint/2010/main" val="353190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Motion Analysis</a:t>
            </a:r>
          </a:p>
        </p:txBody>
      </p:sp>
      <p:sp>
        <p:nvSpPr>
          <p:cNvPr id="3" name="Content Placeholder 2"/>
          <p:cNvSpPr>
            <a:spLocks noGrp="1"/>
          </p:cNvSpPr>
          <p:nvPr>
            <p:ph idx="1"/>
          </p:nvPr>
        </p:nvSpPr>
        <p:spPr>
          <a:xfrm>
            <a:off x="457200" y="1600200"/>
            <a:ext cx="8229600" cy="4525963"/>
          </a:xfrm>
        </p:spPr>
        <p:txBody>
          <a:bodyPr>
            <a:normAutofit/>
          </a:bodyPr>
          <a:lstStyle/>
          <a:p>
            <a:r>
              <a:rPr lang="en-US" dirty="0"/>
              <a:t>Once you have the equations for the position of the point of interest, take the derivative of those functions with respect to time to find the velocity of that point over time.</a:t>
            </a:r>
          </a:p>
          <a:p>
            <a:endParaRPr lang="en-US" dirty="0"/>
          </a:p>
          <a:p>
            <a:r>
              <a:rPr lang="en-US" dirty="0"/>
              <a:t>Once you have the equations for the velocity of the point of interest, take the derivative again to find the acceleration functions.</a:t>
            </a:r>
          </a:p>
        </p:txBody>
      </p:sp>
      <p:sp>
        <p:nvSpPr>
          <p:cNvPr id="4" name="Slide Number Placeholder 3"/>
          <p:cNvSpPr>
            <a:spLocks noGrp="1"/>
          </p:cNvSpPr>
          <p:nvPr>
            <p:ph type="sldNum" sz="quarter" idx="12"/>
          </p:nvPr>
        </p:nvSpPr>
        <p:spPr/>
        <p:txBody>
          <a:bodyPr/>
          <a:lstStyle/>
          <a:p>
            <a:fld id="{929262FE-7F58-4A1E-8AF3-5A510A86DEBD}" type="slidenum">
              <a:rPr lang="en-US" smtClean="0"/>
              <a:t>7</a:t>
            </a:fld>
            <a:endParaRPr lang="en-US"/>
          </a:p>
        </p:txBody>
      </p:sp>
    </p:spTree>
    <p:extLst>
      <p:ext uri="{BB962C8B-B14F-4D97-AF65-F5344CB8AC3E}">
        <p14:creationId xmlns:p14="http://schemas.microsoft.com/office/powerpoint/2010/main" val="312809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0ED1-FF6E-4AEA-8327-D5E5C19E7F59}"/>
              </a:ext>
            </a:extLst>
          </p:cNvPr>
          <p:cNvSpPr>
            <a:spLocks noGrp="1"/>
          </p:cNvSpPr>
          <p:nvPr>
            <p:ph type="title"/>
          </p:nvPr>
        </p:nvSpPr>
        <p:spPr/>
        <p:txBody>
          <a:bodyPr/>
          <a:lstStyle/>
          <a:p>
            <a:r>
              <a:rPr lang="en-US" dirty="0"/>
              <a:t>Absolute Motion Analysis Process</a:t>
            </a:r>
          </a:p>
        </p:txBody>
      </p:sp>
      <p:sp>
        <p:nvSpPr>
          <p:cNvPr id="3" name="Content Placeholder 2">
            <a:extLst>
              <a:ext uri="{FF2B5EF4-FFF2-40B4-BE49-F238E27FC236}">
                <a16:creationId xmlns:a16="http://schemas.microsoft.com/office/drawing/2014/main" id="{21A3E3C7-5743-41B3-AD91-340BF58A1800}"/>
              </a:ext>
            </a:extLst>
          </p:cNvPr>
          <p:cNvSpPr>
            <a:spLocks noGrp="1"/>
          </p:cNvSpPr>
          <p:nvPr>
            <p:ph idx="1"/>
          </p:nvPr>
        </p:nvSpPr>
        <p:spPr>
          <a:xfrm>
            <a:off x="457200" y="1417638"/>
            <a:ext cx="8229600" cy="4983162"/>
          </a:xfrm>
        </p:spPr>
        <p:txBody>
          <a:bodyPr>
            <a:normAutofit fontScale="70000" lnSpcReduction="20000"/>
          </a:bodyPr>
          <a:lstStyle/>
          <a:p>
            <a:r>
              <a:rPr lang="en-US" dirty="0"/>
              <a:t>Start by creating a diagram of the body, with the key distances and angles labeled</a:t>
            </a:r>
          </a:p>
          <a:p>
            <a:pPr lvl="1"/>
            <a:r>
              <a:rPr lang="en-US" dirty="0"/>
              <a:t>Be sure to identify what distances and/or angles are constant and which will change over time</a:t>
            </a:r>
          </a:p>
          <a:p>
            <a:r>
              <a:rPr lang="en-US" dirty="0"/>
              <a:t>Next, pick a point for analysis and write out an equation for the x and y position of that point with relation to some fixed origin.</a:t>
            </a:r>
          </a:p>
          <a:p>
            <a:pPr lvl="1"/>
            <a:r>
              <a:rPr lang="en-US" dirty="0"/>
              <a:t>Any constant distances or angles can be put into the equation as numbers</a:t>
            </a:r>
          </a:p>
          <a:p>
            <a:pPr lvl="1"/>
            <a:r>
              <a:rPr lang="en-US" dirty="0"/>
              <a:t>Anything that changes must be left as a variable</a:t>
            </a:r>
          </a:p>
          <a:p>
            <a:r>
              <a:rPr lang="en-US" dirty="0"/>
              <a:t>Take the derivative of these position equations to find the equations for the x and y velocities of your chosen point</a:t>
            </a:r>
          </a:p>
          <a:p>
            <a:r>
              <a:rPr lang="en-US" dirty="0"/>
              <a:t>Take the derivative of the velocity equations to find the equations for the x and y acceleration of your chosen point.</a:t>
            </a:r>
          </a:p>
          <a:p>
            <a:r>
              <a:rPr lang="en-US" dirty="0"/>
              <a:t>Use the equations you have generated, along with any current angles, distances, velocities, and accelerations to solve for the unknowns</a:t>
            </a:r>
          </a:p>
        </p:txBody>
      </p:sp>
    </p:spTree>
    <p:extLst>
      <p:ext uri="{BB962C8B-B14F-4D97-AF65-F5344CB8AC3E}">
        <p14:creationId xmlns:p14="http://schemas.microsoft.com/office/powerpoint/2010/main" val="349259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1657</TotalTime>
  <Words>871</Words>
  <Application>Microsoft Office PowerPoint</Application>
  <PresentationFormat>On-screen Show (4:3)</PresentationFormat>
  <Paragraphs>92</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Cambria Math</vt:lpstr>
      <vt:lpstr>MA_Template</vt:lpstr>
      <vt:lpstr>Absolute Motion Analysis</vt:lpstr>
      <vt:lpstr>Planar Motion Analysis</vt:lpstr>
      <vt:lpstr>Absolute vs. Relative Analysis</vt:lpstr>
      <vt:lpstr>Absolute Motion Analysis</vt:lpstr>
      <vt:lpstr>Absolute Motion Analysis</vt:lpstr>
      <vt:lpstr>Absolute Motion Analysis</vt:lpstr>
      <vt:lpstr>Absolute Motion Analysis</vt:lpstr>
      <vt:lpstr>Absolute Motion Analysis Process</vt:lpstr>
      <vt:lpstr>Thanks for Watching</vt:lpstr>
      <vt:lpstr>Worked Example</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33</cp:revision>
  <dcterms:created xsi:type="dcterms:W3CDTF">2020-08-21T15:23:22Z</dcterms:created>
  <dcterms:modified xsi:type="dcterms:W3CDTF">2020-12-30T19:04:31Z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