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5"/>
  </p:notesMasterIdLst>
  <p:sldIdLst>
    <p:sldId id="256" r:id="rId5"/>
    <p:sldId id="263" r:id="rId6"/>
    <p:sldId id="266" r:id="rId7"/>
    <p:sldId id="258" r:id="rId8"/>
    <p:sldId id="288" r:id="rId9"/>
    <p:sldId id="289" r:id="rId10"/>
    <p:sldId id="257" r:id="rId11"/>
    <p:sldId id="286" r:id="rId12"/>
    <p:sldId id="287" r:id="rId13"/>
    <p:sldId id="25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88" autoAdjust="0"/>
    <p:restoredTop sz="54101" autoAdjust="0"/>
  </p:normalViewPr>
  <p:slideViewPr>
    <p:cSldViewPr>
      <p:cViewPr varScale="1">
        <p:scale>
          <a:sx n="90" d="100"/>
          <a:sy n="90" d="100"/>
        </p:scale>
        <p:origin x="121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12/30/2020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B1ED1-A6A8-44D7-9A75-7C99E73812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41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B1ED1-A6A8-44D7-9A75-7C99E73812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79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Multi-Body Kinetics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Dr. Jacob Moore</a:t>
            </a:r>
          </a:p>
          <a:p>
            <a:r>
              <a:rPr lang="en-US" sz="2400" dirty="0"/>
              <a:t>Associate Professor of Engineering</a:t>
            </a:r>
          </a:p>
          <a:p>
            <a:r>
              <a:rPr lang="en-US" sz="2400" dirty="0"/>
              <a:t>Penn State Mont Alto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Multi-Body Kinetics 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0232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robotic arm has two sections with the left section having a mass of 10 kg and the right section having a mass of 7 kg. Treat each section as a slender rod. If we wish to accelerate the left section from a standstill at a rate of 3 rad/s</a:t>
            </a:r>
            <a:r>
              <a:rPr lang="en-US" baseline="30000" dirty="0"/>
              <a:t>2</a:t>
            </a:r>
            <a:r>
              <a:rPr lang="en-US" dirty="0"/>
              <a:t> and keep the right section stationary, what moments must we exert on the shoulder (O) and elbow (A) joints?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315946" y="5202674"/>
            <a:ext cx="1828800" cy="100692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339203" y="5439439"/>
            <a:ext cx="3429000" cy="533400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257800" y="5486400"/>
            <a:ext cx="2580866" cy="430769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526438" y="5614698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400266" y="5597282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617878" y="450871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491706" y="450871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617878" y="5080210"/>
            <a:ext cx="50988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c 19"/>
          <p:cNvSpPr/>
          <p:nvPr/>
        </p:nvSpPr>
        <p:spPr>
          <a:xfrm flipH="1">
            <a:off x="5034506" y="5233040"/>
            <a:ext cx="914400" cy="914400"/>
          </a:xfrm>
          <a:prstGeom prst="arc">
            <a:avLst>
              <a:gd name="adj1" fmla="val 19211789"/>
              <a:gd name="adj2" fmla="val 13869399"/>
            </a:avLst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08334" y="4895544"/>
            <a:ext cx="59663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.5 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46762" y="4900884"/>
            <a:ext cx="59663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.6 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22961" y="6169173"/>
            <a:ext cx="916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 rad/s</a:t>
            </a:r>
            <a:r>
              <a:rPr lang="en-US" baseline="30000" dirty="0">
                <a:solidFill>
                  <a:srgbClr val="0070C0"/>
                </a:solidFill>
              </a:rPr>
              <a:t>2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7716746" y="450871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993A6E1-7C67-401E-BE5B-AA6F6867896C}"/>
              </a:ext>
            </a:extLst>
          </p:cNvPr>
          <p:cNvSpPr txBox="1"/>
          <p:nvPr/>
        </p:nvSpPr>
        <p:spPr>
          <a:xfrm>
            <a:off x="2252573" y="514763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AC1DF7-DF43-4D65-8F70-FD7DD29962A9}"/>
              </a:ext>
            </a:extLst>
          </p:cNvPr>
          <p:cNvSpPr txBox="1"/>
          <p:nvPr/>
        </p:nvSpPr>
        <p:spPr>
          <a:xfrm>
            <a:off x="5173990" y="50855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E177D3-F5AC-469B-8227-BD752BDCFD6A}"/>
              </a:ext>
            </a:extLst>
          </p:cNvPr>
          <p:cNvSpPr txBox="1"/>
          <p:nvPr/>
        </p:nvSpPr>
        <p:spPr>
          <a:xfrm>
            <a:off x="7415625" y="512748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222544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Newton’s Second Law and Kinetics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In kinetics, we can build directly on Newton’s second law which states that...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b="1" dirty="0"/>
              </a:p>
              <a:p>
                <a:r>
                  <a:rPr lang="en-US" dirty="0"/>
                  <a:t>In </a:t>
                </a:r>
                <a:r>
                  <a:rPr lang="en-US" b="1" dirty="0"/>
                  <a:t>rigid body</a:t>
                </a:r>
                <a:r>
                  <a:rPr lang="en-US" dirty="0"/>
                  <a:t> kinetics, we can additionally apply the rotational version of Newton’s second law…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acc>
                        <m:accPr>
                          <m:chr m:val="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If we put known forces, moments, masses, mass moments of inertia and accelerations into these equations for a given system, we have the  </a:t>
                </a:r>
                <a:r>
                  <a:rPr lang="en-US" b="1" dirty="0"/>
                  <a:t>equations of motion</a:t>
                </a:r>
                <a:r>
                  <a:rPr lang="en-US" dirty="0"/>
                  <a:t> for that object.  </a:t>
                </a:r>
              </a:p>
              <a:p>
                <a:r>
                  <a:rPr lang="en-US" dirty="0"/>
                  <a:t>By solving these equations, we can find either the forces or moments given the accelerations, or the accelerations given the forces and moments.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37" t="-256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16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5DCF2-0FF7-49FD-AC32-ED756C53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 Planar Motion in Multi-Body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F45F1-D6F7-4288-AF82-383285072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87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General planar motion refers to instances where a body is both translating and rotating at the same time.</a:t>
            </a:r>
          </a:p>
          <a:p>
            <a:r>
              <a:rPr lang="en-US" dirty="0"/>
              <a:t>In multi body systems we have a system where the pieces are connected, but the system will also allow for some relative motion.</a:t>
            </a:r>
          </a:p>
        </p:txBody>
      </p:sp>
      <p:pic>
        <p:nvPicPr>
          <p:cNvPr id="1026" name="Picture 2" descr="A child rolling a tire along a beach">
            <a:extLst>
              <a:ext uri="{FF2B5EF4-FFF2-40B4-BE49-F238E27FC236}">
                <a16:creationId xmlns:a16="http://schemas.microsoft.com/office/drawing/2014/main" id="{FF29E53C-CDF1-4FDB-889B-29D1C2C3A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51" y="3657600"/>
            <a:ext cx="3885550" cy="274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An industrial robotic arm">
            <a:extLst>
              <a:ext uri="{FF2B5EF4-FFF2-40B4-BE49-F238E27FC236}">
                <a16:creationId xmlns:a16="http://schemas.microsoft.com/office/drawing/2014/main" id="{353B2718-22DD-4D5C-AAC9-40D99AD17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508361"/>
            <a:ext cx="3600450" cy="290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15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Kinematics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Multi-body kinetics problems will also often require you to solve the </a:t>
            </a:r>
            <a:r>
              <a:rPr lang="en-US" b="1" dirty="0"/>
              <a:t>kinematics</a:t>
            </a:r>
            <a:r>
              <a:rPr lang="en-US" dirty="0"/>
              <a:t> equations using relative motion analysis, absolute motion analysis, or rotating frame analysis before you can solve for the forces.</a:t>
            </a:r>
          </a:p>
          <a:p>
            <a:pPr lvl="1"/>
            <a:r>
              <a:rPr lang="en-US" dirty="0"/>
              <a:t>Use whichever method is easiest for you.</a:t>
            </a:r>
          </a:p>
          <a:p>
            <a:r>
              <a:rPr lang="en-US" dirty="0"/>
              <a:t>We will need to know the </a:t>
            </a:r>
            <a:r>
              <a:rPr lang="en-US" b="1" dirty="0"/>
              <a:t>acceleration</a:t>
            </a:r>
            <a:r>
              <a:rPr lang="en-US" dirty="0"/>
              <a:t> and </a:t>
            </a:r>
            <a:r>
              <a:rPr lang="en-US" b="1" dirty="0"/>
              <a:t>angular acceleration </a:t>
            </a:r>
            <a:r>
              <a:rPr lang="en-US" dirty="0"/>
              <a:t>of the </a:t>
            </a:r>
            <a:r>
              <a:rPr lang="en-US" b="1" dirty="0"/>
              <a:t>center of mass </a:t>
            </a:r>
            <a:r>
              <a:rPr lang="en-US" dirty="0"/>
              <a:t>of each body in the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8FEBC-06A4-4E25-9C41-EE227F2C8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Multi-Body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FE091-511C-477F-A6E8-EA2FA425C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648200" cy="43433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core of analysis of multi-body systems generally is breaking the multi-body system into individual components and analyzing each component separately.</a:t>
            </a:r>
          </a:p>
          <a:p>
            <a:r>
              <a:rPr lang="en-US" dirty="0"/>
              <a:t>Each piece will have its own </a:t>
            </a:r>
            <a:r>
              <a:rPr lang="en-US" b="1" dirty="0"/>
              <a:t>free body diagram </a:t>
            </a:r>
            <a:r>
              <a:rPr lang="en-US" dirty="0"/>
              <a:t>and </a:t>
            </a:r>
            <a:r>
              <a:rPr lang="en-US" b="1" dirty="0"/>
              <a:t>equations of motion</a:t>
            </a:r>
            <a:r>
              <a:rPr lang="en-US" dirty="0"/>
              <a:t>.</a:t>
            </a:r>
          </a:p>
        </p:txBody>
      </p:sp>
      <p:pic>
        <p:nvPicPr>
          <p:cNvPr id="4" name="Picture 2" descr="An industrial robotic arm">
            <a:extLst>
              <a:ext uri="{FF2B5EF4-FFF2-40B4-BE49-F238E27FC236}">
                <a16:creationId xmlns:a16="http://schemas.microsoft.com/office/drawing/2014/main" id="{BB09C77C-2F12-4459-9D06-185400E0D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514600"/>
            <a:ext cx="3600450" cy="290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5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973F2-49E5-4C86-84C8-44A0606AD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Newton’s Third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34674-7CFA-4B96-AD7F-6F9FB8836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0183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Some pieces may have more unknowns than we can initially solve fore, but what ties everything together, is that </a:t>
            </a:r>
            <a:r>
              <a:rPr lang="en-US" b="1" dirty="0"/>
              <a:t>Newton’s Third Law </a:t>
            </a:r>
            <a:r>
              <a:rPr lang="en-US" dirty="0"/>
              <a:t>ensures that forces are equal and opposite at the connection points.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E8CF7CA-6422-44D3-86B5-BA50E18738B6}"/>
              </a:ext>
            </a:extLst>
          </p:cNvPr>
          <p:cNvSpPr/>
          <p:nvPr/>
        </p:nvSpPr>
        <p:spPr>
          <a:xfrm>
            <a:off x="1341121" y="3070162"/>
            <a:ext cx="1828800" cy="100692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40939AA-E9EF-4019-BBD9-E3CCE104991D}"/>
              </a:ext>
            </a:extLst>
          </p:cNvPr>
          <p:cNvSpPr/>
          <p:nvPr/>
        </p:nvSpPr>
        <p:spPr>
          <a:xfrm>
            <a:off x="2364378" y="3306927"/>
            <a:ext cx="3429000" cy="533400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055BFF9-507D-4D96-B455-2DEA0448E13E}"/>
              </a:ext>
            </a:extLst>
          </p:cNvPr>
          <p:cNvSpPr/>
          <p:nvPr/>
        </p:nvSpPr>
        <p:spPr>
          <a:xfrm>
            <a:off x="5282975" y="3353888"/>
            <a:ext cx="2580866" cy="430769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8C69DBD-B0BD-4545-97BF-8C35A3D86EEF}"/>
              </a:ext>
            </a:extLst>
          </p:cNvPr>
          <p:cNvSpPr/>
          <p:nvPr/>
        </p:nvSpPr>
        <p:spPr>
          <a:xfrm>
            <a:off x="2551613" y="3482186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1C98A56-C8DA-4517-8FAA-0D2BB07BDC22}"/>
              </a:ext>
            </a:extLst>
          </p:cNvPr>
          <p:cNvSpPr/>
          <p:nvPr/>
        </p:nvSpPr>
        <p:spPr>
          <a:xfrm>
            <a:off x="5425441" y="3464770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5">
            <a:extLst>
              <a:ext uri="{FF2B5EF4-FFF2-40B4-BE49-F238E27FC236}">
                <a16:creationId xmlns:a16="http://schemas.microsoft.com/office/drawing/2014/main" id="{2A73F34C-E8F5-40FE-803C-E8813B424DC6}"/>
              </a:ext>
            </a:extLst>
          </p:cNvPr>
          <p:cNvSpPr/>
          <p:nvPr/>
        </p:nvSpPr>
        <p:spPr>
          <a:xfrm>
            <a:off x="5545319" y="5135405"/>
            <a:ext cx="2580866" cy="430769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7">
            <a:extLst>
              <a:ext uri="{FF2B5EF4-FFF2-40B4-BE49-F238E27FC236}">
                <a16:creationId xmlns:a16="http://schemas.microsoft.com/office/drawing/2014/main" id="{C9D2A82F-6B61-4AA0-A08B-0010651E9D09}"/>
              </a:ext>
            </a:extLst>
          </p:cNvPr>
          <p:cNvSpPr/>
          <p:nvPr/>
        </p:nvSpPr>
        <p:spPr>
          <a:xfrm>
            <a:off x="5687785" y="5246287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4">
            <a:extLst>
              <a:ext uri="{FF2B5EF4-FFF2-40B4-BE49-F238E27FC236}">
                <a16:creationId xmlns:a16="http://schemas.microsoft.com/office/drawing/2014/main" id="{9A804E76-4220-4B1A-B0B9-A37AF961B70D}"/>
              </a:ext>
            </a:extLst>
          </p:cNvPr>
          <p:cNvSpPr/>
          <p:nvPr/>
        </p:nvSpPr>
        <p:spPr>
          <a:xfrm>
            <a:off x="1017815" y="5082405"/>
            <a:ext cx="3429000" cy="533400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6">
            <a:extLst>
              <a:ext uri="{FF2B5EF4-FFF2-40B4-BE49-F238E27FC236}">
                <a16:creationId xmlns:a16="http://schemas.microsoft.com/office/drawing/2014/main" id="{B866B1F0-E62F-41DC-A74C-0F95D31744E3}"/>
              </a:ext>
            </a:extLst>
          </p:cNvPr>
          <p:cNvSpPr/>
          <p:nvPr/>
        </p:nvSpPr>
        <p:spPr>
          <a:xfrm>
            <a:off x="1205050" y="5257664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7">
            <a:extLst>
              <a:ext uri="{FF2B5EF4-FFF2-40B4-BE49-F238E27FC236}">
                <a16:creationId xmlns:a16="http://schemas.microsoft.com/office/drawing/2014/main" id="{1253A3C5-85FC-44FF-A04B-017D65E7CC4B}"/>
              </a:ext>
            </a:extLst>
          </p:cNvPr>
          <p:cNvSpPr/>
          <p:nvPr/>
        </p:nvSpPr>
        <p:spPr>
          <a:xfrm>
            <a:off x="4078878" y="5240248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121C818-92F1-4DB8-9114-BC6A1976171B}"/>
              </a:ext>
            </a:extLst>
          </p:cNvPr>
          <p:cNvCxnSpPr/>
          <p:nvPr/>
        </p:nvCxnSpPr>
        <p:spPr>
          <a:xfrm flipV="1">
            <a:off x="1303021" y="4686237"/>
            <a:ext cx="0" cy="533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E946D97-26E1-420F-A402-0E6DC18C8586}"/>
              </a:ext>
            </a:extLst>
          </p:cNvPr>
          <p:cNvSpPr txBox="1"/>
          <p:nvPr/>
        </p:nvSpPr>
        <p:spPr>
          <a:xfrm>
            <a:off x="2096663" y="33846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E7DD8A-0C97-460E-83DE-91C13986A833}"/>
              </a:ext>
            </a:extLst>
          </p:cNvPr>
          <p:cNvSpPr txBox="1"/>
          <p:nvPr/>
        </p:nvSpPr>
        <p:spPr>
          <a:xfrm>
            <a:off x="5358023" y="290376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1777AD-0C6F-40F6-9319-24DEAE8B6C46}"/>
              </a:ext>
            </a:extLst>
          </p:cNvPr>
          <p:cNvSpPr txBox="1"/>
          <p:nvPr/>
        </p:nvSpPr>
        <p:spPr>
          <a:xfrm>
            <a:off x="7891255" y="335388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2CAE1B-5498-402C-9B70-CA014BE17CD9}"/>
              </a:ext>
            </a:extLst>
          </p:cNvPr>
          <p:cNvSpPr txBox="1"/>
          <p:nvPr/>
        </p:nvSpPr>
        <p:spPr>
          <a:xfrm>
            <a:off x="709474" y="515479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737E94-248A-4D0A-9742-F6DE3452B8C3}"/>
              </a:ext>
            </a:extLst>
          </p:cNvPr>
          <p:cNvSpPr txBox="1"/>
          <p:nvPr/>
        </p:nvSpPr>
        <p:spPr>
          <a:xfrm>
            <a:off x="8199353" y="517576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B727D9-8239-4D1C-8ADC-CE47ECFABACF}"/>
              </a:ext>
            </a:extLst>
          </p:cNvPr>
          <p:cNvSpPr txBox="1"/>
          <p:nvPr/>
        </p:nvSpPr>
        <p:spPr>
          <a:xfrm>
            <a:off x="4416326" y="516443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BA1209-F031-4C4B-9E6F-07AF5BA492B9}"/>
              </a:ext>
            </a:extLst>
          </p:cNvPr>
          <p:cNvSpPr txBox="1"/>
          <p:nvPr/>
        </p:nvSpPr>
        <p:spPr>
          <a:xfrm>
            <a:off x="5244887" y="515306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861B92B-3AF6-45B9-8B72-6470925DC7D3}"/>
              </a:ext>
            </a:extLst>
          </p:cNvPr>
          <p:cNvCxnSpPr>
            <a:cxnSpLocks/>
          </p:cNvCxnSpPr>
          <p:nvPr/>
        </p:nvCxnSpPr>
        <p:spPr>
          <a:xfrm>
            <a:off x="1447800" y="5352985"/>
            <a:ext cx="52577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35FC1A5-A43A-4719-A100-E0DB75255216}"/>
              </a:ext>
            </a:extLst>
          </p:cNvPr>
          <p:cNvSpPr txBox="1"/>
          <p:nvPr/>
        </p:nvSpPr>
        <p:spPr>
          <a:xfrm>
            <a:off x="1815933" y="5005892"/>
            <a:ext cx="447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AX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66FCE47-0A8C-4525-8D1C-DC08C774769F}"/>
              </a:ext>
            </a:extLst>
          </p:cNvPr>
          <p:cNvSpPr txBox="1"/>
          <p:nvPr/>
        </p:nvSpPr>
        <p:spPr>
          <a:xfrm>
            <a:off x="1079306" y="4343400"/>
            <a:ext cx="431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AY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BF34827-EC2C-4768-9A44-F7D645A93689}"/>
              </a:ext>
            </a:extLst>
          </p:cNvPr>
          <p:cNvCxnSpPr/>
          <p:nvPr/>
        </p:nvCxnSpPr>
        <p:spPr>
          <a:xfrm flipV="1">
            <a:off x="5774416" y="4691855"/>
            <a:ext cx="0" cy="533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1699D91-4E39-435C-9815-3BB98E2B98C9}"/>
              </a:ext>
            </a:extLst>
          </p:cNvPr>
          <p:cNvCxnSpPr>
            <a:cxnSpLocks/>
          </p:cNvCxnSpPr>
          <p:nvPr/>
        </p:nvCxnSpPr>
        <p:spPr>
          <a:xfrm>
            <a:off x="5919195" y="5358603"/>
            <a:ext cx="52577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14338CC-CAEE-4BFD-A646-E25AEF0EA27F}"/>
              </a:ext>
            </a:extLst>
          </p:cNvPr>
          <p:cNvSpPr txBox="1"/>
          <p:nvPr/>
        </p:nvSpPr>
        <p:spPr>
          <a:xfrm>
            <a:off x="6112907" y="4790421"/>
            <a:ext cx="450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BX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5EA9DF1-F8C7-4365-BC0F-8089C3A5B499}"/>
              </a:ext>
            </a:extLst>
          </p:cNvPr>
          <p:cNvSpPr txBox="1"/>
          <p:nvPr/>
        </p:nvSpPr>
        <p:spPr>
          <a:xfrm>
            <a:off x="5564369" y="4343400"/>
            <a:ext cx="4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BY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D37C366-E36C-40F4-984A-8A09FF930EA7}"/>
              </a:ext>
            </a:extLst>
          </p:cNvPr>
          <p:cNvGrpSpPr/>
          <p:nvPr/>
        </p:nvGrpSpPr>
        <p:grpSpPr>
          <a:xfrm flipH="1" flipV="1">
            <a:off x="3493429" y="5318696"/>
            <a:ext cx="670558" cy="666748"/>
            <a:chOff x="3430826" y="5063489"/>
            <a:chExt cx="670558" cy="666748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33F0C52-183A-4679-B3CB-E8C801EA248B}"/>
                </a:ext>
              </a:extLst>
            </p:cNvPr>
            <p:cNvCxnSpPr/>
            <p:nvPr/>
          </p:nvCxnSpPr>
          <p:spPr>
            <a:xfrm flipV="1">
              <a:off x="3430826" y="5063489"/>
              <a:ext cx="0" cy="5334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14D2916-1F78-44A0-822A-FBBB69C7FE95}"/>
                </a:ext>
              </a:extLst>
            </p:cNvPr>
            <p:cNvCxnSpPr>
              <a:cxnSpLocks/>
            </p:cNvCxnSpPr>
            <p:nvPr/>
          </p:nvCxnSpPr>
          <p:spPr>
            <a:xfrm>
              <a:off x="3575605" y="5730237"/>
              <a:ext cx="52577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154AE832-CF29-4541-801F-A4B22DAA7461}"/>
              </a:ext>
            </a:extLst>
          </p:cNvPr>
          <p:cNvSpPr txBox="1"/>
          <p:nvPr/>
        </p:nvSpPr>
        <p:spPr>
          <a:xfrm>
            <a:off x="3096311" y="5102298"/>
            <a:ext cx="450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BX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ED7683-0D2E-45AC-81E7-E9E4E29ACAEF}"/>
              </a:ext>
            </a:extLst>
          </p:cNvPr>
          <p:cNvSpPr txBox="1"/>
          <p:nvPr/>
        </p:nvSpPr>
        <p:spPr>
          <a:xfrm>
            <a:off x="3946160" y="6008474"/>
            <a:ext cx="4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BY</a:t>
            </a: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3F79616C-BDFA-47AF-AC37-6D6781252489}"/>
              </a:ext>
            </a:extLst>
          </p:cNvPr>
          <p:cNvSpPr/>
          <p:nvPr/>
        </p:nvSpPr>
        <p:spPr>
          <a:xfrm flipV="1">
            <a:off x="914401" y="4977935"/>
            <a:ext cx="777240" cy="777240"/>
          </a:xfrm>
          <a:prstGeom prst="arc">
            <a:avLst>
              <a:gd name="adj1" fmla="val 14633165"/>
              <a:gd name="adj2" fmla="val 7668208"/>
            </a:avLst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EED3332F-516F-4A08-AF31-FE6EA77DAE80}"/>
              </a:ext>
            </a:extLst>
          </p:cNvPr>
          <p:cNvSpPr/>
          <p:nvPr/>
        </p:nvSpPr>
        <p:spPr>
          <a:xfrm flipV="1">
            <a:off x="5334758" y="4969983"/>
            <a:ext cx="777240" cy="777240"/>
          </a:xfrm>
          <a:prstGeom prst="arc">
            <a:avLst>
              <a:gd name="adj1" fmla="val 14633165"/>
              <a:gd name="adj2" fmla="val 7668208"/>
            </a:avLst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2752E423-D326-4222-8196-7B6FABD2F9E3}"/>
              </a:ext>
            </a:extLst>
          </p:cNvPr>
          <p:cNvSpPr/>
          <p:nvPr/>
        </p:nvSpPr>
        <p:spPr>
          <a:xfrm flipH="1" flipV="1">
            <a:off x="3781425" y="4958652"/>
            <a:ext cx="777240" cy="777240"/>
          </a:xfrm>
          <a:prstGeom prst="arc">
            <a:avLst>
              <a:gd name="adj1" fmla="val 14633165"/>
              <a:gd name="adj2" fmla="val 7668208"/>
            </a:avLst>
          </a:pr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BA7C344-FA63-409D-91D1-69723E62F9E4}"/>
              </a:ext>
            </a:extLst>
          </p:cNvPr>
          <p:cNvSpPr txBox="1"/>
          <p:nvPr/>
        </p:nvSpPr>
        <p:spPr>
          <a:xfrm>
            <a:off x="5102162" y="4598916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baseline="-250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AE7176-755A-4572-AAB2-BFEB1FD6E3DA}"/>
              </a:ext>
            </a:extLst>
          </p:cNvPr>
          <p:cNvSpPr txBox="1"/>
          <p:nvPr/>
        </p:nvSpPr>
        <p:spPr>
          <a:xfrm>
            <a:off x="4214219" y="4569424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baseline="-250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DA63435-F8BA-460F-AA26-55E2C0032CC9}"/>
              </a:ext>
            </a:extLst>
          </p:cNvPr>
          <p:cNvSpPr txBox="1"/>
          <p:nvPr/>
        </p:nvSpPr>
        <p:spPr>
          <a:xfrm>
            <a:off x="623975" y="4680524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baseline="-250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D3A60583-5138-41D2-A199-15594D9CD78A}"/>
              </a:ext>
            </a:extLst>
          </p:cNvPr>
          <p:cNvSpPr/>
          <p:nvPr/>
        </p:nvSpPr>
        <p:spPr>
          <a:xfrm flipV="1">
            <a:off x="3373856" y="2867801"/>
            <a:ext cx="838200" cy="1444298"/>
          </a:xfrm>
          <a:prstGeom prst="arc">
            <a:avLst>
              <a:gd name="adj1" fmla="val 18016818"/>
              <a:gd name="adj2" fmla="val 3933363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C3A32F91-5568-43E0-BB82-BAA15CBADE8A}"/>
              </a:ext>
            </a:extLst>
          </p:cNvPr>
          <p:cNvSpPr/>
          <p:nvPr/>
        </p:nvSpPr>
        <p:spPr>
          <a:xfrm flipV="1">
            <a:off x="6004856" y="2847123"/>
            <a:ext cx="838200" cy="1444298"/>
          </a:xfrm>
          <a:prstGeom prst="arc">
            <a:avLst>
              <a:gd name="adj1" fmla="val 18016818"/>
              <a:gd name="adj2" fmla="val 3933363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62CD2B4-9F38-4DF2-A6C8-F727C13ABA57}"/>
              </a:ext>
            </a:extLst>
          </p:cNvPr>
          <p:cNvCxnSpPr/>
          <p:nvPr/>
        </p:nvCxnSpPr>
        <p:spPr>
          <a:xfrm flipV="1">
            <a:off x="2695575" y="4752975"/>
            <a:ext cx="0" cy="5334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2718C70-DD4C-4968-86D5-F49641ADF037}"/>
              </a:ext>
            </a:extLst>
          </p:cNvPr>
          <p:cNvCxnSpPr>
            <a:cxnSpLocks/>
          </p:cNvCxnSpPr>
          <p:nvPr/>
        </p:nvCxnSpPr>
        <p:spPr>
          <a:xfrm flipH="1">
            <a:off x="2318053" y="5353712"/>
            <a:ext cx="321945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Arc 57">
            <a:extLst>
              <a:ext uri="{FF2B5EF4-FFF2-40B4-BE49-F238E27FC236}">
                <a16:creationId xmlns:a16="http://schemas.microsoft.com/office/drawing/2014/main" id="{3AA208F9-0BE5-4A81-AD2D-1747EF9A7FF5}"/>
              </a:ext>
            </a:extLst>
          </p:cNvPr>
          <p:cNvSpPr/>
          <p:nvPr/>
        </p:nvSpPr>
        <p:spPr>
          <a:xfrm rot="21379580" flipV="1">
            <a:off x="2398384" y="5086115"/>
            <a:ext cx="548640" cy="548640"/>
          </a:xfrm>
          <a:prstGeom prst="arc">
            <a:avLst>
              <a:gd name="adj1" fmla="val 13067994"/>
              <a:gd name="adj2" fmla="val 8819800"/>
            </a:avLst>
          </a:prstGeom>
          <a:ln>
            <a:prstDash val="sysDash"/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AE3CA56-EA68-4C56-A0A5-F394BB8BEA5A}"/>
              </a:ext>
            </a:extLst>
          </p:cNvPr>
          <p:cNvCxnSpPr/>
          <p:nvPr/>
        </p:nvCxnSpPr>
        <p:spPr>
          <a:xfrm flipV="1">
            <a:off x="6912408" y="4718247"/>
            <a:ext cx="0" cy="5334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1406AD1-7E9A-445A-BC92-BE56F1E7798B}"/>
              </a:ext>
            </a:extLst>
          </p:cNvPr>
          <p:cNvCxnSpPr>
            <a:cxnSpLocks/>
          </p:cNvCxnSpPr>
          <p:nvPr/>
        </p:nvCxnSpPr>
        <p:spPr>
          <a:xfrm flipH="1">
            <a:off x="6534886" y="5318984"/>
            <a:ext cx="321945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Arc 60">
            <a:extLst>
              <a:ext uri="{FF2B5EF4-FFF2-40B4-BE49-F238E27FC236}">
                <a16:creationId xmlns:a16="http://schemas.microsoft.com/office/drawing/2014/main" id="{514A8F84-98E7-444D-8CC1-C9CE01BA6107}"/>
              </a:ext>
            </a:extLst>
          </p:cNvPr>
          <p:cNvSpPr/>
          <p:nvPr/>
        </p:nvSpPr>
        <p:spPr>
          <a:xfrm rot="21379580" flipV="1">
            <a:off x="6615217" y="5051387"/>
            <a:ext cx="548640" cy="548640"/>
          </a:xfrm>
          <a:prstGeom prst="arc">
            <a:avLst>
              <a:gd name="adj1" fmla="val 13067994"/>
              <a:gd name="adj2" fmla="val 8819800"/>
            </a:avLst>
          </a:prstGeom>
          <a:ln>
            <a:prstDash val="sysDash"/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14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4" grpId="0"/>
      <p:bldP spid="25" grpId="0"/>
      <p:bldP spid="26" grpId="0"/>
      <p:bldP spid="27" grpId="0"/>
      <p:bldP spid="28" grpId="0"/>
      <p:bldP spid="29" grpId="0"/>
      <p:bldP spid="30" grpId="0"/>
      <p:bldP spid="33" grpId="0"/>
      <p:bldP spid="34" grpId="0"/>
      <p:bldP spid="38" grpId="0"/>
      <p:bldP spid="39" grpId="0"/>
      <p:bldP spid="43" grpId="0"/>
      <p:bldP spid="44" grpId="0"/>
      <p:bldP spid="45" grpId="0" animBg="1"/>
      <p:bldP spid="46" grpId="0" animBg="1"/>
      <p:bldP spid="47" grpId="0" animBg="1"/>
      <p:bldP spid="48" grpId="0"/>
      <p:bldP spid="49" grpId="0"/>
      <p:bldP spid="50" grpId="0"/>
      <p:bldP spid="51" grpId="0" animBg="1"/>
      <p:bldP spid="52" grpId="0" animBg="1"/>
      <p:bldP spid="58" grpId="0" animBg="1"/>
      <p:bldP spid="6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Equations of Motion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The equations of motion for general planar motion.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i="1" dirty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i="1" dirty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𝐺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</m:nary>
                    </m:oMath>
                  </m:oMathPara>
                </a14:m>
                <a:endParaRPr lang="en-US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>
                <a:blip r:embed="rId3"/>
                <a:stretch>
                  <a:fillRect l="-1704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48399" y="3428999"/>
            <a:ext cx="2743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Refers to the acceleration of the center of mass of the body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854390" y="3352800"/>
            <a:ext cx="394009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854390" y="4000500"/>
            <a:ext cx="394009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09899" y="6075144"/>
            <a:ext cx="3124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These should both be about the center of mass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267200" y="5657290"/>
            <a:ext cx="1" cy="418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 flipV="1">
            <a:off x="4953000" y="5715000"/>
            <a:ext cx="228600" cy="399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403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07C29-9A58-4871-BDC5-A36C63790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Solving a Multi-Body Kinetics Problem</a:t>
            </a:r>
            <a:br>
              <a:rPr lang="en-US" dirty="0"/>
            </a:br>
            <a:r>
              <a:rPr lang="en-US" dirty="0"/>
              <a:t>(The Process)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80897-CDB5-4D78-9300-B055EC703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60924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Set up and solve the </a:t>
            </a:r>
            <a:r>
              <a:rPr lang="en-US" b="1" dirty="0"/>
              <a:t>kinematics</a:t>
            </a:r>
            <a:r>
              <a:rPr lang="en-US" dirty="0"/>
              <a:t> problem to determine the accelerations and angular accelerations for the center of mass for </a:t>
            </a:r>
            <a:r>
              <a:rPr lang="en-US" b="1" dirty="0"/>
              <a:t>each component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up a </a:t>
            </a:r>
            <a:r>
              <a:rPr lang="en-US" b="1" dirty="0"/>
              <a:t>free body diagram </a:t>
            </a:r>
            <a:r>
              <a:rPr lang="en-US" dirty="0"/>
              <a:t>for </a:t>
            </a:r>
            <a:r>
              <a:rPr lang="en-US" b="1" dirty="0"/>
              <a:t>each component</a:t>
            </a:r>
            <a:r>
              <a:rPr lang="en-US" dirty="0"/>
              <a:t>.</a:t>
            </a:r>
          </a:p>
          <a:p>
            <a:pPr marL="914400" lvl="1" indent="-514350"/>
            <a:r>
              <a:rPr lang="en-US" dirty="0"/>
              <a:t>Draw each body separated from its surroundings and the other pieces of the system</a:t>
            </a:r>
          </a:p>
          <a:p>
            <a:pPr marL="914400" lvl="1" indent="-514350"/>
            <a:r>
              <a:rPr lang="en-US" dirty="0"/>
              <a:t>Draw in all the known and unknown forces (</a:t>
            </a:r>
            <a:r>
              <a:rPr lang="en-US" dirty="0">
                <a:solidFill>
                  <a:srgbClr val="FF0000"/>
                </a:solidFill>
              </a:rPr>
              <a:t>I use red for forces</a:t>
            </a:r>
            <a:r>
              <a:rPr lang="en-US" dirty="0"/>
              <a:t>) as well as key dimensions and angles (</a:t>
            </a:r>
            <a:r>
              <a:rPr lang="en-US" dirty="0">
                <a:solidFill>
                  <a:schemeClr val="accent1"/>
                </a:solidFill>
              </a:rPr>
              <a:t>I use blue for dimensions and angles</a:t>
            </a:r>
            <a:r>
              <a:rPr lang="en-US" dirty="0"/>
              <a:t>)</a:t>
            </a:r>
          </a:p>
          <a:p>
            <a:pPr marL="1314450" lvl="2" indent="-514350"/>
            <a:r>
              <a:rPr lang="en-US" dirty="0"/>
              <a:t>Make sure to have equal and opposite forces where the pieces are were connected</a:t>
            </a:r>
          </a:p>
          <a:p>
            <a:pPr marL="914400" lvl="1" indent="-514350"/>
            <a:r>
              <a:rPr lang="en-US" dirty="0"/>
              <a:t>Draw in the acceleration vectors for the center of mass of each piece (</a:t>
            </a:r>
            <a:r>
              <a:rPr lang="en-US" dirty="0">
                <a:solidFill>
                  <a:schemeClr val="accent1"/>
                </a:solidFill>
              </a:rPr>
              <a:t>I use a blue dashed vector for this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the free body diagram to write out your </a:t>
            </a:r>
            <a:r>
              <a:rPr lang="en-US" b="1" dirty="0"/>
              <a:t>equations of motion</a:t>
            </a:r>
            <a:r>
              <a:rPr lang="en-US" dirty="0"/>
              <a:t>, breaking all forces down into x and y components, and writing out all the moments about the center of mass of the body.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Solve the equations for any unknowns.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52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CF5F32-56DC-4068-8B04-457CF34A96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EB1464-66D1-425A-BBB5-7A9312BBE9C4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90d05cb5-950f-4f68-bc2c-e17794455b92"/>
    <ds:schemaRef ds:uri="http://purl.org/dc/elements/1.1/"/>
    <ds:schemaRef ds:uri="http://schemas.microsoft.com/office/2006/metadata/properties"/>
    <ds:schemaRef ds:uri="http://schemas.microsoft.com/office/infopath/2007/PartnerControls"/>
    <ds:schemaRef ds:uri="b4eab9fa-dbb0-4082-8491-8bd54207a26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43B8A4B-79FE-4529-931C-D64224FA7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1704</TotalTime>
  <Words>650</Words>
  <Application>Microsoft Office PowerPoint</Application>
  <PresentationFormat>On-screen Show (4:3)</PresentationFormat>
  <Paragraphs>70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 Math</vt:lpstr>
      <vt:lpstr>MA_Template</vt:lpstr>
      <vt:lpstr>Multi-Body Kinetics</vt:lpstr>
      <vt:lpstr>Newton’s Second Law and Kinetics</vt:lpstr>
      <vt:lpstr>General Planar Motion in Multi-Body Systems</vt:lpstr>
      <vt:lpstr>Kinematics</vt:lpstr>
      <vt:lpstr>Multi-Body Systems</vt:lpstr>
      <vt:lpstr>Newton’s Third Law</vt:lpstr>
      <vt:lpstr>The Equations of Motion</vt:lpstr>
      <vt:lpstr>Solving a Multi-Body Kinetics Problem (The Process)</vt:lpstr>
      <vt:lpstr>Thanks for Watching</vt:lpstr>
      <vt:lpstr>Multi-Body Kinetics Worked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Moments</dc:title>
  <dc:creator>Moore, Jacob Preston</dc:creator>
  <cp:lastModifiedBy>Moore, Jacob Preston</cp:lastModifiedBy>
  <cp:revision>41</cp:revision>
  <dcterms:created xsi:type="dcterms:W3CDTF">2020-08-21T15:23:22Z</dcterms:created>
  <dcterms:modified xsi:type="dcterms:W3CDTF">2020-12-30T19:51:51Z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0x010100A06DF21F5BB2734A800ED30F3F452129</vt:lpwstr>
  </property>
</Properties>
</file>