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25"/>
  </p:notesMasterIdLst>
  <p:sldIdLst>
    <p:sldId id="256" r:id="rId5"/>
    <p:sldId id="271" r:id="rId6"/>
    <p:sldId id="294" r:id="rId7"/>
    <p:sldId id="295" r:id="rId8"/>
    <p:sldId id="289" r:id="rId9"/>
    <p:sldId id="290" r:id="rId10"/>
    <p:sldId id="296" r:id="rId11"/>
    <p:sldId id="297" r:id="rId12"/>
    <p:sldId id="259" r:id="rId13"/>
    <p:sldId id="260" r:id="rId14"/>
    <p:sldId id="291" r:id="rId15"/>
    <p:sldId id="265" r:id="rId16"/>
    <p:sldId id="261" r:id="rId17"/>
    <p:sldId id="268" r:id="rId18"/>
    <p:sldId id="287" r:id="rId19"/>
    <p:sldId id="262" r:id="rId20"/>
    <p:sldId id="263" r:id="rId21"/>
    <p:sldId id="264" r:id="rId22"/>
    <p:sldId id="298" r:id="rId23"/>
    <p:sldId id="299"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488" autoAdjust="0"/>
    <p:restoredTop sz="54101" autoAdjust="0"/>
  </p:normalViewPr>
  <p:slideViewPr>
    <p:cSldViewPr>
      <p:cViewPr varScale="1">
        <p:scale>
          <a:sx n="90" d="100"/>
          <a:sy n="90" d="100"/>
        </p:scale>
        <p:origin x="1218" y="7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70" d="100"/>
          <a:sy n="70" d="100"/>
        </p:scale>
        <p:origin x="-329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A1AB63-216F-4D5B-8811-CCB935E98D4A}" type="datetimeFigureOut">
              <a:rPr lang="en-US" smtClean="0"/>
              <a:t>12/30/2020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8" name="Slide Number Placeholder 7"/>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71503E-B3EF-424C-B3CC-B319B8E34A61}" type="slidenum">
              <a:rPr lang="en-US" smtClean="0"/>
              <a:t>‹#›</a:t>
            </a:fld>
            <a:endParaRPr lang="en-US" dirty="0"/>
          </a:p>
        </p:txBody>
      </p:sp>
    </p:spTree>
    <p:extLst>
      <p:ext uri="{BB962C8B-B14F-4D97-AF65-F5344CB8AC3E}">
        <p14:creationId xmlns:p14="http://schemas.microsoft.com/office/powerpoint/2010/main" val="1919846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8B1ED1-A6A8-44D7-9A75-7C99E738122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093211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DDDDDD"/>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051175"/>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2" descr="Adaptive Map Logo">
            <a:extLst>
              <a:ext uri="{FF2B5EF4-FFF2-40B4-BE49-F238E27FC236}">
                <a16:creationId xmlns:a16="http://schemas.microsoft.com/office/drawing/2014/main" id="{47EE881C-8EE7-446C-91D5-BB734D80EE0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0" y="5089525"/>
            <a:ext cx="3048000" cy="7620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DEDE0CC1-27C1-4221-84FE-9FC7EEBDE843}"/>
              </a:ext>
            </a:extLst>
          </p:cNvPr>
          <p:cNvSpPr txBox="1">
            <a:spLocks/>
          </p:cNvSpPr>
          <p:nvPr userDrawn="1"/>
        </p:nvSpPr>
        <p:spPr>
          <a:xfrm>
            <a:off x="2019300" y="5943600"/>
            <a:ext cx="5105400" cy="762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a:t>mechanicsmap.psu.edu</a:t>
            </a:r>
          </a:p>
        </p:txBody>
      </p:sp>
    </p:spTree>
    <p:extLst>
      <p:ext uri="{BB962C8B-B14F-4D97-AF65-F5344CB8AC3E}">
        <p14:creationId xmlns:p14="http://schemas.microsoft.com/office/powerpoint/2010/main" val="250904800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308581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06101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solidFill>
                  <a:schemeClr val="accent1">
                    <a:lumMod val="50000"/>
                  </a:schemeClr>
                </a:solidFill>
              </a:defRPr>
            </a:lvl1pPr>
          </a:lstStyle>
          <a:p>
            <a:fld id="{929262FE-7F58-4A1E-8AF3-5A510A86DEBD}" type="slidenum">
              <a:rPr lang="en-US" smtClean="0"/>
              <a:t>‹#›</a:t>
            </a:fld>
            <a:endParaRPr lang="en-US" dirty="0"/>
          </a:p>
        </p:txBody>
      </p:sp>
    </p:spTree>
    <p:extLst>
      <p:ext uri="{BB962C8B-B14F-4D97-AF65-F5344CB8AC3E}">
        <p14:creationId xmlns:p14="http://schemas.microsoft.com/office/powerpoint/2010/main" val="74404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164321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21338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4285172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1246426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308501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31770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7316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262FE-7F58-4A1E-8AF3-5A510A86DEBD}" type="slidenum">
              <a:rPr lang="en-US" smtClean="0"/>
              <a:t>‹#›</a:t>
            </a:fld>
            <a:endParaRPr lang="en-US" dirty="0"/>
          </a:p>
        </p:txBody>
      </p:sp>
    </p:spTree>
    <p:extLst>
      <p:ext uri="{BB962C8B-B14F-4D97-AF65-F5344CB8AC3E}">
        <p14:creationId xmlns:p14="http://schemas.microsoft.com/office/powerpoint/2010/main" val="3784105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accent1">
              <a:lumMod val="50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 Id="rId4" Type="http://schemas.openxmlformats.org/officeDocument/2006/relationships/image" Target="NULL"/></Relationships>
</file>

<file path=ppt/slides/_rels/slide1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NUL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NUL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 Id="rId5" Type="http://schemas.openxmlformats.org/officeDocument/2006/relationships/image" Target="NULL"/><Relationship Id="rId4" Type="http://schemas.openxmlformats.org/officeDocument/2006/relationships/image" Target="NUL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NUL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The Conservation of Energy for Rigid Body Systems</a:t>
            </a:r>
          </a:p>
        </p:txBody>
      </p:sp>
      <p:sp>
        <p:nvSpPr>
          <p:cNvPr id="3" name="Subtitle 2"/>
          <p:cNvSpPr>
            <a:spLocks noGrp="1"/>
          </p:cNvSpPr>
          <p:nvPr>
            <p:ph type="subTitle" idx="1"/>
          </p:nvPr>
        </p:nvSpPr>
        <p:spPr/>
        <p:txBody>
          <a:bodyPr>
            <a:noAutofit/>
          </a:bodyPr>
          <a:lstStyle/>
          <a:p>
            <a:r>
              <a:rPr lang="en-US" sz="2400" dirty="0"/>
              <a:t>Dr. Jacob Moore</a:t>
            </a:r>
          </a:p>
          <a:p>
            <a:r>
              <a:rPr lang="en-US" sz="2400" dirty="0"/>
              <a:t>Associate Professor of Engineering</a:t>
            </a:r>
          </a:p>
          <a:p>
            <a:r>
              <a:rPr lang="en-US" sz="2400" dirty="0"/>
              <a:t>Penn State Mont Alto</a:t>
            </a:r>
          </a:p>
        </p:txBody>
      </p:sp>
    </p:spTree>
    <p:extLst>
      <p:ext uri="{BB962C8B-B14F-4D97-AF65-F5344CB8AC3E}">
        <p14:creationId xmlns:p14="http://schemas.microsoft.com/office/powerpoint/2010/main" val="3080430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Kinetic Energy for General Planar Motion (Rotation and Translation)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3030290"/>
              </a:xfrm>
            </p:spPr>
            <p:txBody>
              <a:bodyPr>
                <a:normAutofit fontScale="77500" lnSpcReduction="20000"/>
              </a:bodyPr>
              <a:lstStyle/>
              <a:p>
                <a:r>
                  <a:rPr lang="en-US" dirty="0"/>
                  <a:t>If we have both rotational and translational motion, the change kinetic energy will be the summation of the energies of the two types of motion.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m:t>
                      </m:r>
                      <m:r>
                        <a:rPr lang="en-US" b="0" i="1" smtClean="0">
                          <a:latin typeface="Cambria Math"/>
                        </a:rPr>
                        <m:t>𝐾𝐸</m:t>
                      </m:r>
                      <m:r>
                        <a:rPr lang="en-US" b="0" i="1" smtClean="0">
                          <a:latin typeface="Cambria Math"/>
                        </a:rPr>
                        <m:t>=</m:t>
                      </m:r>
                      <m:d>
                        <m:dPr>
                          <m:ctrlPr>
                            <a:rPr lang="en-US" b="0" i="1" smtClean="0">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a:rPr>
                                <m:t>1</m:t>
                              </m:r>
                            </m:num>
                            <m:den>
                              <m:r>
                                <a:rPr lang="en-US" i="1">
                                  <a:latin typeface="Cambria Math"/>
                                </a:rPr>
                                <m:t>2</m:t>
                              </m:r>
                            </m:den>
                          </m:f>
                          <m:r>
                            <a:rPr lang="en-US" i="1">
                              <a:latin typeface="Cambria Math"/>
                            </a:rPr>
                            <m:t>𝑚</m:t>
                          </m:r>
                          <m:sSubSup>
                            <m:sSubSupPr>
                              <m:ctrlPr>
                                <a:rPr lang="en-US" i="1">
                                  <a:latin typeface="Cambria Math" panose="02040503050406030204" pitchFamily="18" charset="0"/>
                                </a:rPr>
                              </m:ctrlPr>
                            </m:sSubSupPr>
                            <m:e>
                              <m:r>
                                <a:rPr lang="en-US" i="1">
                                  <a:latin typeface="Cambria Math"/>
                                </a:rPr>
                                <m:t>𝑣</m:t>
                              </m:r>
                            </m:e>
                            <m:sub>
                              <m:r>
                                <a:rPr lang="en-US" b="0" i="1" smtClean="0">
                                  <a:latin typeface="Cambria Math" panose="02040503050406030204" pitchFamily="18" charset="0"/>
                                </a:rPr>
                                <m:t>𝑓</m:t>
                              </m:r>
                            </m:sub>
                            <m:sup>
                              <m:r>
                                <a:rPr lang="en-US" i="1">
                                  <a:latin typeface="Cambria Math"/>
                                </a:rPr>
                                <m:t>2</m:t>
                              </m:r>
                            </m:sup>
                          </m:sSubSup>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a:rPr>
                                <m:t>1</m:t>
                              </m:r>
                            </m:num>
                            <m:den>
                              <m:r>
                                <a:rPr lang="en-US" i="1">
                                  <a:latin typeface="Cambria Math"/>
                                </a:rPr>
                                <m:t>2</m:t>
                              </m:r>
                            </m:den>
                          </m:f>
                          <m:r>
                            <a:rPr lang="en-US" i="1">
                              <a:latin typeface="Cambria Math"/>
                            </a:rPr>
                            <m:t>𝑚</m:t>
                          </m:r>
                          <m:sSubSup>
                            <m:sSubSupPr>
                              <m:ctrlPr>
                                <a:rPr lang="en-US" i="1">
                                  <a:latin typeface="Cambria Math" panose="02040503050406030204" pitchFamily="18" charset="0"/>
                                </a:rPr>
                              </m:ctrlPr>
                            </m:sSubSupPr>
                            <m:e>
                              <m:r>
                                <a:rPr lang="en-US" i="1">
                                  <a:latin typeface="Cambria Math"/>
                                </a:rPr>
                                <m:t>𝑣</m:t>
                              </m:r>
                            </m:e>
                            <m:sub>
                              <m:r>
                                <a:rPr lang="en-US" b="0" i="1" smtClean="0">
                                  <a:latin typeface="Cambria Math" panose="02040503050406030204" pitchFamily="18" charset="0"/>
                                </a:rPr>
                                <m:t>𝑖</m:t>
                              </m:r>
                            </m:sub>
                            <m:sup>
                              <m:r>
                                <a:rPr lang="en-US" i="1">
                                  <a:latin typeface="Cambria Math"/>
                                </a:rPr>
                                <m:t>2</m:t>
                              </m:r>
                            </m:sup>
                          </m:sSubSup>
                        </m:e>
                      </m:d>
                      <m:r>
                        <a:rPr lang="en-US" b="0" i="1" smtClean="0">
                          <a:latin typeface="Cambria Math" panose="02040503050406030204" pitchFamily="18" charset="0"/>
                        </a:rPr>
                        <m:t>+</m:t>
                      </m:r>
                      <m:d>
                        <m:dPr>
                          <m:ctrlPr>
                            <a:rPr lang="en-US" b="0" i="1" smtClean="0">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a:rPr>
                                <m:t>1</m:t>
                              </m:r>
                            </m:num>
                            <m:den>
                              <m:r>
                                <a:rPr lang="en-US" i="1">
                                  <a:latin typeface="Cambria Math"/>
                                </a:rPr>
                                <m:t>2</m:t>
                              </m:r>
                            </m:den>
                          </m:f>
                          <m:sSub>
                            <m:sSubPr>
                              <m:ctrlPr>
                                <a:rPr lang="en-US" i="1">
                                  <a:latin typeface="Cambria Math" panose="02040503050406030204" pitchFamily="18" charset="0"/>
                                </a:rPr>
                              </m:ctrlPr>
                            </m:sSubPr>
                            <m:e>
                              <m:r>
                                <a:rPr lang="en-US" i="1">
                                  <a:latin typeface="Cambria Math"/>
                                </a:rPr>
                                <m:t>𝐼</m:t>
                              </m:r>
                            </m:e>
                            <m:sub>
                              <m:r>
                                <a:rPr lang="en-US" b="0" i="1" smtClean="0">
                                  <a:latin typeface="Cambria Math" panose="02040503050406030204" pitchFamily="18" charset="0"/>
                                </a:rPr>
                                <m:t>𝐺</m:t>
                              </m:r>
                            </m:sub>
                          </m:sSub>
                          <m:sSubSup>
                            <m:sSubSupPr>
                              <m:ctrlPr>
                                <a:rPr lang="en-US" i="1">
                                  <a:latin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𝜔</m:t>
                              </m:r>
                            </m:e>
                            <m:sub>
                              <m:r>
                                <a:rPr lang="en-US" b="0" i="1" smtClean="0">
                                  <a:latin typeface="Cambria Math" panose="02040503050406030204" pitchFamily="18" charset="0"/>
                                </a:rPr>
                                <m:t>𝑓</m:t>
                              </m:r>
                            </m:sub>
                            <m:sup>
                              <m:r>
                                <a:rPr lang="en-US" i="1">
                                  <a:latin typeface="Cambria Math"/>
                                </a:rPr>
                                <m:t>2</m:t>
                              </m:r>
                            </m:sup>
                          </m:sSubSup>
                          <m:r>
                            <a:rPr lang="en-US" b="0" i="1" smtClean="0">
                              <a:latin typeface="Cambria Math" panose="02040503050406030204" pitchFamily="18" charset="0"/>
                              <a:ea typeface="Cambria Math"/>
                            </a:rPr>
                            <m:t>−</m:t>
                          </m:r>
                          <m:f>
                            <m:fPr>
                              <m:ctrlPr>
                                <a:rPr lang="en-US" i="1">
                                  <a:latin typeface="Cambria Math" panose="02040503050406030204" pitchFamily="18" charset="0"/>
                                </a:rPr>
                              </m:ctrlPr>
                            </m:fPr>
                            <m:num>
                              <m:r>
                                <a:rPr lang="en-US" i="1">
                                  <a:latin typeface="Cambria Math"/>
                                </a:rPr>
                                <m:t>1</m:t>
                              </m:r>
                            </m:num>
                            <m:den>
                              <m:r>
                                <a:rPr lang="en-US" i="1">
                                  <a:latin typeface="Cambria Math"/>
                                </a:rPr>
                                <m:t>2</m:t>
                              </m:r>
                            </m:den>
                          </m:f>
                          <m:sSub>
                            <m:sSubPr>
                              <m:ctrlPr>
                                <a:rPr lang="en-US" i="1">
                                  <a:latin typeface="Cambria Math" panose="02040503050406030204" pitchFamily="18" charset="0"/>
                                </a:rPr>
                              </m:ctrlPr>
                            </m:sSubPr>
                            <m:e>
                              <m:r>
                                <a:rPr lang="en-US" i="1">
                                  <a:latin typeface="Cambria Math"/>
                                </a:rPr>
                                <m:t>𝐼</m:t>
                              </m:r>
                            </m:e>
                            <m:sub>
                              <m:r>
                                <a:rPr lang="en-US" b="0" i="1" smtClean="0">
                                  <a:latin typeface="Cambria Math" panose="02040503050406030204" pitchFamily="18" charset="0"/>
                                </a:rPr>
                                <m:t>𝐺</m:t>
                              </m:r>
                            </m:sub>
                          </m:sSub>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𝜔</m:t>
                              </m:r>
                            </m:e>
                            <m:sub>
                              <m:r>
                                <a:rPr lang="en-US" b="0" i="1" smtClean="0">
                                  <a:latin typeface="Cambria Math" panose="02040503050406030204" pitchFamily="18" charset="0"/>
                                  <a:ea typeface="Cambria Math" panose="02040503050406030204" pitchFamily="18" charset="0"/>
                                </a:rPr>
                                <m:t>𝑖</m:t>
                              </m:r>
                            </m:sub>
                            <m:sup>
                              <m:r>
                                <a:rPr lang="en-US" i="1">
                                  <a:latin typeface="Cambria Math"/>
                                </a:rPr>
                                <m:t>2</m:t>
                              </m:r>
                            </m:sup>
                          </m:sSubSup>
                        </m:e>
                      </m:d>
                    </m:oMath>
                  </m:oMathPara>
                </a14:m>
                <a:endParaRPr lang="en-US" b="0" dirty="0"/>
              </a:p>
              <a:p>
                <a:r>
                  <a:rPr lang="en-US" dirty="0"/>
                  <a:t>Note that the velocity is the is the velocity of the center of mass and the mass moment of inertia is taken about the center of mass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3030290"/>
              </a:xfrm>
              <a:blipFill>
                <a:blip r:embed="rId2"/>
                <a:stretch>
                  <a:fillRect l="-1037" t="-382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9262FE-7F58-4A1E-8AF3-5A510A86DEBD}" type="slidenum">
              <a:rPr kumimoji="0" lang="en-US" sz="1200" b="0" i="0" u="none" strike="noStrike" kern="1200" cap="none" spc="0" normalizeH="0" baseline="0" noProof="0" smtClean="0">
                <a:ln>
                  <a:noFill/>
                </a:ln>
                <a:solidFill>
                  <a:srgbClr val="4F81BD">
                    <a:lumMod val="50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srgbClr val="4F81BD">
                  <a:lumMod val="50000"/>
                </a:srgbClr>
              </a:solidFill>
              <a:effectLst/>
              <a:uLnTx/>
              <a:uFillTx/>
              <a:latin typeface="Calibri"/>
              <a:ea typeface="+mn-ea"/>
              <a:cs typeface="+mn-cs"/>
            </a:endParaRPr>
          </a:p>
        </p:txBody>
      </p:sp>
      <p:sp>
        <p:nvSpPr>
          <p:cNvPr id="9" name="Oval 8"/>
          <p:cNvSpPr/>
          <p:nvPr/>
        </p:nvSpPr>
        <p:spPr>
          <a:xfrm>
            <a:off x="2590800" y="4995616"/>
            <a:ext cx="1371600" cy="13716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Oval 9"/>
          <p:cNvSpPr/>
          <p:nvPr/>
        </p:nvSpPr>
        <p:spPr>
          <a:xfrm>
            <a:off x="3208020" y="5612836"/>
            <a:ext cx="137160" cy="137160"/>
          </a:xfrm>
          <a:prstGeom prst="ellipse">
            <a:avLst/>
          </a:prstGeom>
          <a:solidFill>
            <a:schemeClr val="bg1"/>
          </a:solidFill>
          <a:effectLst/>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1" name="Arc 10"/>
          <p:cNvSpPr/>
          <p:nvPr/>
        </p:nvSpPr>
        <p:spPr>
          <a:xfrm flipH="1">
            <a:off x="2362200" y="4767016"/>
            <a:ext cx="1828800" cy="1828800"/>
          </a:xfrm>
          <a:prstGeom prst="arc">
            <a:avLst>
              <a:gd name="adj1" fmla="val 12935064"/>
              <a:gd name="adj2" fmla="val 19632219"/>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mc:AlternateContent xmlns:mc="http://schemas.openxmlformats.org/markup-compatibility/2006" xmlns:a14="http://schemas.microsoft.com/office/drawing/2010/main">
        <mc:Choice Requires="a14">
          <p:sp>
            <p:nvSpPr>
              <p:cNvPr id="12" name="Rectangle 11"/>
              <p:cNvSpPr/>
              <p:nvPr/>
            </p:nvSpPr>
            <p:spPr>
              <a:xfrm>
                <a:off x="3071230" y="4363394"/>
                <a:ext cx="410740"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𝜔</m:t>
                      </m:r>
                    </m:oMath>
                  </m:oMathPara>
                </a14:m>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mc:Choice>
        <mc:Fallback xmlns="">
          <p:sp>
            <p:nvSpPr>
              <p:cNvPr id="12" name="Rectangle 11"/>
              <p:cNvSpPr>
                <a:spLocks noRot="1" noChangeAspect="1" noMove="1" noResize="1" noEditPoints="1" noAdjustHandles="1" noChangeArrowheads="1" noChangeShapeType="1" noTextEdit="1"/>
              </p:cNvSpPr>
              <p:nvPr/>
            </p:nvSpPr>
            <p:spPr>
              <a:xfrm>
                <a:off x="3071230" y="4363394"/>
                <a:ext cx="410740" cy="369332"/>
              </a:xfrm>
              <a:prstGeom prst="rect">
                <a:avLst/>
              </a:prstGeom>
              <a:blipFill>
                <a:blip r:embed="rId3"/>
                <a:stretch>
                  <a:fillRect/>
                </a:stretch>
              </a:blipFill>
            </p:spPr>
            <p:txBody>
              <a:bodyPr/>
              <a:lstStyle/>
              <a:p>
                <a:r>
                  <a:rPr lang="en-US">
                    <a:noFill/>
                  </a:rPr>
                  <a:t> </a:t>
                </a:r>
              </a:p>
            </p:txBody>
          </p:sp>
        </mc:Fallback>
      </mc:AlternateContent>
      <p:cxnSp>
        <p:nvCxnSpPr>
          <p:cNvPr id="14" name="Straight Arrow Connector 13"/>
          <p:cNvCxnSpPr/>
          <p:nvPr/>
        </p:nvCxnSpPr>
        <p:spPr>
          <a:xfrm>
            <a:off x="3276600" y="5681416"/>
            <a:ext cx="1143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0" y="6367216"/>
            <a:ext cx="9144000" cy="4907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mc:AlternateContent xmlns:mc="http://schemas.openxmlformats.org/markup-compatibility/2006" xmlns:a14="http://schemas.microsoft.com/office/drawing/2010/main">
        <mc:Choice Requires="a14">
          <p:sp>
            <p:nvSpPr>
              <p:cNvPr id="18" name="Rectangle 17"/>
              <p:cNvSpPr/>
              <p:nvPr/>
            </p:nvSpPr>
            <p:spPr>
              <a:xfrm>
                <a:off x="4366630" y="5490321"/>
                <a:ext cx="410740"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a:cs typeface="+mn-cs"/>
                        </a:rPr>
                        <m:t>𝑣</m:t>
                      </m:r>
                    </m:oMath>
                  </m:oMathPara>
                </a14:m>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mc:Choice>
        <mc:Fallback xmlns="">
          <p:sp>
            <p:nvSpPr>
              <p:cNvPr id="18" name="Rectangle 17"/>
              <p:cNvSpPr>
                <a:spLocks noRot="1" noChangeAspect="1" noMove="1" noResize="1" noEditPoints="1" noAdjustHandles="1" noChangeArrowheads="1" noChangeShapeType="1" noTextEdit="1"/>
              </p:cNvSpPr>
              <p:nvPr/>
            </p:nvSpPr>
            <p:spPr>
              <a:xfrm>
                <a:off x="4366630" y="5490321"/>
                <a:ext cx="410740" cy="36933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41875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F7646-1FFA-4C5A-833B-B10F17B7CD87}"/>
              </a:ext>
            </a:extLst>
          </p:cNvPr>
          <p:cNvSpPr>
            <a:spLocks noGrp="1"/>
          </p:cNvSpPr>
          <p:nvPr>
            <p:ph type="title"/>
          </p:nvPr>
        </p:nvSpPr>
        <p:spPr/>
        <p:txBody>
          <a:bodyPr/>
          <a:lstStyle/>
          <a:p>
            <a:r>
              <a:rPr lang="en-US" dirty="0"/>
              <a:t>Gravitational Potential Energy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399268E-08AD-40B9-BEC8-402A540D1B48}"/>
                  </a:ext>
                </a:extLst>
              </p:cNvPr>
              <p:cNvSpPr>
                <a:spLocks noGrp="1"/>
              </p:cNvSpPr>
              <p:nvPr>
                <p:ph idx="1"/>
              </p:nvPr>
            </p:nvSpPr>
            <p:spPr>
              <a:xfrm>
                <a:off x="457200" y="1600201"/>
                <a:ext cx="8229600" cy="1752600"/>
              </a:xfrm>
            </p:spPr>
            <p:txBody>
              <a:bodyPr>
                <a:normAutofit fontScale="92500" lnSpcReduction="20000"/>
              </a:bodyPr>
              <a:lstStyle/>
              <a:p>
                <a:r>
                  <a:rPr lang="en-US" dirty="0"/>
                  <a:t>For changes in gravitational potential energy it is important to measure the change in height of the center of mass of the object</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r>
                        <a:rPr lang="en-US" i="1">
                          <a:latin typeface="Cambria Math"/>
                        </a:rPr>
                        <m:t>𝐸</m:t>
                      </m:r>
                      <m:r>
                        <a:rPr lang="en-US" i="1">
                          <a:latin typeface="Cambria Math"/>
                        </a:rPr>
                        <m:t>=</m:t>
                      </m:r>
                      <m:r>
                        <a:rPr lang="en-US" b="0" i="1" smtClean="0">
                          <a:latin typeface="Cambria Math" panose="02040503050406030204" pitchFamily="18" charset="0"/>
                        </a:rPr>
                        <m:t>𝑚𝑔</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h</m:t>
                      </m:r>
                    </m:oMath>
                  </m:oMathPara>
                </a14:m>
                <a:endParaRPr lang="en-US" dirty="0"/>
              </a:p>
            </p:txBody>
          </p:sp>
        </mc:Choice>
        <mc:Fallback xmlns="">
          <p:sp>
            <p:nvSpPr>
              <p:cNvPr id="3" name="Content Placeholder 2">
                <a:extLst>
                  <a:ext uri="{FF2B5EF4-FFF2-40B4-BE49-F238E27FC236}">
                    <a16:creationId xmlns:a16="http://schemas.microsoft.com/office/drawing/2014/main" id="{6399268E-08AD-40B9-BEC8-402A540D1B48}"/>
                  </a:ext>
                </a:extLst>
              </p:cNvPr>
              <p:cNvSpPr>
                <a:spLocks noGrp="1" noRot="1" noChangeAspect="1" noMove="1" noResize="1" noEditPoints="1" noAdjustHandles="1" noChangeArrowheads="1" noChangeShapeType="1" noTextEdit="1"/>
              </p:cNvSpPr>
              <p:nvPr>
                <p:ph idx="1"/>
              </p:nvPr>
            </p:nvSpPr>
            <p:spPr>
              <a:xfrm>
                <a:off x="457200" y="1600201"/>
                <a:ext cx="8229600" cy="1752600"/>
              </a:xfrm>
              <a:blipFill>
                <a:blip r:embed="rId3"/>
                <a:stretch>
                  <a:fillRect l="-1481" t="-9059" r="-1852"/>
                </a:stretch>
              </a:blipFill>
            </p:spPr>
            <p:txBody>
              <a:bodyPr/>
              <a:lstStyle/>
              <a:p>
                <a:r>
                  <a:rPr lang="en-US">
                    <a:noFill/>
                  </a:rPr>
                  <a:t> </a:t>
                </a:r>
              </a:p>
            </p:txBody>
          </p:sp>
        </mc:Fallback>
      </mc:AlternateContent>
      <p:grpSp>
        <p:nvGrpSpPr>
          <p:cNvPr id="6" name="Group 5">
            <a:extLst>
              <a:ext uri="{FF2B5EF4-FFF2-40B4-BE49-F238E27FC236}">
                <a16:creationId xmlns:a16="http://schemas.microsoft.com/office/drawing/2014/main" id="{7BEB3E73-3E83-4CFD-9624-AA66C8FF27CC}"/>
              </a:ext>
            </a:extLst>
          </p:cNvPr>
          <p:cNvGrpSpPr/>
          <p:nvPr/>
        </p:nvGrpSpPr>
        <p:grpSpPr>
          <a:xfrm>
            <a:off x="2489974" y="3298029"/>
            <a:ext cx="381000" cy="3276599"/>
            <a:chOff x="1752600" y="3306763"/>
            <a:chExt cx="381000" cy="3276599"/>
          </a:xfrm>
        </p:grpSpPr>
        <p:sp>
          <p:nvSpPr>
            <p:cNvPr id="4" name="Rectangle: Rounded Corners 3">
              <a:extLst>
                <a:ext uri="{FF2B5EF4-FFF2-40B4-BE49-F238E27FC236}">
                  <a16:creationId xmlns:a16="http://schemas.microsoft.com/office/drawing/2014/main" id="{96A7EFB0-FFDB-4BBD-9D34-0185568C9D1C}"/>
                </a:ext>
              </a:extLst>
            </p:cNvPr>
            <p:cNvSpPr/>
            <p:nvPr/>
          </p:nvSpPr>
          <p:spPr>
            <a:xfrm>
              <a:off x="1752600" y="3306763"/>
              <a:ext cx="381000" cy="3276599"/>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Oval 4">
              <a:extLst>
                <a:ext uri="{FF2B5EF4-FFF2-40B4-BE49-F238E27FC236}">
                  <a16:creationId xmlns:a16="http://schemas.microsoft.com/office/drawing/2014/main" id="{8B78D820-CD54-4363-89BC-15C67F167051}"/>
                </a:ext>
              </a:extLst>
            </p:cNvPr>
            <p:cNvSpPr/>
            <p:nvPr/>
          </p:nvSpPr>
          <p:spPr>
            <a:xfrm>
              <a:off x="1897380" y="4899342"/>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7" name="Group 6">
            <a:extLst>
              <a:ext uri="{FF2B5EF4-FFF2-40B4-BE49-F238E27FC236}">
                <a16:creationId xmlns:a16="http://schemas.microsoft.com/office/drawing/2014/main" id="{5B976D02-266D-45B9-9FFF-46B13497DD65}"/>
              </a:ext>
            </a:extLst>
          </p:cNvPr>
          <p:cNvGrpSpPr/>
          <p:nvPr/>
        </p:nvGrpSpPr>
        <p:grpSpPr>
          <a:xfrm rot="4221901">
            <a:off x="5836149" y="4293554"/>
            <a:ext cx="381000" cy="3276599"/>
            <a:chOff x="1752600" y="3306763"/>
            <a:chExt cx="381000" cy="3276599"/>
          </a:xfrm>
        </p:grpSpPr>
        <p:sp>
          <p:nvSpPr>
            <p:cNvPr id="8" name="Rectangle: Rounded Corners 7">
              <a:extLst>
                <a:ext uri="{FF2B5EF4-FFF2-40B4-BE49-F238E27FC236}">
                  <a16:creationId xmlns:a16="http://schemas.microsoft.com/office/drawing/2014/main" id="{D2DE4928-EDCC-41FE-861C-52A1927DDEAB}"/>
                </a:ext>
              </a:extLst>
            </p:cNvPr>
            <p:cNvSpPr/>
            <p:nvPr/>
          </p:nvSpPr>
          <p:spPr>
            <a:xfrm>
              <a:off x="1752600" y="3306763"/>
              <a:ext cx="381000" cy="3276599"/>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9" name="Oval 8">
              <a:extLst>
                <a:ext uri="{FF2B5EF4-FFF2-40B4-BE49-F238E27FC236}">
                  <a16:creationId xmlns:a16="http://schemas.microsoft.com/office/drawing/2014/main" id="{B93DE3FF-D8A0-45C8-86D3-2A2041EAB7FF}"/>
                </a:ext>
              </a:extLst>
            </p:cNvPr>
            <p:cNvSpPr/>
            <p:nvPr/>
          </p:nvSpPr>
          <p:spPr>
            <a:xfrm>
              <a:off x="1897380" y="4899342"/>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13" name="Arc 12">
            <a:extLst>
              <a:ext uri="{FF2B5EF4-FFF2-40B4-BE49-F238E27FC236}">
                <a16:creationId xmlns:a16="http://schemas.microsoft.com/office/drawing/2014/main" id="{B2C2B39A-A528-46A8-823F-34513A514D4F}"/>
              </a:ext>
            </a:extLst>
          </p:cNvPr>
          <p:cNvSpPr/>
          <p:nvPr/>
        </p:nvSpPr>
        <p:spPr>
          <a:xfrm>
            <a:off x="106908" y="4016969"/>
            <a:ext cx="6293892" cy="2867267"/>
          </a:xfrm>
          <a:prstGeom prst="arc">
            <a:avLst>
              <a:gd name="adj1" fmla="val 16200000"/>
              <a:gd name="adj2" fmla="val 21172463"/>
            </a:avLst>
          </a:prstGeom>
          <a:ln>
            <a:prstDash val="lgDash"/>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cxnSp>
        <p:nvCxnSpPr>
          <p:cNvPr id="15" name="Straight Connector 14">
            <a:extLst>
              <a:ext uri="{FF2B5EF4-FFF2-40B4-BE49-F238E27FC236}">
                <a16:creationId xmlns:a16="http://schemas.microsoft.com/office/drawing/2014/main" id="{BD3FAD9A-9150-470B-83AE-B9AA5B73E4E3}"/>
              </a:ext>
            </a:extLst>
          </p:cNvPr>
          <p:cNvCxnSpPr>
            <a:cxnSpLocks/>
          </p:cNvCxnSpPr>
          <p:nvPr/>
        </p:nvCxnSpPr>
        <p:spPr>
          <a:xfrm>
            <a:off x="1447800" y="4921088"/>
            <a:ext cx="914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A55CC58-9D0E-4425-B91F-CE260DDD5B86}"/>
              </a:ext>
            </a:extLst>
          </p:cNvPr>
          <p:cNvCxnSpPr>
            <a:cxnSpLocks/>
          </p:cNvCxnSpPr>
          <p:nvPr/>
        </p:nvCxnSpPr>
        <p:spPr>
          <a:xfrm>
            <a:off x="1447800" y="5931853"/>
            <a:ext cx="426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24EB53D-9484-4BC0-A58B-4B24967C7466}"/>
              </a:ext>
            </a:extLst>
          </p:cNvPr>
          <p:cNvCxnSpPr>
            <a:cxnSpLocks/>
          </p:cNvCxnSpPr>
          <p:nvPr/>
        </p:nvCxnSpPr>
        <p:spPr>
          <a:xfrm>
            <a:off x="1788160" y="4921088"/>
            <a:ext cx="0" cy="101076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AD12E0E6-CEAE-40C7-A85B-2B88E02D2BF5}"/>
                  </a:ext>
                </a:extLst>
              </p:cNvPr>
              <p:cNvSpPr txBox="1"/>
              <p:nvPr/>
            </p:nvSpPr>
            <p:spPr>
              <a:xfrm>
                <a:off x="1544500" y="5230437"/>
                <a:ext cx="507639" cy="369332"/>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0" u="none" strike="noStrike" kern="1200" cap="none" spc="0" normalizeH="0" baseline="0" noProof="0" smtClean="0">
                          <a:ln>
                            <a:noFill/>
                          </a:ln>
                          <a:solidFill>
                            <a:srgbClr val="4F81BD"/>
                          </a:solidFill>
                          <a:effectLst/>
                          <a:uLnTx/>
                          <a:uFillTx/>
                          <a:latin typeface="Cambria Math" panose="02040503050406030204" pitchFamily="18" charset="0"/>
                          <a:ea typeface="Cambria Math" panose="02040503050406030204" pitchFamily="18" charset="0"/>
                          <a:cs typeface="+mn-cs"/>
                        </a:rPr>
                        <m:t>∆</m:t>
                      </m:r>
                      <m:r>
                        <m:rPr>
                          <m:sty m:val="p"/>
                        </m:rPr>
                        <a:rPr kumimoji="0" lang="en-US" sz="1800" b="0" i="0" u="none" strike="noStrike" kern="1200" cap="none" spc="0" normalizeH="0" baseline="0" noProof="0" smtClean="0">
                          <a:ln>
                            <a:noFill/>
                          </a:ln>
                          <a:solidFill>
                            <a:srgbClr val="4F81BD"/>
                          </a:solidFill>
                          <a:effectLst/>
                          <a:uLnTx/>
                          <a:uFillTx/>
                          <a:latin typeface="Cambria Math" panose="02040503050406030204" pitchFamily="18" charset="0"/>
                          <a:ea typeface="Cambria Math" panose="02040503050406030204" pitchFamily="18" charset="0"/>
                          <a:cs typeface="+mn-cs"/>
                        </a:rPr>
                        <m:t>h</m:t>
                      </m:r>
                    </m:oMath>
                  </m:oMathPara>
                </a14:m>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mc:Choice>
        <mc:Fallback xmlns="">
          <p:sp>
            <p:nvSpPr>
              <p:cNvPr id="26" name="TextBox 25">
                <a:extLst>
                  <a:ext uri="{FF2B5EF4-FFF2-40B4-BE49-F238E27FC236}">
                    <a16:creationId xmlns:a16="http://schemas.microsoft.com/office/drawing/2014/main" id="{AD12E0E6-CEAE-40C7-A85B-2B88E02D2BF5}"/>
                  </a:ext>
                </a:extLst>
              </p:cNvPr>
              <p:cNvSpPr txBox="1">
                <a:spLocks noRot="1" noChangeAspect="1" noMove="1" noResize="1" noEditPoints="1" noAdjustHandles="1" noChangeArrowheads="1" noChangeShapeType="1" noTextEdit="1"/>
              </p:cNvSpPr>
              <p:nvPr/>
            </p:nvSpPr>
            <p:spPr>
              <a:xfrm>
                <a:off x="1544500" y="5230437"/>
                <a:ext cx="507639" cy="36933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94718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par>
                                <p:cTn id="12" presetID="10" presetClass="entr" presetSubtype="0"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childTnLst>
                                </p:cTn>
                              </p:par>
                              <p:par>
                                <p:cTn id="26" presetID="10" presetClass="entr" presetSubtype="0" fill="hold"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5962C-7053-4531-88D8-D3808A491B65}"/>
              </a:ext>
            </a:extLst>
          </p:cNvPr>
          <p:cNvSpPr>
            <a:spLocks noGrp="1"/>
          </p:cNvSpPr>
          <p:nvPr>
            <p:ph type="title"/>
          </p:nvPr>
        </p:nvSpPr>
        <p:spPr/>
        <p:txBody>
          <a:bodyPr/>
          <a:lstStyle/>
          <a:p>
            <a:r>
              <a:rPr lang="en-US" dirty="0"/>
              <a:t>Torsional Springs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248E459-C2CB-4ADE-9BE9-9B9DE90E6E4C}"/>
                  </a:ext>
                </a:extLst>
              </p:cNvPr>
              <p:cNvSpPr>
                <a:spLocks noGrp="1"/>
              </p:cNvSpPr>
              <p:nvPr>
                <p:ph idx="1"/>
              </p:nvPr>
            </p:nvSpPr>
            <p:spPr>
              <a:xfrm>
                <a:off x="457200" y="1600200"/>
                <a:ext cx="4876800" cy="4525963"/>
              </a:xfrm>
            </p:spPr>
            <p:txBody>
              <a:bodyPr>
                <a:normAutofit fontScale="77500" lnSpcReduction="20000"/>
              </a:bodyPr>
              <a:lstStyle/>
              <a:p>
                <a:r>
                  <a:rPr lang="en-US" dirty="0"/>
                  <a:t>Finally under elastic potential energy for rigid bodies, we can have not only regular (linear) springs, but also torsional springs.</a:t>
                </a:r>
              </a:p>
              <a:p>
                <a:r>
                  <a:rPr lang="en-US" dirty="0"/>
                  <a:t>The change in elastic potential energy for a torsional spring is…</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r>
                        <a:rPr lang="en-US" i="1">
                          <a:latin typeface="Cambria Math"/>
                        </a:rPr>
                        <m:t>𝐸</m:t>
                      </m:r>
                      <m:r>
                        <a:rPr lang="en-US" i="1">
                          <a:latin typeface="Cambria Math"/>
                        </a:rPr>
                        <m:t>=</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a:rPr>
                                <m:t>1</m:t>
                              </m:r>
                            </m:num>
                            <m:den>
                              <m:r>
                                <a:rPr lang="en-US" i="1">
                                  <a:latin typeface="Cambria Math"/>
                                </a:rPr>
                                <m:t>2</m:t>
                              </m:r>
                            </m:den>
                          </m:f>
                          <m:r>
                            <a:rPr lang="en-US" b="0" i="1" smtClean="0">
                              <a:latin typeface="Cambria Math" panose="02040503050406030204" pitchFamily="18" charset="0"/>
                            </a:rPr>
                            <m:t>𝑘</m:t>
                          </m:r>
                          <m:sSubSup>
                            <m:sSubSupPr>
                              <m:ctrlPr>
                                <a:rPr lang="en-US" i="1">
                                  <a:latin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𝑓</m:t>
                              </m:r>
                            </m:sub>
                            <m:sup>
                              <m:r>
                                <a:rPr lang="en-US" i="1">
                                  <a:latin typeface="Cambria Math"/>
                                </a:rPr>
                                <m:t>2</m:t>
                              </m:r>
                            </m:sup>
                          </m:sSub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a:rPr>
                                <m:t>1</m:t>
                              </m:r>
                            </m:num>
                            <m:den>
                              <m:r>
                                <a:rPr lang="en-US" i="1">
                                  <a:latin typeface="Cambria Math"/>
                                </a:rPr>
                                <m:t>2</m:t>
                              </m:r>
                            </m:den>
                          </m:f>
                          <m:r>
                            <a:rPr lang="en-US" b="0" i="1" smtClean="0">
                              <a:latin typeface="Cambria Math" panose="02040503050406030204" pitchFamily="18" charset="0"/>
                            </a:rPr>
                            <m:t>𝑘</m:t>
                          </m:r>
                          <m:sSubSup>
                            <m:sSubSupPr>
                              <m:ctrlPr>
                                <a:rPr lang="en-US" i="1">
                                  <a:latin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𝑖</m:t>
                              </m:r>
                            </m:sub>
                            <m:sup>
                              <m:r>
                                <a:rPr lang="en-US" i="1">
                                  <a:latin typeface="Cambria Math"/>
                                </a:rPr>
                                <m:t>2</m:t>
                              </m:r>
                            </m:sup>
                          </m:sSubSup>
                        </m:e>
                      </m:d>
                    </m:oMath>
                  </m:oMathPara>
                </a14:m>
                <a:endParaRPr lang="en-US" dirty="0"/>
              </a:p>
              <a:p>
                <a:pPr lvl="1"/>
                <a:r>
                  <a:rPr lang="en-US" dirty="0"/>
                  <a:t>k is the spring constant of the torsional spring</a:t>
                </a:r>
              </a:p>
              <a:p>
                <a:pPr lvl="1"/>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r>
                  <a:rPr lang="en-US" dirty="0"/>
                  <a:t> is the angle the spring is deformed from its resting position</a:t>
                </a:r>
              </a:p>
              <a:p>
                <a:endParaRPr lang="en-US" dirty="0"/>
              </a:p>
            </p:txBody>
          </p:sp>
        </mc:Choice>
        <mc:Fallback xmlns="">
          <p:sp>
            <p:nvSpPr>
              <p:cNvPr id="3" name="Content Placeholder 2">
                <a:extLst>
                  <a:ext uri="{FF2B5EF4-FFF2-40B4-BE49-F238E27FC236}">
                    <a16:creationId xmlns:a16="http://schemas.microsoft.com/office/drawing/2014/main" id="{5248E459-C2CB-4ADE-9BE9-9B9DE90E6E4C}"/>
                  </a:ext>
                </a:extLst>
              </p:cNvPr>
              <p:cNvSpPr>
                <a:spLocks noGrp="1" noRot="1" noChangeAspect="1" noMove="1" noResize="1" noEditPoints="1" noAdjustHandles="1" noChangeArrowheads="1" noChangeShapeType="1" noTextEdit="1"/>
              </p:cNvSpPr>
              <p:nvPr>
                <p:ph idx="1"/>
              </p:nvPr>
            </p:nvSpPr>
            <p:spPr>
              <a:xfrm>
                <a:off x="457200" y="1600200"/>
                <a:ext cx="4876800" cy="4525963"/>
              </a:xfrm>
              <a:blipFill>
                <a:blip r:embed="rId2"/>
                <a:stretch>
                  <a:fillRect l="-1750" t="-2561" r="-250"/>
                </a:stretch>
              </a:blipFill>
            </p:spPr>
            <p:txBody>
              <a:bodyPr/>
              <a:lstStyle/>
              <a:p>
                <a:r>
                  <a:rPr lang="en-US">
                    <a:noFill/>
                  </a:rPr>
                  <a:t> </a:t>
                </a:r>
              </a:p>
            </p:txBody>
          </p:sp>
        </mc:Fallback>
      </mc:AlternateContent>
      <p:pic>
        <p:nvPicPr>
          <p:cNvPr id="1026" name="Picture 2" descr="A mousetrap">
            <a:extLst>
              <a:ext uri="{FF2B5EF4-FFF2-40B4-BE49-F238E27FC236}">
                <a16:creationId xmlns:a16="http://schemas.microsoft.com/office/drawing/2014/main" id="{9F9E8C42-DAB8-4947-A19B-C88A0E9C1A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1600200"/>
            <a:ext cx="2623156" cy="165258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ape Measure | Stanley tape measure PERMISSION TO USE: Pleas… | Flickr">
            <a:extLst>
              <a:ext uri="{FF2B5EF4-FFF2-40B4-BE49-F238E27FC236}">
                <a16:creationId xmlns:a16="http://schemas.microsoft.com/office/drawing/2014/main" id="{A2CF3E3B-83A1-4B53-B02C-F86CF267FD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3515" y="3605213"/>
            <a:ext cx="2778525" cy="208121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CF17D52-C3D6-403B-8767-80AE63AB4B98}"/>
              </a:ext>
            </a:extLst>
          </p:cNvPr>
          <p:cNvSpPr txBox="1"/>
          <p:nvPr/>
        </p:nvSpPr>
        <p:spPr>
          <a:xfrm>
            <a:off x="6078817" y="5659755"/>
            <a:ext cx="2467920"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Image by William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Warby</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CC-BY-SA 4.0 </a:t>
            </a:r>
          </a:p>
        </p:txBody>
      </p:sp>
    </p:spTree>
    <p:extLst>
      <p:ext uri="{BB962C8B-B14F-4D97-AF65-F5344CB8AC3E}">
        <p14:creationId xmlns:p14="http://schemas.microsoft.com/office/powerpoint/2010/main" val="1322531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500"/>
                                        <p:tgtEl>
                                          <p:spTgt spid="102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028"/>
                                        </p:tgtEl>
                                        <p:attrNameLst>
                                          <p:attrName>style.visibility</p:attrName>
                                        </p:attrNameLst>
                                      </p:cBhvr>
                                      <p:to>
                                        <p:strVal val="visible"/>
                                      </p:to>
                                    </p:set>
                                    <p:animEffect transition="in" filter="fade">
                                      <p:cBhvr>
                                        <p:cTn id="16" dur="500"/>
                                        <p:tgtEl>
                                          <p:spTgt spid="102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Work and Energy Methods and Kinematics</a:t>
            </a:r>
          </a:p>
        </p:txBody>
      </p:sp>
      <p:sp>
        <p:nvSpPr>
          <p:cNvPr id="3" name="Content Placeholder 2"/>
          <p:cNvSpPr>
            <a:spLocks noGrp="1"/>
          </p:cNvSpPr>
          <p:nvPr>
            <p:ph idx="1"/>
          </p:nvPr>
        </p:nvSpPr>
        <p:spPr/>
        <p:txBody>
          <a:bodyPr>
            <a:normAutofit lnSpcReduction="10000"/>
          </a:bodyPr>
          <a:lstStyle/>
          <a:p>
            <a:r>
              <a:rPr lang="en-US" dirty="0"/>
              <a:t>One of the primary limitations of the work and energy method, is that it only results in a single equation.</a:t>
            </a:r>
          </a:p>
          <a:p>
            <a:r>
              <a:rPr lang="en-US" dirty="0"/>
              <a:t>Because we only have a single equation to work with, it is very important to be able to relate all the motions to one another using kinematics</a:t>
            </a:r>
          </a:p>
          <a:p>
            <a:pPr lvl="1"/>
            <a:r>
              <a:rPr lang="en-US" dirty="0"/>
              <a:t>Linear and angular velocities</a:t>
            </a:r>
          </a:p>
          <a:p>
            <a:pPr lvl="1"/>
            <a:r>
              <a:rPr lang="en-US" dirty="0"/>
              <a:t>Positions and displacements for potential energies</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9262FE-7F58-4A1E-8AF3-5A510A86DEBD}" type="slidenum">
              <a:rPr kumimoji="0" lang="en-US" sz="1200" b="0" i="0" u="none" strike="noStrike" kern="1200" cap="none" spc="0" normalizeH="0" baseline="0" noProof="0" smtClean="0">
                <a:ln>
                  <a:noFill/>
                </a:ln>
                <a:solidFill>
                  <a:srgbClr val="4F81BD">
                    <a:lumMod val="50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srgbClr val="4F81BD">
                  <a:lumMod val="50000"/>
                </a:srgbClr>
              </a:solidFill>
              <a:effectLst/>
              <a:uLnTx/>
              <a:uFillTx/>
              <a:latin typeface="Calibri"/>
              <a:ea typeface="+mn-ea"/>
              <a:cs typeface="+mn-cs"/>
            </a:endParaRPr>
          </a:p>
        </p:txBody>
      </p:sp>
    </p:spTree>
    <p:extLst>
      <p:ext uri="{BB962C8B-B14F-4D97-AF65-F5344CB8AC3E}">
        <p14:creationId xmlns:p14="http://schemas.microsoft.com/office/powerpoint/2010/main" val="1430933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07C29-9A58-4871-BDC5-A36C637901C2}"/>
              </a:ext>
            </a:extLst>
          </p:cNvPr>
          <p:cNvSpPr>
            <a:spLocks noGrp="1"/>
          </p:cNvSpPr>
          <p:nvPr>
            <p:ph type="title"/>
          </p:nvPr>
        </p:nvSpPr>
        <p:spPr/>
        <p:txBody>
          <a:bodyPr>
            <a:normAutofit fontScale="90000"/>
          </a:bodyPr>
          <a:lstStyle/>
          <a:p>
            <a:r>
              <a:rPr lang="en-US" dirty="0"/>
              <a:t>Solving a Work and Energy Problem</a:t>
            </a:r>
            <a:br>
              <a:rPr lang="en-US" dirty="0"/>
            </a:br>
            <a:r>
              <a:rPr lang="en-US" dirty="0"/>
              <a:t>(The Process)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280897-CDB5-4D78-9300-B055EC7031D9}"/>
                  </a:ext>
                </a:extLst>
              </p:cNvPr>
              <p:cNvSpPr>
                <a:spLocks noGrp="1"/>
              </p:cNvSpPr>
              <p:nvPr>
                <p:ph idx="1"/>
              </p:nvPr>
            </p:nvSpPr>
            <p:spPr>
              <a:xfrm>
                <a:off x="457200" y="1600200"/>
                <a:ext cx="8229600" cy="4495800"/>
              </a:xfrm>
            </p:spPr>
            <p:txBody>
              <a:bodyPr>
                <a:normAutofit fontScale="62500" lnSpcReduction="20000"/>
              </a:bodyPr>
              <a:lstStyle/>
              <a:p>
                <a:r>
                  <a:rPr lang="en-US" dirty="0"/>
                  <a:t>Solving a work and energy involves three steps, carefully accounting for the factors at play between some initial state and some final state.</a:t>
                </a:r>
              </a:p>
              <a:p>
                <a:pPr marL="514350" indent="-514350">
                  <a:buFont typeface="+mj-lt"/>
                  <a:buAutoNum type="arabicPeriod"/>
                </a:pPr>
                <a:r>
                  <a:rPr lang="en-US" dirty="0"/>
                  <a:t>Set up one diagram showing the initial state and set up some other diagram for the final state.</a:t>
                </a:r>
              </a:p>
              <a:p>
                <a:pPr marL="914400" lvl="1" indent="-514350"/>
                <a:r>
                  <a:rPr lang="en-US" dirty="0"/>
                  <a:t>Identify any </a:t>
                </a:r>
                <a:r>
                  <a:rPr lang="en-US" dirty="0">
                    <a:solidFill>
                      <a:srgbClr val="FF0000"/>
                    </a:solidFill>
                  </a:rPr>
                  <a:t>forces</a:t>
                </a:r>
                <a:r>
                  <a:rPr lang="en-US" dirty="0"/>
                  <a:t> or </a:t>
                </a:r>
                <a:r>
                  <a:rPr lang="en-US" dirty="0">
                    <a:solidFill>
                      <a:srgbClr val="FF0000"/>
                    </a:solidFill>
                  </a:rPr>
                  <a:t>moments</a:t>
                </a:r>
                <a:r>
                  <a:rPr lang="en-US" dirty="0"/>
                  <a:t> that will do work between the two states</a:t>
                </a:r>
              </a:p>
              <a:p>
                <a:pPr marL="914400" lvl="1" indent="-514350"/>
                <a:r>
                  <a:rPr lang="en-US" dirty="0"/>
                  <a:t>Identify the known or unknown </a:t>
                </a:r>
                <a:r>
                  <a:rPr lang="en-US" dirty="0">
                    <a:solidFill>
                      <a:schemeClr val="accent1"/>
                    </a:solidFill>
                  </a:rPr>
                  <a:t>velocities</a:t>
                </a:r>
                <a:r>
                  <a:rPr lang="en-US" dirty="0"/>
                  <a:t> and </a:t>
                </a:r>
                <a:r>
                  <a:rPr lang="en-US" dirty="0">
                    <a:solidFill>
                      <a:schemeClr val="accent1"/>
                    </a:solidFill>
                  </a:rPr>
                  <a:t>angular velocities</a:t>
                </a:r>
                <a:r>
                  <a:rPr lang="en-US" dirty="0"/>
                  <a:t> in each state</a:t>
                </a:r>
              </a:p>
              <a:p>
                <a:pPr marL="914400" lvl="1" indent="-514350"/>
                <a:r>
                  <a:rPr lang="en-US" dirty="0"/>
                  <a:t>Identify the change in </a:t>
                </a:r>
                <a:r>
                  <a:rPr lang="en-US" dirty="0">
                    <a:solidFill>
                      <a:schemeClr val="accent1"/>
                    </a:solidFill>
                  </a:rPr>
                  <a:t>height</a:t>
                </a:r>
                <a:r>
                  <a:rPr lang="en-US" dirty="0"/>
                  <a:t> if applicable</a:t>
                </a:r>
              </a:p>
              <a:p>
                <a:pPr marL="914400" lvl="1" indent="-514350"/>
                <a:r>
                  <a:rPr lang="en-US" dirty="0"/>
                  <a:t>Identify the </a:t>
                </a:r>
                <a:r>
                  <a:rPr lang="en-US" dirty="0">
                    <a:solidFill>
                      <a:schemeClr val="accent1"/>
                    </a:solidFill>
                  </a:rPr>
                  <a:t>‘x’</a:t>
                </a:r>
                <a:r>
                  <a:rPr lang="en-US" dirty="0"/>
                  <a:t> and </a:t>
                </a:r>
                <a:r>
                  <a:rPr lang="en-US" dirty="0">
                    <a:solidFill>
                      <a:schemeClr val="accent1"/>
                    </a:solidFill>
                  </a:rPr>
                  <a:t>‘</a:t>
                </a:r>
                <a14:m>
                  <m:oMath xmlns:m="http://schemas.openxmlformats.org/officeDocument/2006/math">
                    <m:r>
                      <a:rPr lang="en-US" i="1" smtClean="0">
                        <a:solidFill>
                          <a:schemeClr val="accent1"/>
                        </a:solidFill>
                        <a:latin typeface="Cambria Math" panose="02040503050406030204" pitchFamily="18" charset="0"/>
                        <a:ea typeface="Cambria Math" panose="02040503050406030204" pitchFamily="18" charset="0"/>
                      </a:rPr>
                      <m:t>𝜃</m:t>
                    </m:r>
                  </m:oMath>
                </a14:m>
                <a:r>
                  <a:rPr lang="en-US" dirty="0">
                    <a:solidFill>
                      <a:schemeClr val="accent1"/>
                    </a:solidFill>
                  </a:rPr>
                  <a:t>’</a:t>
                </a:r>
                <a:r>
                  <a:rPr lang="en-US" dirty="0"/>
                  <a:t> values for springs in the initial and final states if applicable</a:t>
                </a:r>
              </a:p>
              <a:p>
                <a:pPr marL="514350" indent="-514350">
                  <a:buFont typeface="+mj-lt"/>
                  <a:buAutoNum type="arabicPeriod"/>
                </a:pPr>
                <a:r>
                  <a:rPr lang="en-US" dirty="0"/>
                  <a:t>Use the diagram to put together the single conservation of energy equation, with included known and unknown values.</a:t>
                </a:r>
              </a:p>
              <a:p>
                <a:pPr marL="914400" lvl="1" indent="-514350"/>
                <a14:m>
                  <m:oMath xmlns:m="http://schemas.openxmlformats.org/officeDocument/2006/math">
                    <m:r>
                      <m:rPr>
                        <m:sty m:val="p"/>
                      </m:rPr>
                      <a:rPr lang="en-US">
                        <a:latin typeface="Cambria Math"/>
                      </a:rPr>
                      <m:t>W</m:t>
                    </m:r>
                    <m:r>
                      <a:rPr lang="en-US">
                        <a:latin typeface="Cambria Math"/>
                      </a:rPr>
                      <m:t>=∆</m:t>
                    </m:r>
                    <m:r>
                      <m:rPr>
                        <m:sty m:val="p"/>
                      </m:rPr>
                      <a:rPr lang="en-US">
                        <a:latin typeface="Cambria Math"/>
                        <a:ea typeface="Cambria Math"/>
                      </a:rPr>
                      <m:t>KE</m:t>
                    </m:r>
                    <m:r>
                      <a:rPr lang="en-US">
                        <a:latin typeface="Cambria Math"/>
                        <a:ea typeface="Cambria Math"/>
                      </a:rPr>
                      <m:t>+∆</m:t>
                    </m:r>
                    <m:r>
                      <m:rPr>
                        <m:sty m:val="p"/>
                      </m:rPr>
                      <a:rPr lang="en-US">
                        <a:latin typeface="Cambria Math"/>
                        <a:ea typeface="Cambria Math"/>
                      </a:rPr>
                      <m:t>PE</m:t>
                    </m:r>
                  </m:oMath>
                </a14:m>
                <a:endParaRPr lang="en-US" dirty="0"/>
              </a:p>
              <a:p>
                <a:pPr marL="914400" lvl="1" indent="-514350"/>
                <a:r>
                  <a:rPr lang="en-US" dirty="0"/>
                  <a:t>If you have more than one unknown you will need to come up with additional equations relating the unknowns you have.</a:t>
                </a:r>
              </a:p>
              <a:p>
                <a:pPr marL="514350" indent="-514350">
                  <a:buFont typeface="+mj-lt"/>
                  <a:buAutoNum type="arabicPeriod"/>
                </a:pPr>
                <a:r>
                  <a:rPr lang="en-US" dirty="0"/>
                  <a:t>Solve the equations for the unknown quantities</a:t>
                </a:r>
              </a:p>
              <a:p>
                <a:pPr marL="514350" indent="-514350">
                  <a:buFont typeface="+mj-lt"/>
                  <a:buAutoNum type="arabicPeriod"/>
                </a:pPr>
                <a:endParaRPr lang="en-US" dirty="0"/>
              </a:p>
            </p:txBody>
          </p:sp>
        </mc:Choice>
        <mc:Fallback xmlns="">
          <p:sp>
            <p:nvSpPr>
              <p:cNvPr id="3" name="Content Placeholder 2">
                <a:extLst>
                  <a:ext uri="{FF2B5EF4-FFF2-40B4-BE49-F238E27FC236}">
                    <a16:creationId xmlns:a16="http://schemas.microsoft.com/office/drawing/2014/main" id="{A0280897-CDB5-4D78-9300-B055EC7031D9}"/>
                  </a:ext>
                </a:extLst>
              </p:cNvPr>
              <p:cNvSpPr>
                <a:spLocks noGrp="1" noRot="1" noChangeAspect="1" noMove="1" noResize="1" noEditPoints="1" noAdjustHandles="1" noChangeArrowheads="1" noChangeShapeType="1" noTextEdit="1"/>
              </p:cNvSpPr>
              <p:nvPr>
                <p:ph idx="1"/>
              </p:nvPr>
            </p:nvSpPr>
            <p:spPr>
              <a:xfrm>
                <a:off x="457200" y="1600200"/>
                <a:ext cx="8229600" cy="4495800"/>
              </a:xfrm>
              <a:blipFill>
                <a:blip r:embed="rId2"/>
                <a:stretch>
                  <a:fillRect l="-815" t="-2035"/>
                </a:stretch>
              </a:blipFill>
            </p:spPr>
            <p:txBody>
              <a:bodyPr/>
              <a:lstStyle/>
              <a:p>
                <a:r>
                  <a:rPr lang="en-US">
                    <a:noFill/>
                  </a:rPr>
                  <a:t> </a:t>
                </a:r>
              </a:p>
            </p:txBody>
          </p:sp>
        </mc:Fallback>
      </mc:AlternateContent>
    </p:spTree>
    <p:extLst>
      <p:ext uri="{BB962C8B-B14F-4D97-AF65-F5344CB8AC3E}">
        <p14:creationId xmlns:p14="http://schemas.microsoft.com/office/powerpoint/2010/main" val="2175471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Thanks for Watching</a:t>
            </a:r>
          </a:p>
        </p:txBody>
      </p:sp>
      <p:sp>
        <p:nvSpPr>
          <p:cNvPr id="3" name="Subtitle 2"/>
          <p:cNvSpPr>
            <a:spLocks noGrp="1"/>
          </p:cNvSpPr>
          <p:nvPr>
            <p:ph type="subTitle" idx="1"/>
          </p:nvPr>
        </p:nvSpPr>
        <p:spPr/>
        <p:txBody>
          <a:bodyPr/>
          <a:lstStyle/>
          <a:p>
            <a:r>
              <a:rPr lang="en-US" dirty="0"/>
              <a:t>See other engineering mechanics videos and access the full tool at…</a:t>
            </a:r>
          </a:p>
        </p:txBody>
      </p:sp>
    </p:spTree>
    <p:extLst>
      <p:ext uri="{BB962C8B-B14F-4D97-AF65-F5344CB8AC3E}">
        <p14:creationId xmlns:p14="http://schemas.microsoft.com/office/powerpoint/2010/main" val="3129637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Worked Example</a:t>
            </a:r>
          </a:p>
        </p:txBody>
      </p:sp>
      <p:sp>
        <p:nvSpPr>
          <p:cNvPr id="3" name="Content Placeholder 2"/>
          <p:cNvSpPr>
            <a:spLocks noGrp="1"/>
          </p:cNvSpPr>
          <p:nvPr>
            <p:ph idx="1"/>
          </p:nvPr>
        </p:nvSpPr>
        <p:spPr>
          <a:xfrm>
            <a:off x="457200" y="1600200"/>
            <a:ext cx="4648200" cy="4525963"/>
          </a:xfrm>
        </p:spPr>
        <p:txBody>
          <a:bodyPr>
            <a:normAutofit fontScale="85000" lnSpcReduction="10000"/>
          </a:bodyPr>
          <a:lstStyle/>
          <a:p>
            <a:r>
              <a:rPr lang="en-US" dirty="0"/>
              <a:t>The turntable on a record player consists of a disk 12 in in diameter with a weight of 5lbs.  If the motor accelerates the turntable from rest to it’s operating speed of 33.33 rpm in one rotation.</a:t>
            </a:r>
          </a:p>
          <a:p>
            <a:r>
              <a:rPr lang="en-US" dirty="0"/>
              <a:t>Determine:</a:t>
            </a:r>
          </a:p>
          <a:p>
            <a:pPr lvl="1"/>
            <a:r>
              <a:rPr lang="en-US" dirty="0"/>
              <a:t>The work done by the motor.</a:t>
            </a:r>
          </a:p>
          <a:p>
            <a:pPr lvl="1"/>
            <a:r>
              <a:rPr lang="en-US" dirty="0"/>
              <a:t>The torque of the motor exerts.</a:t>
            </a:r>
          </a:p>
        </p:txBody>
      </p:sp>
      <p:sp>
        <p:nvSpPr>
          <p:cNvPr id="4" name="Slide Number Placeholder 3"/>
          <p:cNvSpPr>
            <a:spLocks noGrp="1"/>
          </p:cNvSpPr>
          <p:nvPr>
            <p:ph type="sldNum" sz="quarter" idx="12"/>
          </p:nvPr>
        </p:nvSpPr>
        <p:spPr/>
        <p:txBody>
          <a:bodyPr/>
          <a:lstStyle/>
          <a:p>
            <a:fld id="{929262FE-7F58-4A1E-8AF3-5A510A86DEBD}" type="slidenum">
              <a:rPr lang="en-US" smtClean="0"/>
              <a:t>16</a:t>
            </a:fld>
            <a:endParaRPr lang="en-US"/>
          </a:p>
        </p:txBody>
      </p:sp>
      <p:pic>
        <p:nvPicPr>
          <p:cNvPr id="1026" name="Picture 2" descr="File:Marantz 6370Q turntable.jpg">
            <a:extLst>
              <a:ext uri="{FF2B5EF4-FFF2-40B4-BE49-F238E27FC236}">
                <a16:creationId xmlns:a16="http://schemas.microsoft.com/office/drawing/2014/main" id="{D1CB29C9-2895-4996-98A8-366F784BE0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9712" y="2403784"/>
            <a:ext cx="3367088" cy="2918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7427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298371" y="6204858"/>
            <a:ext cx="274320" cy="65314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a:t>Worked Example</a:t>
            </a:r>
          </a:p>
        </p:txBody>
      </p:sp>
      <p:sp>
        <p:nvSpPr>
          <p:cNvPr id="3" name="Content Placeholder 2"/>
          <p:cNvSpPr>
            <a:spLocks noGrp="1"/>
          </p:cNvSpPr>
          <p:nvPr>
            <p:ph idx="1"/>
          </p:nvPr>
        </p:nvSpPr>
        <p:spPr>
          <a:xfrm>
            <a:off x="457200" y="1447799"/>
            <a:ext cx="8229600" cy="2392681"/>
          </a:xfrm>
        </p:spPr>
        <p:txBody>
          <a:bodyPr>
            <a:normAutofit fontScale="70000" lnSpcReduction="20000"/>
          </a:bodyPr>
          <a:lstStyle/>
          <a:p>
            <a:r>
              <a:rPr lang="en-US" dirty="0"/>
              <a:t>A system as shown below is used to passively slow the lowering of a gate.  The gate can be approximated as a flat plate on its edge with a mass of 25 kg and a height of 2m.</a:t>
            </a:r>
          </a:p>
          <a:p>
            <a:pPr lvl="1"/>
            <a:r>
              <a:rPr lang="en-US" dirty="0"/>
              <a:t>What would the angular velocity of the gate be without the spring?</a:t>
            </a:r>
            <a:endParaRPr lang="en-US" baseline="30000" dirty="0"/>
          </a:p>
          <a:p>
            <a:pPr lvl="1"/>
            <a:r>
              <a:rPr lang="en-US" dirty="0"/>
              <a:t>If we want to reduce the angular velocity at the bottom to 25% of it’s original value what should the spring constant be? Assume the spring is upstretched as shown in the diagram.</a:t>
            </a:r>
          </a:p>
        </p:txBody>
      </p:sp>
      <p:sp>
        <p:nvSpPr>
          <p:cNvPr id="4" name="Slide Number Placeholder 3"/>
          <p:cNvSpPr>
            <a:spLocks noGrp="1"/>
          </p:cNvSpPr>
          <p:nvPr>
            <p:ph type="sldNum" sz="quarter" idx="12"/>
          </p:nvPr>
        </p:nvSpPr>
        <p:spPr/>
        <p:txBody>
          <a:bodyPr/>
          <a:lstStyle/>
          <a:p>
            <a:fld id="{929262FE-7F58-4A1E-8AF3-5A510A86DEBD}" type="slidenum">
              <a:rPr lang="en-US" smtClean="0"/>
              <a:t>17</a:t>
            </a:fld>
            <a:endParaRPr lang="en-US"/>
          </a:p>
        </p:txBody>
      </p:sp>
      <p:sp>
        <p:nvSpPr>
          <p:cNvPr id="5" name="Rounded Rectangle 4"/>
          <p:cNvSpPr/>
          <p:nvPr/>
        </p:nvSpPr>
        <p:spPr>
          <a:xfrm>
            <a:off x="3298371" y="3733800"/>
            <a:ext cx="274320" cy="274320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 name="Oval 5"/>
          <p:cNvSpPr/>
          <p:nvPr/>
        </p:nvSpPr>
        <p:spPr>
          <a:xfrm>
            <a:off x="3391990" y="5046618"/>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p:cNvSpPr/>
          <p:nvPr/>
        </p:nvSpPr>
        <p:spPr>
          <a:xfrm>
            <a:off x="3396344" y="6309360"/>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Rectangle 8"/>
          <p:cNvSpPr/>
          <p:nvPr/>
        </p:nvSpPr>
        <p:spPr>
          <a:xfrm>
            <a:off x="0" y="6629400"/>
            <a:ext cx="9144000" cy="228600"/>
          </a:xfrm>
          <a:prstGeom prst="rect">
            <a:avLst/>
          </a:prstGeom>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0" name="Rounded Rectangle 9"/>
          <p:cNvSpPr/>
          <p:nvPr/>
        </p:nvSpPr>
        <p:spPr>
          <a:xfrm rot="5400000">
            <a:off x="4521926" y="4968240"/>
            <a:ext cx="274320" cy="2743200"/>
          </a:xfrm>
          <a:prstGeom prst="roundRect">
            <a:avLst>
              <a:gd name="adj" fmla="val 50000"/>
            </a:avLst>
          </a:prstGeom>
          <a:noFill/>
          <a:ln>
            <a:prstDash val="lgDash"/>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1" name="Isosceles Triangle 10"/>
          <p:cNvSpPr/>
          <p:nvPr/>
        </p:nvSpPr>
        <p:spPr>
          <a:xfrm>
            <a:off x="6106886" y="6204858"/>
            <a:ext cx="1894114" cy="424542"/>
          </a:xfrm>
          <a:prstGeom prst="triangle">
            <a:avLst>
              <a:gd name="adj" fmla="val 0"/>
            </a:avLst>
          </a:prstGeom>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5" name="Rectangle 14"/>
          <p:cNvSpPr/>
          <p:nvPr/>
        </p:nvSpPr>
        <p:spPr>
          <a:xfrm>
            <a:off x="0" y="3657600"/>
            <a:ext cx="2819400" cy="2971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6" name="Rectangle 15"/>
          <p:cNvSpPr/>
          <p:nvPr/>
        </p:nvSpPr>
        <p:spPr>
          <a:xfrm>
            <a:off x="2830286" y="6202680"/>
            <a:ext cx="370114" cy="426720"/>
          </a:xfrm>
          <a:prstGeom prst="rect">
            <a:avLst/>
          </a:prstGeom>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7" name="Oval 16"/>
          <p:cNvSpPr/>
          <p:nvPr/>
        </p:nvSpPr>
        <p:spPr>
          <a:xfrm>
            <a:off x="2209800" y="5040086"/>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3" name="Straight Connector 22"/>
          <p:cNvCxnSpPr>
            <a:stCxn id="17" idx="6"/>
            <a:endCxn id="6" idx="2"/>
          </p:cNvCxnSpPr>
          <p:nvPr/>
        </p:nvCxnSpPr>
        <p:spPr>
          <a:xfrm>
            <a:off x="2301240" y="5085806"/>
            <a:ext cx="1090750" cy="0"/>
          </a:xfrm>
          <a:prstGeom prst="line">
            <a:avLst/>
          </a:prstGeom>
        </p:spPr>
        <p:style>
          <a:lnRef idx="2">
            <a:schemeClr val="dk1"/>
          </a:lnRef>
          <a:fillRef idx="0">
            <a:schemeClr val="dk1"/>
          </a:fillRef>
          <a:effectRef idx="1">
            <a:schemeClr val="dk1"/>
          </a:effectRef>
          <a:fontRef idx="minor">
            <a:schemeClr val="tx1"/>
          </a:fontRef>
        </p:style>
      </p:cxnSp>
      <p:cxnSp>
        <p:nvCxnSpPr>
          <p:cNvPr id="28" name="Straight Connector 27"/>
          <p:cNvCxnSpPr/>
          <p:nvPr/>
        </p:nvCxnSpPr>
        <p:spPr>
          <a:xfrm>
            <a:off x="2525486" y="5105400"/>
            <a:ext cx="640080" cy="0"/>
          </a:xfrm>
          <a:prstGeom prst="line">
            <a:avLst/>
          </a:prstGeom>
          <a:ln w="57150">
            <a:prstDash val="sysDot"/>
          </a:ln>
        </p:spPr>
        <p:style>
          <a:lnRef idx="3">
            <a:schemeClr val="dk1"/>
          </a:lnRef>
          <a:fillRef idx="0">
            <a:schemeClr val="dk1"/>
          </a:fillRef>
          <a:effectRef idx="2">
            <a:schemeClr val="dk1"/>
          </a:effectRef>
          <a:fontRef idx="minor">
            <a:schemeClr val="tx1"/>
          </a:fontRef>
        </p:style>
      </p:cxnSp>
      <p:cxnSp>
        <p:nvCxnSpPr>
          <p:cNvPr id="30" name="Straight Connector 29"/>
          <p:cNvCxnSpPr/>
          <p:nvPr/>
        </p:nvCxnSpPr>
        <p:spPr>
          <a:xfrm>
            <a:off x="2460172" y="5040086"/>
            <a:ext cx="640080" cy="0"/>
          </a:xfrm>
          <a:prstGeom prst="line">
            <a:avLst/>
          </a:prstGeom>
          <a:ln w="57150">
            <a:prstDash val="sysDot"/>
          </a:ln>
        </p:spPr>
        <p:style>
          <a:lnRef idx="3">
            <a:schemeClr val="dk1"/>
          </a:lnRef>
          <a:fillRef idx="0">
            <a:schemeClr val="dk1"/>
          </a:fillRef>
          <a:effectRef idx="2">
            <a:schemeClr val="dk1"/>
          </a:effectRef>
          <a:fontRef idx="minor">
            <a:schemeClr val="tx1"/>
          </a:fontRef>
        </p:style>
      </p:cxnSp>
      <p:sp>
        <p:nvSpPr>
          <p:cNvPr id="31" name="Oval 30"/>
          <p:cNvSpPr/>
          <p:nvPr/>
        </p:nvSpPr>
        <p:spPr>
          <a:xfrm>
            <a:off x="4611188" y="6309360"/>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3" name="Straight Connector 32"/>
          <p:cNvCxnSpPr>
            <a:stCxn id="17" idx="4"/>
          </p:cNvCxnSpPr>
          <p:nvPr/>
        </p:nvCxnSpPr>
        <p:spPr>
          <a:xfrm>
            <a:off x="2255520" y="5131526"/>
            <a:ext cx="0" cy="5834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442064" y="5131526"/>
            <a:ext cx="0" cy="5834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442064" y="3886200"/>
            <a:ext cx="8251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494312" y="5094514"/>
            <a:ext cx="8251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3505200" y="6346372"/>
            <a:ext cx="8251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3917768" y="3886200"/>
            <a:ext cx="0" cy="2468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255520" y="5486400"/>
            <a:ext cx="1160416" cy="0"/>
          </a:xfrm>
          <a:prstGeom prst="line">
            <a:avLst/>
          </a:prstGeom>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674753" y="4300641"/>
            <a:ext cx="486030" cy="369332"/>
          </a:xfrm>
          <a:prstGeom prst="rect">
            <a:avLst/>
          </a:prstGeom>
          <a:solidFill>
            <a:schemeClr val="bg1"/>
          </a:solidFill>
        </p:spPr>
        <p:txBody>
          <a:bodyPr wrap="none" rtlCol="0">
            <a:spAutoFit/>
          </a:bodyPr>
          <a:lstStyle/>
          <a:p>
            <a:r>
              <a:rPr lang="en-US" dirty="0">
                <a:solidFill>
                  <a:schemeClr val="accent1"/>
                </a:solidFill>
              </a:rPr>
              <a:t>1m</a:t>
            </a:r>
          </a:p>
        </p:txBody>
      </p:sp>
      <p:sp>
        <p:nvSpPr>
          <p:cNvPr id="46" name="TextBox 45"/>
          <p:cNvSpPr txBox="1"/>
          <p:nvPr/>
        </p:nvSpPr>
        <p:spPr>
          <a:xfrm>
            <a:off x="3679370" y="5486400"/>
            <a:ext cx="486030" cy="369332"/>
          </a:xfrm>
          <a:prstGeom prst="rect">
            <a:avLst/>
          </a:prstGeom>
          <a:solidFill>
            <a:schemeClr val="bg1"/>
          </a:solidFill>
        </p:spPr>
        <p:txBody>
          <a:bodyPr wrap="none" rtlCol="0">
            <a:spAutoFit/>
          </a:bodyPr>
          <a:lstStyle/>
          <a:p>
            <a:r>
              <a:rPr lang="en-US" dirty="0">
                <a:solidFill>
                  <a:schemeClr val="accent1"/>
                </a:solidFill>
              </a:rPr>
              <a:t>1m</a:t>
            </a:r>
          </a:p>
        </p:txBody>
      </p:sp>
      <p:sp>
        <p:nvSpPr>
          <p:cNvPr id="47" name="TextBox 46"/>
          <p:cNvSpPr txBox="1"/>
          <p:nvPr/>
        </p:nvSpPr>
        <p:spPr>
          <a:xfrm>
            <a:off x="1666061" y="5301734"/>
            <a:ext cx="543739" cy="369332"/>
          </a:xfrm>
          <a:prstGeom prst="rect">
            <a:avLst/>
          </a:prstGeom>
          <a:noFill/>
        </p:spPr>
        <p:txBody>
          <a:bodyPr wrap="none" rtlCol="0">
            <a:spAutoFit/>
          </a:bodyPr>
          <a:lstStyle/>
          <a:p>
            <a:r>
              <a:rPr lang="en-US" dirty="0">
                <a:solidFill>
                  <a:schemeClr val="accent1"/>
                </a:solidFill>
              </a:rPr>
              <a:t>.7m</a:t>
            </a:r>
          </a:p>
        </p:txBody>
      </p:sp>
    </p:spTree>
    <p:extLst>
      <p:ext uri="{BB962C8B-B14F-4D97-AF65-F5344CB8AC3E}">
        <p14:creationId xmlns:p14="http://schemas.microsoft.com/office/powerpoint/2010/main" val="1120520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Worked Example</a:t>
            </a:r>
          </a:p>
        </p:txBody>
      </p:sp>
      <p:sp>
        <p:nvSpPr>
          <p:cNvPr id="3" name="Content Placeholder 2"/>
          <p:cNvSpPr>
            <a:spLocks noGrp="1"/>
          </p:cNvSpPr>
          <p:nvPr>
            <p:ph idx="1"/>
          </p:nvPr>
        </p:nvSpPr>
        <p:spPr>
          <a:xfrm>
            <a:off x="457200" y="1600201"/>
            <a:ext cx="8229600" cy="2286000"/>
          </a:xfrm>
        </p:spPr>
        <p:txBody>
          <a:bodyPr>
            <a:normAutofit lnSpcReduction="10000"/>
          </a:bodyPr>
          <a:lstStyle/>
          <a:p>
            <a:r>
              <a:rPr lang="en-US" dirty="0"/>
              <a:t>A 5 kg spherical ball with a radius of .05m as shown below is placed on a ramp with an angle of 10</a:t>
            </a:r>
            <a:r>
              <a:rPr lang="en-US" baseline="30000" dirty="0"/>
              <a:t>o</a:t>
            </a:r>
            <a:r>
              <a:rPr lang="en-US" dirty="0"/>
              <a:t>.  If the ball rolls without slipping, what is the velocity of the ball at the bottom of the ramp?</a:t>
            </a:r>
          </a:p>
        </p:txBody>
      </p:sp>
      <p:sp>
        <p:nvSpPr>
          <p:cNvPr id="4" name="Slide Number Placeholder 3"/>
          <p:cNvSpPr>
            <a:spLocks noGrp="1"/>
          </p:cNvSpPr>
          <p:nvPr>
            <p:ph type="sldNum" sz="quarter" idx="12"/>
          </p:nvPr>
        </p:nvSpPr>
        <p:spPr/>
        <p:txBody>
          <a:bodyPr/>
          <a:lstStyle/>
          <a:p>
            <a:fld id="{929262FE-7F58-4A1E-8AF3-5A510A86DEBD}" type="slidenum">
              <a:rPr lang="en-US" smtClean="0"/>
              <a:t>18</a:t>
            </a:fld>
            <a:endParaRPr lang="en-US"/>
          </a:p>
        </p:txBody>
      </p:sp>
      <p:sp>
        <p:nvSpPr>
          <p:cNvPr id="5" name="Isosceles Triangle 4"/>
          <p:cNvSpPr/>
          <p:nvPr/>
        </p:nvSpPr>
        <p:spPr>
          <a:xfrm>
            <a:off x="1066800" y="4876800"/>
            <a:ext cx="6781800" cy="1295400"/>
          </a:xfrm>
          <a:prstGeom prst="triangle">
            <a:avLst>
              <a:gd name="adj" fmla="val 10000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Oval 6"/>
          <p:cNvSpPr/>
          <p:nvPr/>
        </p:nvSpPr>
        <p:spPr>
          <a:xfrm>
            <a:off x="5791200" y="3733800"/>
            <a:ext cx="1371600" cy="1371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8" name="Straight Connector 7"/>
          <p:cNvCxnSpPr/>
          <p:nvPr/>
        </p:nvCxnSpPr>
        <p:spPr>
          <a:xfrm flipH="1">
            <a:off x="6477000" y="5105400"/>
            <a:ext cx="2133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8001000" y="6161314"/>
            <a:ext cx="60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8305800" y="5105400"/>
            <a:ext cx="22044" cy="106680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024848" y="5454134"/>
            <a:ext cx="596638" cy="369332"/>
          </a:xfrm>
          <a:prstGeom prst="rect">
            <a:avLst/>
          </a:prstGeom>
          <a:solidFill>
            <a:schemeClr val="bg1"/>
          </a:solidFill>
        </p:spPr>
        <p:txBody>
          <a:bodyPr wrap="none" rtlCol="0">
            <a:spAutoFit/>
          </a:bodyPr>
          <a:lstStyle/>
          <a:p>
            <a:r>
              <a:rPr lang="en-US" dirty="0">
                <a:solidFill>
                  <a:schemeClr val="accent1"/>
                </a:solidFill>
              </a:rPr>
              <a:t>.1 m</a:t>
            </a:r>
          </a:p>
        </p:txBody>
      </p:sp>
    </p:spTree>
    <p:extLst>
      <p:ext uri="{BB962C8B-B14F-4D97-AF65-F5344CB8AC3E}">
        <p14:creationId xmlns:p14="http://schemas.microsoft.com/office/powerpoint/2010/main" val="22324583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34CBC-F828-488E-9581-3492CBEFB9D5}"/>
              </a:ext>
            </a:extLst>
          </p:cNvPr>
          <p:cNvSpPr>
            <a:spLocks noGrp="1"/>
          </p:cNvSpPr>
          <p:nvPr>
            <p:ph type="title"/>
          </p:nvPr>
        </p:nvSpPr>
        <p:spPr/>
        <p:txBody>
          <a:bodyPr/>
          <a:lstStyle/>
          <a:p>
            <a:r>
              <a:rPr lang="en-US" dirty="0"/>
              <a:t>Worked Example</a:t>
            </a:r>
          </a:p>
        </p:txBody>
      </p:sp>
      <p:sp>
        <p:nvSpPr>
          <p:cNvPr id="3" name="Content Placeholder 2">
            <a:extLst>
              <a:ext uri="{FF2B5EF4-FFF2-40B4-BE49-F238E27FC236}">
                <a16:creationId xmlns:a16="http://schemas.microsoft.com/office/drawing/2014/main" id="{05224887-4EBB-47E6-ABD0-BAD721C44E28}"/>
              </a:ext>
            </a:extLst>
          </p:cNvPr>
          <p:cNvSpPr>
            <a:spLocks noGrp="1"/>
          </p:cNvSpPr>
          <p:nvPr>
            <p:ph idx="1"/>
          </p:nvPr>
        </p:nvSpPr>
        <p:spPr>
          <a:xfrm>
            <a:off x="457200" y="1600201"/>
            <a:ext cx="8229600" cy="1905000"/>
          </a:xfrm>
        </p:spPr>
        <p:txBody>
          <a:bodyPr>
            <a:normAutofit lnSpcReduction="10000"/>
          </a:bodyPr>
          <a:lstStyle/>
          <a:p>
            <a:r>
              <a:rPr lang="en-US" dirty="0"/>
              <a:t>A 16 kg half cylinder is placed on a hard, flat surface as shown below and released from rest. What will the maximum angular velocity be as it rocks back and forth?</a:t>
            </a:r>
          </a:p>
        </p:txBody>
      </p:sp>
      <p:sp>
        <p:nvSpPr>
          <p:cNvPr id="4" name="Rectangle 3">
            <a:extLst>
              <a:ext uri="{FF2B5EF4-FFF2-40B4-BE49-F238E27FC236}">
                <a16:creationId xmlns:a16="http://schemas.microsoft.com/office/drawing/2014/main" id="{01D153B2-9775-4C74-9E26-56D265AAFAFE}"/>
              </a:ext>
            </a:extLst>
          </p:cNvPr>
          <p:cNvSpPr/>
          <p:nvPr/>
        </p:nvSpPr>
        <p:spPr>
          <a:xfrm>
            <a:off x="0" y="6096000"/>
            <a:ext cx="9144000" cy="762000"/>
          </a:xfrm>
          <a:prstGeom prst="rect">
            <a:avLst/>
          </a:prstGeom>
          <a:solidFill>
            <a:schemeClr val="bg2">
              <a:lumMod val="75000"/>
            </a:schemeClr>
          </a:solidFill>
          <a:ln>
            <a:solidFill>
              <a:schemeClr val="bg2">
                <a:lumMod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Chord 5">
            <a:extLst>
              <a:ext uri="{FF2B5EF4-FFF2-40B4-BE49-F238E27FC236}">
                <a16:creationId xmlns:a16="http://schemas.microsoft.com/office/drawing/2014/main" id="{41C63EE8-A1D5-4622-BDC6-4B48D7D6F7CA}"/>
              </a:ext>
            </a:extLst>
          </p:cNvPr>
          <p:cNvSpPr/>
          <p:nvPr/>
        </p:nvSpPr>
        <p:spPr>
          <a:xfrm>
            <a:off x="1295400" y="3789680"/>
            <a:ext cx="2286000" cy="2286000"/>
          </a:xfrm>
          <a:prstGeom prst="chord">
            <a:avLst>
              <a:gd name="adj1" fmla="val 16180379"/>
              <a:gd name="adj2" fmla="val 5440619"/>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0601DACE-B409-4570-8E5E-BEFB9E8AC4DF}"/>
              </a:ext>
            </a:extLst>
          </p:cNvPr>
          <p:cNvCxnSpPr>
            <a:cxnSpLocks/>
          </p:cNvCxnSpPr>
          <p:nvPr/>
        </p:nvCxnSpPr>
        <p:spPr>
          <a:xfrm flipH="1">
            <a:off x="1371600" y="3789680"/>
            <a:ext cx="8817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26001-9ED7-416C-A1E5-45204BE8DB8C}"/>
              </a:ext>
            </a:extLst>
          </p:cNvPr>
          <p:cNvCxnSpPr>
            <a:cxnSpLocks/>
          </p:cNvCxnSpPr>
          <p:nvPr/>
        </p:nvCxnSpPr>
        <p:spPr>
          <a:xfrm flipH="1" flipV="1">
            <a:off x="1767840" y="3789679"/>
            <a:ext cx="1" cy="2306321"/>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32A15FC-DEF0-448A-A0D3-5FF6328EB9B4}"/>
              </a:ext>
            </a:extLst>
          </p:cNvPr>
          <p:cNvSpPr txBox="1"/>
          <p:nvPr/>
        </p:nvSpPr>
        <p:spPr>
          <a:xfrm>
            <a:off x="1371600" y="4748014"/>
            <a:ext cx="753732" cy="369332"/>
          </a:xfrm>
          <a:prstGeom prst="rect">
            <a:avLst/>
          </a:prstGeom>
          <a:solidFill>
            <a:schemeClr val="bg1"/>
          </a:solidFill>
        </p:spPr>
        <p:txBody>
          <a:bodyPr wrap="none" rtlCol="0">
            <a:spAutoFit/>
          </a:bodyPr>
          <a:lstStyle/>
          <a:p>
            <a:r>
              <a:rPr lang="en-US" dirty="0">
                <a:solidFill>
                  <a:schemeClr val="accent1"/>
                </a:solidFill>
              </a:rPr>
              <a:t>50 cm</a:t>
            </a:r>
          </a:p>
        </p:txBody>
      </p:sp>
    </p:spTree>
    <p:extLst>
      <p:ext uri="{BB962C8B-B14F-4D97-AF65-F5344CB8AC3E}">
        <p14:creationId xmlns:p14="http://schemas.microsoft.com/office/powerpoint/2010/main" val="3466272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and Energy Method</a:t>
            </a:r>
          </a:p>
        </p:txBody>
      </p:sp>
      <p:sp>
        <p:nvSpPr>
          <p:cNvPr id="3" name="Content Placeholder 2"/>
          <p:cNvSpPr>
            <a:spLocks noGrp="1"/>
          </p:cNvSpPr>
          <p:nvPr>
            <p:ph idx="1"/>
          </p:nvPr>
        </p:nvSpPr>
        <p:spPr/>
        <p:txBody>
          <a:bodyPr>
            <a:normAutofit fontScale="92500" lnSpcReduction="20000"/>
          </a:bodyPr>
          <a:lstStyle/>
          <a:p>
            <a:r>
              <a:rPr lang="en-US" dirty="0"/>
              <a:t>The work energy method is best summarized as this...</a:t>
            </a:r>
          </a:p>
          <a:p>
            <a:pPr marL="0" indent="0" algn="ctr">
              <a:buNone/>
            </a:pPr>
            <a:r>
              <a:rPr lang="en-US" b="1" dirty="0"/>
              <a:t>“The work done to a system will be equal to the change in the system’s energy”</a:t>
            </a:r>
          </a:p>
          <a:p>
            <a:r>
              <a:rPr lang="en-US" dirty="0"/>
              <a:t>Work is...</a:t>
            </a:r>
          </a:p>
          <a:p>
            <a:pPr lvl="1"/>
            <a:r>
              <a:rPr lang="en-US" dirty="0"/>
              <a:t>A force applied over a distance</a:t>
            </a:r>
          </a:p>
          <a:p>
            <a:r>
              <a:rPr lang="en-US" dirty="0"/>
              <a:t>Energy is...</a:t>
            </a:r>
          </a:p>
          <a:p>
            <a:pPr lvl="1"/>
            <a:r>
              <a:rPr lang="en-US" dirty="0"/>
              <a:t>Translational or Rotational Kinetic Energy</a:t>
            </a:r>
          </a:p>
          <a:p>
            <a:pPr lvl="1"/>
            <a:r>
              <a:rPr lang="en-US" dirty="0"/>
              <a:t>Gravitational or Elastic Potential Energy (a replacement for work done by gravity forces or work done by elastic / spring forces)</a:t>
            </a:r>
          </a:p>
        </p:txBody>
      </p:sp>
      <p:sp>
        <p:nvSpPr>
          <p:cNvPr id="4" name="Slide Number Placeholder 3"/>
          <p:cNvSpPr>
            <a:spLocks noGrp="1"/>
          </p:cNvSpPr>
          <p:nvPr>
            <p:ph type="sldNum" sz="quarter" idx="12"/>
          </p:nvPr>
        </p:nvSpPr>
        <p:spPr/>
        <p:txBody>
          <a:bodyPr/>
          <a:lstStyle/>
          <a:p>
            <a:fld id="{929262FE-7F58-4A1E-8AF3-5A510A86DEBD}" type="slidenum">
              <a:rPr lang="en-US" smtClean="0"/>
              <a:t>2</a:t>
            </a:fld>
            <a:endParaRPr lang="en-US"/>
          </a:p>
        </p:txBody>
      </p:sp>
    </p:spTree>
    <p:extLst>
      <p:ext uri="{BB962C8B-B14F-4D97-AF65-F5344CB8AC3E}">
        <p14:creationId xmlns:p14="http://schemas.microsoft.com/office/powerpoint/2010/main" val="3792618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390CE-FCCE-4E84-B61C-A81164E99E43}"/>
              </a:ext>
            </a:extLst>
          </p:cNvPr>
          <p:cNvSpPr>
            <a:spLocks noGrp="1"/>
          </p:cNvSpPr>
          <p:nvPr>
            <p:ph type="title"/>
          </p:nvPr>
        </p:nvSpPr>
        <p:spPr/>
        <p:txBody>
          <a:bodyPr/>
          <a:lstStyle/>
          <a:p>
            <a:r>
              <a:rPr lang="en-US" dirty="0"/>
              <a:t>Worked Example</a:t>
            </a:r>
          </a:p>
        </p:txBody>
      </p:sp>
      <p:sp>
        <p:nvSpPr>
          <p:cNvPr id="3" name="Content Placeholder 2">
            <a:extLst>
              <a:ext uri="{FF2B5EF4-FFF2-40B4-BE49-F238E27FC236}">
                <a16:creationId xmlns:a16="http://schemas.microsoft.com/office/drawing/2014/main" id="{1AF71D13-5782-4EF3-B411-24D4F770678F}"/>
              </a:ext>
            </a:extLst>
          </p:cNvPr>
          <p:cNvSpPr>
            <a:spLocks noGrp="1"/>
          </p:cNvSpPr>
          <p:nvPr>
            <p:ph idx="1"/>
          </p:nvPr>
        </p:nvSpPr>
        <p:spPr>
          <a:xfrm>
            <a:off x="457200" y="1600200"/>
            <a:ext cx="8229600" cy="2133599"/>
          </a:xfrm>
        </p:spPr>
        <p:txBody>
          <a:bodyPr>
            <a:normAutofit fontScale="85000" lnSpcReduction="10000"/>
          </a:bodyPr>
          <a:lstStyle/>
          <a:p>
            <a:r>
              <a:rPr lang="en-US" dirty="0"/>
              <a:t>A mechanism consists of 2, 3kg wheels connected to a 2kg bar as shown below. Based on the dimensions below, what is the minimum required initial velocity for the wheels to ensure the mechanism makes it all the way through one rotation without rocking backwards?</a:t>
            </a:r>
          </a:p>
        </p:txBody>
      </p:sp>
      <p:sp>
        <p:nvSpPr>
          <p:cNvPr id="5" name="Oval 4">
            <a:extLst>
              <a:ext uri="{FF2B5EF4-FFF2-40B4-BE49-F238E27FC236}">
                <a16:creationId xmlns:a16="http://schemas.microsoft.com/office/drawing/2014/main" id="{055B2981-7FD7-4019-8906-4C759638CDF5}"/>
              </a:ext>
            </a:extLst>
          </p:cNvPr>
          <p:cNvSpPr/>
          <p:nvPr/>
        </p:nvSpPr>
        <p:spPr>
          <a:xfrm>
            <a:off x="1940560" y="4089400"/>
            <a:ext cx="1600200" cy="1600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 name="Oval 5">
            <a:extLst>
              <a:ext uri="{FF2B5EF4-FFF2-40B4-BE49-F238E27FC236}">
                <a16:creationId xmlns:a16="http://schemas.microsoft.com/office/drawing/2014/main" id="{AC093F26-6AAA-4743-B751-591774A65919}"/>
              </a:ext>
            </a:extLst>
          </p:cNvPr>
          <p:cNvSpPr/>
          <p:nvPr/>
        </p:nvSpPr>
        <p:spPr>
          <a:xfrm>
            <a:off x="5334000" y="4102100"/>
            <a:ext cx="1600200" cy="1600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7809998F-AFD3-4F7A-915D-5536E7D289D1}"/>
              </a:ext>
            </a:extLst>
          </p:cNvPr>
          <p:cNvSpPr/>
          <p:nvPr/>
        </p:nvSpPr>
        <p:spPr>
          <a:xfrm>
            <a:off x="2514600" y="5191758"/>
            <a:ext cx="3868420" cy="308294"/>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DF9FD997-13EC-49CD-AC99-1672D39C1A42}"/>
              </a:ext>
            </a:extLst>
          </p:cNvPr>
          <p:cNvCxnSpPr>
            <a:cxnSpLocks/>
          </p:cNvCxnSpPr>
          <p:nvPr/>
        </p:nvCxnSpPr>
        <p:spPr>
          <a:xfrm flipH="1" flipV="1">
            <a:off x="1598605" y="4889500"/>
            <a:ext cx="0" cy="806134"/>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5AC15C3-E155-4567-B596-9FEDE3921A2A}"/>
              </a:ext>
            </a:extLst>
          </p:cNvPr>
          <p:cNvSpPr txBox="1"/>
          <p:nvPr/>
        </p:nvSpPr>
        <p:spPr>
          <a:xfrm>
            <a:off x="1226522" y="4960816"/>
            <a:ext cx="689612" cy="338554"/>
          </a:xfrm>
          <a:prstGeom prst="rect">
            <a:avLst/>
          </a:prstGeom>
          <a:solidFill>
            <a:schemeClr val="bg1"/>
          </a:solidFill>
        </p:spPr>
        <p:txBody>
          <a:bodyPr wrap="none" rtlCol="0">
            <a:spAutoFit/>
          </a:bodyPr>
          <a:lstStyle/>
          <a:p>
            <a:r>
              <a:rPr lang="en-US" sz="1600" dirty="0">
                <a:solidFill>
                  <a:schemeClr val="accent1"/>
                </a:solidFill>
              </a:rPr>
              <a:t>15 cm</a:t>
            </a:r>
          </a:p>
        </p:txBody>
      </p:sp>
      <p:sp>
        <p:nvSpPr>
          <p:cNvPr id="10" name="Oval 9">
            <a:extLst>
              <a:ext uri="{FF2B5EF4-FFF2-40B4-BE49-F238E27FC236}">
                <a16:creationId xmlns:a16="http://schemas.microsoft.com/office/drawing/2014/main" id="{0C4A8663-6FB9-41D4-B795-AE5DD838E0B9}"/>
              </a:ext>
            </a:extLst>
          </p:cNvPr>
          <p:cNvSpPr/>
          <p:nvPr/>
        </p:nvSpPr>
        <p:spPr>
          <a:xfrm>
            <a:off x="2672080" y="4833618"/>
            <a:ext cx="137160" cy="13716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18286674-89ED-442C-8B49-B47A648A3BD8}"/>
              </a:ext>
            </a:extLst>
          </p:cNvPr>
          <p:cNvSpPr/>
          <p:nvPr/>
        </p:nvSpPr>
        <p:spPr>
          <a:xfrm>
            <a:off x="6065520" y="4833618"/>
            <a:ext cx="137160" cy="13716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8FC2653A-8A87-4E38-BAA6-765F408CF161}"/>
              </a:ext>
            </a:extLst>
          </p:cNvPr>
          <p:cNvSpPr/>
          <p:nvPr/>
        </p:nvSpPr>
        <p:spPr>
          <a:xfrm>
            <a:off x="2672080" y="5277325"/>
            <a:ext cx="137160" cy="13716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E4D44BA2-CEE6-4BF6-B416-1DDE701F6A1E}"/>
              </a:ext>
            </a:extLst>
          </p:cNvPr>
          <p:cNvSpPr/>
          <p:nvPr/>
        </p:nvSpPr>
        <p:spPr>
          <a:xfrm>
            <a:off x="6065520" y="5277325"/>
            <a:ext cx="137160" cy="13716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C4138356-630B-43B7-A4EA-141F8757F5CF}"/>
              </a:ext>
            </a:extLst>
          </p:cNvPr>
          <p:cNvCxnSpPr>
            <a:cxnSpLocks/>
          </p:cNvCxnSpPr>
          <p:nvPr/>
        </p:nvCxnSpPr>
        <p:spPr>
          <a:xfrm>
            <a:off x="1153158" y="4902198"/>
            <a:ext cx="131190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E816A3B-D372-4AF1-AC75-9534E5E476E6}"/>
              </a:ext>
            </a:extLst>
          </p:cNvPr>
          <p:cNvCxnSpPr>
            <a:cxnSpLocks/>
          </p:cNvCxnSpPr>
          <p:nvPr/>
        </p:nvCxnSpPr>
        <p:spPr>
          <a:xfrm>
            <a:off x="1153159" y="5350983"/>
            <a:ext cx="1311909"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6C8B537-A97D-4CC5-A174-71EB41CDD018}"/>
              </a:ext>
            </a:extLst>
          </p:cNvPr>
          <p:cNvSpPr txBox="1"/>
          <p:nvPr/>
        </p:nvSpPr>
        <p:spPr>
          <a:xfrm>
            <a:off x="1229061" y="5397893"/>
            <a:ext cx="689612" cy="338554"/>
          </a:xfrm>
          <a:prstGeom prst="rect">
            <a:avLst/>
          </a:prstGeom>
          <a:solidFill>
            <a:schemeClr val="bg1"/>
          </a:solidFill>
        </p:spPr>
        <p:txBody>
          <a:bodyPr wrap="none" rtlCol="0">
            <a:spAutoFit/>
          </a:bodyPr>
          <a:lstStyle/>
          <a:p>
            <a:r>
              <a:rPr lang="en-US" sz="1600" dirty="0">
                <a:solidFill>
                  <a:schemeClr val="accent1"/>
                </a:solidFill>
              </a:rPr>
              <a:t>15 cm</a:t>
            </a:r>
          </a:p>
        </p:txBody>
      </p:sp>
      <p:sp>
        <p:nvSpPr>
          <p:cNvPr id="4" name="Rectangle 3">
            <a:extLst>
              <a:ext uri="{FF2B5EF4-FFF2-40B4-BE49-F238E27FC236}">
                <a16:creationId xmlns:a16="http://schemas.microsoft.com/office/drawing/2014/main" id="{7808F14D-D5F3-4BE2-AC47-A83CF7D4B0CE}"/>
              </a:ext>
            </a:extLst>
          </p:cNvPr>
          <p:cNvSpPr/>
          <p:nvPr/>
        </p:nvSpPr>
        <p:spPr>
          <a:xfrm>
            <a:off x="0" y="5715000"/>
            <a:ext cx="9144000" cy="1143000"/>
          </a:xfrm>
          <a:prstGeom prst="rect">
            <a:avLst/>
          </a:prstGeom>
          <a:solidFill>
            <a:schemeClr val="bg2">
              <a:lumMod val="75000"/>
            </a:schemeClr>
          </a:solidFill>
          <a:ln>
            <a:solidFill>
              <a:schemeClr val="bg2">
                <a:lumMod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6B51DAC3-7960-4955-ADEE-A9206A9FA57A}"/>
              </a:ext>
            </a:extLst>
          </p:cNvPr>
          <p:cNvCxnSpPr/>
          <p:nvPr/>
        </p:nvCxnSpPr>
        <p:spPr>
          <a:xfrm flipH="1" flipV="1">
            <a:off x="3657600" y="4038600"/>
            <a:ext cx="144780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2699AF11-0D12-4BD9-BD64-A9B7023886F9}"/>
                  </a:ext>
                </a:extLst>
              </p:cNvPr>
              <p:cNvSpPr txBox="1"/>
              <p:nvPr/>
            </p:nvSpPr>
            <p:spPr>
              <a:xfrm>
                <a:off x="4031452" y="4102576"/>
                <a:ext cx="834716" cy="400110"/>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i="1" dirty="0" smtClean="0">
                              <a:solidFill>
                                <a:schemeClr val="accent1"/>
                              </a:solidFill>
                              <a:latin typeface="Cambria Math" panose="02040503050406030204" pitchFamily="18" charset="0"/>
                            </a:rPr>
                          </m:ctrlPr>
                        </m:sSubPr>
                        <m:e>
                          <m:r>
                            <a:rPr lang="en-US" sz="2000" b="0" i="1" dirty="0" smtClean="0">
                              <a:solidFill>
                                <a:schemeClr val="accent1"/>
                              </a:solidFill>
                              <a:latin typeface="Cambria Math" panose="02040503050406030204" pitchFamily="18" charset="0"/>
                            </a:rPr>
                            <m:t>𝑣</m:t>
                          </m:r>
                        </m:e>
                        <m:sub>
                          <m:r>
                            <a:rPr lang="en-US" sz="2000" b="0" i="1" dirty="0" smtClean="0">
                              <a:solidFill>
                                <a:schemeClr val="accent1"/>
                              </a:solidFill>
                              <a:latin typeface="Cambria Math" panose="02040503050406030204" pitchFamily="18" charset="0"/>
                            </a:rPr>
                            <m:t>𝑖</m:t>
                          </m:r>
                        </m:sub>
                      </m:sSub>
                      <m:r>
                        <a:rPr lang="en-US" sz="2000" b="0" i="1" dirty="0" smtClean="0">
                          <a:solidFill>
                            <a:schemeClr val="accent1"/>
                          </a:solidFill>
                          <a:latin typeface="Cambria Math" panose="02040503050406030204" pitchFamily="18" charset="0"/>
                        </a:rPr>
                        <m:t>=?</m:t>
                      </m:r>
                    </m:oMath>
                  </m:oMathPara>
                </a14:m>
                <a:endParaRPr lang="en-US" sz="1600" dirty="0">
                  <a:solidFill>
                    <a:schemeClr val="accent1"/>
                  </a:solidFill>
                </a:endParaRPr>
              </a:p>
            </p:txBody>
          </p:sp>
        </mc:Choice>
        <mc:Fallback xmlns="">
          <p:sp>
            <p:nvSpPr>
              <p:cNvPr id="24" name="TextBox 23">
                <a:extLst>
                  <a:ext uri="{FF2B5EF4-FFF2-40B4-BE49-F238E27FC236}">
                    <a16:creationId xmlns:a16="http://schemas.microsoft.com/office/drawing/2014/main" id="{2699AF11-0D12-4BD9-BD64-A9B7023886F9}"/>
                  </a:ext>
                </a:extLst>
              </p:cNvPr>
              <p:cNvSpPr txBox="1">
                <a:spLocks noRot="1" noChangeAspect="1" noMove="1" noResize="1" noEditPoints="1" noAdjustHandles="1" noChangeArrowheads="1" noChangeShapeType="1" noTextEdit="1"/>
              </p:cNvSpPr>
              <p:nvPr/>
            </p:nvSpPr>
            <p:spPr>
              <a:xfrm>
                <a:off x="4031452" y="4102576"/>
                <a:ext cx="834716" cy="400110"/>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7979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C42E8-B744-45F7-A7C1-E3D5260B047A}"/>
              </a:ext>
            </a:extLst>
          </p:cNvPr>
          <p:cNvSpPr>
            <a:spLocks noGrp="1"/>
          </p:cNvSpPr>
          <p:nvPr>
            <p:ph type="title"/>
          </p:nvPr>
        </p:nvSpPr>
        <p:spPr/>
        <p:txBody>
          <a:bodyPr/>
          <a:lstStyle/>
          <a:p>
            <a:r>
              <a:rPr lang="en-US" dirty="0"/>
              <a:t>The Conservation of Energy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1FD6F69-87BB-4F0B-88AD-B40B45376435}"/>
                  </a:ext>
                </a:extLst>
              </p:cNvPr>
              <p:cNvSpPr>
                <a:spLocks noGrp="1"/>
              </p:cNvSpPr>
              <p:nvPr>
                <p:ph idx="1"/>
              </p:nvPr>
            </p:nvSpPr>
            <p:spPr/>
            <p:txBody>
              <a:bodyPr>
                <a:normAutofit lnSpcReduction="10000"/>
              </a:bodyPr>
              <a:lstStyle/>
              <a:p>
                <a:r>
                  <a:rPr lang="en-US" dirty="0"/>
                  <a:t>If we put all of the pieces together in a single equation, we wind up with the conservation of energy equation.</a:t>
                </a:r>
              </a:p>
              <a:p>
                <a:pPr marL="0" indent="0">
                  <a:buNone/>
                </a:pPr>
                <a:endParaRPr lang="en-US" dirty="0">
                  <a:latin typeface="Cambria Math"/>
                </a:endParaRPr>
              </a:p>
              <a:p>
                <a:pPr marL="0" indent="0">
                  <a:buNone/>
                </a:pPr>
                <a14:m>
                  <m:oMathPara xmlns:m="http://schemas.openxmlformats.org/officeDocument/2006/math">
                    <m:oMathParaPr>
                      <m:jc m:val="centerGroup"/>
                    </m:oMathParaPr>
                    <m:oMath xmlns:m="http://schemas.openxmlformats.org/officeDocument/2006/math">
                      <m:r>
                        <m:rPr>
                          <m:sty m:val="p"/>
                        </m:rPr>
                        <a:rPr lang="en-US" sz="3600">
                          <a:latin typeface="Cambria Math"/>
                        </a:rPr>
                        <m:t>W</m:t>
                      </m:r>
                      <m:r>
                        <a:rPr lang="en-US" sz="3600">
                          <a:latin typeface="Cambria Math"/>
                        </a:rPr>
                        <m:t>=∆</m:t>
                      </m:r>
                      <m:r>
                        <m:rPr>
                          <m:sty m:val="p"/>
                        </m:rPr>
                        <a:rPr lang="en-US" sz="3600">
                          <a:latin typeface="Cambria Math"/>
                          <a:ea typeface="Cambria Math"/>
                        </a:rPr>
                        <m:t>KE</m:t>
                      </m:r>
                      <m:r>
                        <a:rPr lang="en-US" sz="3600">
                          <a:latin typeface="Cambria Math"/>
                          <a:ea typeface="Cambria Math"/>
                        </a:rPr>
                        <m:t>+∆</m:t>
                      </m:r>
                      <m:r>
                        <m:rPr>
                          <m:sty m:val="p"/>
                        </m:rPr>
                        <a:rPr lang="en-US" sz="3600">
                          <a:latin typeface="Cambria Math"/>
                          <a:ea typeface="Cambria Math"/>
                        </a:rPr>
                        <m:t>PE</m:t>
                      </m:r>
                    </m:oMath>
                  </m:oMathPara>
                </a14:m>
                <a:endParaRPr lang="en-US" sz="3600" dirty="0"/>
              </a:p>
              <a:p>
                <a:endParaRPr lang="en-US" dirty="0"/>
              </a:p>
              <a:p>
                <a:r>
                  <a:rPr lang="en-US" dirty="0"/>
                  <a:t>All work an energy equations will start with this simple equation, which will be adapted based on what we know.</a:t>
                </a:r>
              </a:p>
              <a:p>
                <a:endParaRPr lang="en-US" dirty="0"/>
              </a:p>
            </p:txBody>
          </p:sp>
        </mc:Choice>
        <mc:Fallback xmlns="">
          <p:sp>
            <p:nvSpPr>
              <p:cNvPr id="3" name="Content Placeholder 2">
                <a:extLst>
                  <a:ext uri="{FF2B5EF4-FFF2-40B4-BE49-F238E27FC236}">
                    <a16:creationId xmlns:a16="http://schemas.microsoft.com/office/drawing/2014/main" id="{C1FD6F69-87BB-4F0B-88AD-B40B45376435}"/>
                  </a:ext>
                </a:extLst>
              </p:cNvPr>
              <p:cNvSpPr>
                <a:spLocks noGrp="1" noRot="1" noChangeAspect="1" noMove="1" noResize="1" noEditPoints="1" noAdjustHandles="1" noChangeArrowheads="1" noChangeShapeType="1" noTextEdit="1"/>
              </p:cNvSpPr>
              <p:nvPr>
                <p:ph idx="1"/>
              </p:nvPr>
            </p:nvSpPr>
            <p:spPr>
              <a:blipFill>
                <a:blip r:embed="rId2"/>
                <a:stretch>
                  <a:fillRect l="-1704" t="-2830" b="-2561"/>
                </a:stretch>
              </a:blipFill>
            </p:spPr>
            <p:txBody>
              <a:bodyPr/>
              <a:lstStyle/>
              <a:p>
                <a:r>
                  <a:rPr lang="en-US">
                    <a:noFill/>
                  </a:rPr>
                  <a:t> </a:t>
                </a:r>
              </a:p>
            </p:txBody>
          </p:sp>
        </mc:Fallback>
      </mc:AlternateContent>
    </p:spTree>
    <p:extLst>
      <p:ext uri="{BB962C8B-B14F-4D97-AF65-F5344CB8AC3E}">
        <p14:creationId xmlns:p14="http://schemas.microsoft.com/office/powerpoint/2010/main" val="1629581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D0983-4896-49A1-AF9D-F5FE15AC92D1}"/>
              </a:ext>
            </a:extLst>
          </p:cNvPr>
          <p:cNvSpPr>
            <a:spLocks noGrp="1"/>
          </p:cNvSpPr>
          <p:nvPr>
            <p:ph type="title"/>
          </p:nvPr>
        </p:nvSpPr>
        <p:spPr/>
        <p:txBody>
          <a:bodyPr>
            <a:normAutofit fontScale="90000"/>
          </a:bodyPr>
          <a:lstStyle/>
          <a:p>
            <a:r>
              <a:rPr lang="en-US" dirty="0"/>
              <a:t>Conservation of Energy for Particles Review</a:t>
            </a:r>
          </a:p>
        </p:txBody>
      </p:sp>
      <p:sp>
        <p:nvSpPr>
          <p:cNvPr id="3" name="Content Placeholder 2">
            <a:extLst>
              <a:ext uri="{FF2B5EF4-FFF2-40B4-BE49-F238E27FC236}">
                <a16:creationId xmlns:a16="http://schemas.microsoft.com/office/drawing/2014/main" id="{CC356B5F-8C44-457A-8920-CED107C65D94}"/>
              </a:ext>
            </a:extLst>
          </p:cNvPr>
          <p:cNvSpPr>
            <a:spLocks noGrp="1"/>
          </p:cNvSpPr>
          <p:nvPr>
            <p:ph idx="1"/>
          </p:nvPr>
        </p:nvSpPr>
        <p:spPr>
          <a:xfrm>
            <a:off x="457200" y="1600201"/>
            <a:ext cx="8229600" cy="685800"/>
          </a:xfrm>
        </p:spPr>
        <p:txBody>
          <a:bodyPr>
            <a:normAutofit fontScale="85000" lnSpcReduction="10000"/>
          </a:bodyPr>
          <a:lstStyle/>
          <a:p>
            <a:r>
              <a:rPr lang="en-US" dirty="0"/>
              <a:t>For particles, we had the following basic definitions…</a:t>
            </a:r>
          </a:p>
          <a:p>
            <a:pPr lvl="1"/>
            <a:endParaRPr lang="en-US" dirty="0"/>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5416C0A5-3111-4955-BDDC-4A3A78882510}"/>
                  </a:ext>
                </a:extLst>
              </p:cNvPr>
              <p:cNvGraphicFramePr>
                <a:graphicFrameLocks noGrp="1"/>
              </p:cNvGraphicFramePr>
              <p:nvPr/>
            </p:nvGraphicFramePr>
            <p:xfrm>
              <a:off x="800100" y="2259015"/>
              <a:ext cx="7543800" cy="3619028"/>
            </p:xfrm>
            <a:graphic>
              <a:graphicData uri="http://schemas.openxmlformats.org/drawingml/2006/table">
                <a:tbl>
                  <a:tblPr firstRow="1" bandRow="1">
                    <a:tableStyleId>{5940675A-B579-460E-94D1-54222C63F5DA}</a:tableStyleId>
                  </a:tblPr>
                  <a:tblGrid>
                    <a:gridCol w="2895600">
                      <a:extLst>
                        <a:ext uri="{9D8B030D-6E8A-4147-A177-3AD203B41FA5}">
                          <a16:colId xmlns:a16="http://schemas.microsoft.com/office/drawing/2014/main" val="3146447149"/>
                        </a:ext>
                      </a:extLst>
                    </a:gridCol>
                    <a:gridCol w="4648200">
                      <a:extLst>
                        <a:ext uri="{9D8B030D-6E8A-4147-A177-3AD203B41FA5}">
                          <a16:colId xmlns:a16="http://schemas.microsoft.com/office/drawing/2014/main" val="27649801"/>
                        </a:ext>
                      </a:extLst>
                    </a:gridCol>
                  </a:tblGrid>
                  <a:tr h="784388">
                    <a:tc>
                      <a:txBody>
                        <a:bodyPr/>
                        <a:lstStyle/>
                        <a:p>
                          <a:pPr algn="r"/>
                          <a:r>
                            <a:rPr lang="en-US" sz="2400" dirty="0"/>
                            <a:t>Work:</a:t>
                          </a:r>
                        </a:p>
                      </a:txBody>
                      <a:tcPr anchor="ctr"/>
                    </a:tc>
                    <a:tc>
                      <a:txBody>
                        <a:bodyPr/>
                        <a:lstStyle/>
                        <a:p>
                          <a:pPr algn="ctr"/>
                          <a14:m>
                            <m:oMath xmlns:m="http://schemas.openxmlformats.org/officeDocument/2006/math">
                              <m:r>
                                <a:rPr lang="en-US" sz="2400" smtClean="0">
                                  <a:latin typeface="Cambria Math" panose="02040503050406030204" pitchFamily="18" charset="0"/>
                                </a:rPr>
                                <m:t>𝑊</m:t>
                              </m:r>
                              <m:r>
                                <a:rPr lang="en-US" sz="2400">
                                  <a:latin typeface="Cambria Math" panose="02040503050406030204" pitchFamily="18" charset="0"/>
                                </a:rPr>
                                <m:t>=</m:t>
                              </m:r>
                              <m:r>
                                <a:rPr lang="en-US" sz="2400" smtClean="0">
                                  <a:latin typeface="Cambria Math" panose="02040503050406030204" pitchFamily="18" charset="0"/>
                                </a:rPr>
                                <m:t>𝐹</m:t>
                              </m:r>
                              <m:r>
                                <a:rPr lang="en-US" sz="2400">
                                  <a:latin typeface="Cambria Math" panose="02040503050406030204" pitchFamily="18" charset="0"/>
                                </a:rPr>
                                <m:t>∗</m:t>
                              </m:r>
                              <m:r>
                                <a:rPr lang="en-US" sz="2400">
                                  <a:latin typeface="Cambria Math" panose="02040503050406030204" pitchFamily="18" charset="0"/>
                                </a:rPr>
                                <m:t>𝑑</m:t>
                              </m:r>
                            </m:oMath>
                          </a14:m>
                          <a:r>
                            <a:rPr lang="en-US" sz="2400" dirty="0"/>
                            <a:t> </a:t>
                          </a:r>
                          <a:r>
                            <a:rPr lang="en-US" sz="2400" baseline="0" dirty="0"/>
                            <a:t> </a:t>
                          </a:r>
                          <a:r>
                            <a:rPr lang="en-US" sz="2400" baseline="0" dirty="0">
                              <a:solidFill>
                                <a:schemeClr val="bg1">
                                  <a:lumMod val="75000"/>
                                </a:schemeClr>
                              </a:solidFill>
                            </a:rPr>
                            <a:t>o</a:t>
                          </a:r>
                          <a:r>
                            <a:rPr lang="en-US" sz="2400" dirty="0">
                              <a:solidFill>
                                <a:schemeClr val="bg1">
                                  <a:lumMod val="75000"/>
                                </a:schemeClr>
                              </a:solidFill>
                            </a:rPr>
                            <a:t>r</a:t>
                          </a:r>
                          <a:r>
                            <a:rPr lang="en-US" sz="2400" baseline="0" dirty="0"/>
                            <a:t>  </a:t>
                          </a:r>
                          <a14:m>
                            <m:oMath xmlns:m="http://schemas.openxmlformats.org/officeDocument/2006/math">
                              <m:r>
                                <a:rPr lang="en-US" sz="2400" b="0" i="1" smtClean="0">
                                  <a:latin typeface="Cambria Math" panose="02040503050406030204" pitchFamily="18" charset="0"/>
                                </a:rPr>
                                <m:t>𝑊</m:t>
                              </m:r>
                              <m:r>
                                <a:rPr lang="en-US" sz="2400" i="1">
                                  <a:latin typeface="Cambria Math"/>
                                </a:rPr>
                                <m:t>=</m:t>
                              </m:r>
                              <m:nary>
                                <m:naryPr>
                                  <m:subHide m:val="on"/>
                                  <m:supHide m:val="on"/>
                                  <m:ctrlPr>
                                    <a:rPr lang="en-US" sz="2400" i="1" smtClean="0">
                                      <a:latin typeface="Cambria Math" panose="02040503050406030204" pitchFamily="18" charset="0"/>
                                    </a:rPr>
                                  </m:ctrlPr>
                                </m:naryPr>
                                <m:sub/>
                                <m:sup/>
                                <m:e>
                                  <m:r>
                                    <a:rPr lang="en-US" sz="2400" i="1">
                                      <a:latin typeface="Cambria Math" panose="02040503050406030204" pitchFamily="18" charset="0"/>
                                    </a:rPr>
                                    <m:t>𝐹</m:t>
                                  </m:r>
                                  <m:r>
                                    <a:rPr lang="en-US" sz="2400" i="1">
                                      <a:latin typeface="Cambria Math" panose="02040503050406030204" pitchFamily="18" charset="0"/>
                                    </a:rPr>
                                    <m:t>(</m:t>
                                  </m:r>
                                  <m:r>
                                    <a:rPr lang="en-US" sz="2400" i="1">
                                      <a:latin typeface="Cambria Math" panose="02040503050406030204" pitchFamily="18" charset="0"/>
                                    </a:rPr>
                                    <m:t>𝑥</m:t>
                                  </m:r>
                                  <m:r>
                                    <a:rPr lang="en-US" sz="2400" i="1">
                                      <a:latin typeface="Cambria Math" panose="02040503050406030204" pitchFamily="18" charset="0"/>
                                    </a:rPr>
                                    <m:t>) </m:t>
                                  </m:r>
                                  <m:r>
                                    <a:rPr lang="en-US" sz="2400" i="1">
                                      <a:latin typeface="Cambria Math"/>
                                    </a:rPr>
                                    <m:t>𝑑𝑥</m:t>
                                  </m:r>
                                </m:e>
                              </m:nary>
                            </m:oMath>
                          </a14:m>
                          <a:endParaRPr lang="en-US" sz="2400" dirty="0"/>
                        </a:p>
                      </a:txBody>
                      <a:tcPr anchor="ctr"/>
                    </a:tc>
                    <a:extLst>
                      <a:ext uri="{0D108BD9-81ED-4DB2-BD59-A6C34878D82A}">
                        <a16:rowId xmlns:a16="http://schemas.microsoft.com/office/drawing/2014/main" val="1488300803"/>
                      </a:ext>
                    </a:extLst>
                  </a:tr>
                  <a:tr h="795283">
                    <a:tc>
                      <a:txBody>
                        <a:bodyPr/>
                        <a:lstStyle/>
                        <a:p>
                          <a:pPr algn="r"/>
                          <a:r>
                            <a:rPr lang="en-US" sz="2400" dirty="0"/>
                            <a:t>Change in Kinetic Energy:</a:t>
                          </a: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rPr>
                                  <m:t>𝐾</m:t>
                                </m:r>
                                <m:r>
                                  <a:rPr lang="en-US" sz="2400" i="1">
                                    <a:latin typeface="Cambria Math"/>
                                  </a:rPr>
                                  <m:t>𝐸</m:t>
                                </m:r>
                                <m:r>
                                  <a:rPr lang="en-US" sz="2400" i="1">
                                    <a:latin typeface="Cambria Math"/>
                                  </a:rPr>
                                  <m:t>=</m:t>
                                </m:r>
                                <m:f>
                                  <m:fPr>
                                    <m:ctrlPr>
                                      <a:rPr lang="en-US" sz="2400" i="1">
                                        <a:latin typeface="Cambria Math" panose="02040503050406030204" pitchFamily="18" charset="0"/>
                                      </a:rPr>
                                    </m:ctrlPr>
                                  </m:fPr>
                                  <m:num>
                                    <m:r>
                                      <a:rPr lang="en-US" sz="2400" i="1">
                                        <a:latin typeface="Cambria Math"/>
                                      </a:rPr>
                                      <m:t>1</m:t>
                                    </m:r>
                                  </m:num>
                                  <m:den>
                                    <m:r>
                                      <a:rPr lang="en-US" sz="2400" i="1">
                                        <a:latin typeface="Cambria Math"/>
                                      </a:rPr>
                                      <m:t>2</m:t>
                                    </m:r>
                                  </m:den>
                                </m:f>
                                <m:r>
                                  <a:rPr lang="en-US" sz="2400" i="1">
                                    <a:latin typeface="Cambria Math"/>
                                  </a:rPr>
                                  <m:t>𝑚</m:t>
                                </m:r>
                                <m:sSup>
                                  <m:sSupPr>
                                    <m:ctrlPr>
                                      <a:rPr lang="en-US" sz="2400" i="1">
                                        <a:latin typeface="Cambria Math" panose="02040503050406030204" pitchFamily="18" charset="0"/>
                                      </a:rPr>
                                    </m:ctrlPr>
                                  </m:sSupPr>
                                  <m:e>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𝑓</m:t>
                                        </m:r>
                                      </m:sub>
                                    </m:sSub>
                                  </m:e>
                                  <m:sup>
                                    <m:r>
                                      <a:rPr lang="en-US" sz="2400" i="1">
                                        <a:latin typeface="Cambria Math"/>
                                      </a:rPr>
                                      <m:t>2</m:t>
                                    </m:r>
                                  </m:sup>
                                </m:sSup>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a:rPr>
                                      <m:t>1</m:t>
                                    </m:r>
                                  </m:num>
                                  <m:den>
                                    <m:r>
                                      <a:rPr lang="en-US" sz="2400" i="1">
                                        <a:latin typeface="Cambria Math"/>
                                      </a:rPr>
                                      <m:t>2</m:t>
                                    </m:r>
                                  </m:den>
                                </m:f>
                                <m:r>
                                  <a:rPr lang="en-US" sz="2400" i="1">
                                    <a:latin typeface="Cambria Math"/>
                                  </a:rPr>
                                  <m:t>𝑚</m:t>
                                </m:r>
                                <m:sSup>
                                  <m:sSupPr>
                                    <m:ctrlPr>
                                      <a:rPr lang="en-US" sz="2400" i="1">
                                        <a:latin typeface="Cambria Math" panose="02040503050406030204" pitchFamily="18" charset="0"/>
                                      </a:rPr>
                                    </m:ctrlPr>
                                  </m:sSupPr>
                                  <m:e>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b="0" i="1" smtClean="0">
                                            <a:latin typeface="Cambria Math" panose="02040503050406030204" pitchFamily="18" charset="0"/>
                                          </a:rPr>
                                          <m:t>𝑖</m:t>
                                        </m:r>
                                      </m:sub>
                                    </m:sSub>
                                  </m:e>
                                  <m:sup>
                                    <m:r>
                                      <a:rPr lang="en-US" sz="2400" i="1">
                                        <a:latin typeface="Cambria Math"/>
                                      </a:rPr>
                                      <m:t>2</m:t>
                                    </m:r>
                                  </m:sup>
                                </m:sSup>
                              </m:oMath>
                            </m:oMathPara>
                          </a14:m>
                          <a:endParaRPr lang="en-US" sz="2400" dirty="0"/>
                        </a:p>
                      </a:txBody>
                      <a:tcPr anchor="ctr"/>
                    </a:tc>
                    <a:extLst>
                      <a:ext uri="{0D108BD9-81ED-4DB2-BD59-A6C34878D82A}">
                        <a16:rowId xmlns:a16="http://schemas.microsoft.com/office/drawing/2014/main" val="2856279880"/>
                      </a:ext>
                    </a:extLst>
                  </a:tr>
                  <a:tr h="795283">
                    <a:tc>
                      <a:txBody>
                        <a:bodyPr/>
                        <a:lstStyle/>
                        <a:p>
                          <a:pPr algn="r"/>
                          <a:r>
                            <a:rPr lang="en-US" sz="2400" dirty="0"/>
                            <a:t>Change in Gravitational Potential Energy: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m:t>
                                </m:r>
                                <m:r>
                                  <a:rPr lang="en-US" sz="2400" b="0" i="1" smtClean="0">
                                    <a:latin typeface="Cambria Math"/>
                                  </a:rPr>
                                  <m:t>𝑃𝐸</m:t>
                                </m:r>
                                <m:r>
                                  <a:rPr lang="en-US" sz="2400" b="0" i="1" smtClean="0">
                                    <a:latin typeface="Cambria Math"/>
                                  </a:rPr>
                                  <m:t>=</m:t>
                                </m:r>
                                <m:r>
                                  <a:rPr lang="en-US" sz="2400" b="0" i="1" smtClean="0">
                                    <a:latin typeface="Cambria Math"/>
                                  </a:rPr>
                                  <m:t>𝑚𝑔</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a:rPr>
                                  <m:t>h</m:t>
                                </m:r>
                              </m:oMath>
                            </m:oMathPara>
                          </a14:m>
                          <a:endParaRPr lang="en-US" sz="2400" dirty="0"/>
                        </a:p>
                      </a:txBody>
                      <a:tcPr anchor="ctr"/>
                    </a:tc>
                    <a:extLst>
                      <a:ext uri="{0D108BD9-81ED-4DB2-BD59-A6C34878D82A}">
                        <a16:rowId xmlns:a16="http://schemas.microsoft.com/office/drawing/2014/main" val="1643601645"/>
                      </a:ext>
                    </a:extLst>
                  </a:tr>
                  <a:tr h="795283">
                    <a:tc>
                      <a:txBody>
                        <a:bodyPr/>
                        <a:lstStyle/>
                        <a:p>
                          <a:pPr algn="r"/>
                          <a:r>
                            <a:rPr lang="en-US" sz="2400" dirty="0"/>
                            <a:t>Change in Elastic Potential Energy:</a:t>
                          </a: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b="0" i="1" smtClean="0">
                                    <a:latin typeface="Cambria Math"/>
                                  </a:rPr>
                                  <m:t>𝑃𝐸</m:t>
                                </m:r>
                                <m:r>
                                  <a:rPr lang="en-US" sz="2400" b="0" i="1" smtClean="0">
                                    <a:latin typeface="Cambria Math"/>
                                  </a:rPr>
                                  <m:t>=</m:t>
                                </m:r>
                                <m:f>
                                  <m:fPr>
                                    <m:ctrlPr>
                                      <a:rPr lang="en-US" sz="2400" b="0" i="1" smtClean="0">
                                        <a:latin typeface="Cambria Math" panose="02040503050406030204" pitchFamily="18" charset="0"/>
                                      </a:rPr>
                                    </m:ctrlPr>
                                  </m:fPr>
                                  <m:num>
                                    <m:r>
                                      <a:rPr lang="en-US" sz="2400" b="0" i="1" smtClean="0">
                                        <a:latin typeface="Cambria Math"/>
                                      </a:rPr>
                                      <m:t>1</m:t>
                                    </m:r>
                                  </m:num>
                                  <m:den>
                                    <m:r>
                                      <a:rPr lang="en-US" sz="2400" b="0" i="1" smtClean="0">
                                        <a:latin typeface="Cambria Math"/>
                                      </a:rPr>
                                      <m:t>2</m:t>
                                    </m:r>
                                  </m:den>
                                </m:f>
                                <m:r>
                                  <a:rPr lang="en-US" sz="2400" b="0" i="1" smtClean="0">
                                    <a:latin typeface="Cambria Math"/>
                                  </a:rPr>
                                  <m:t>𝑘</m:t>
                                </m:r>
                                <m:sSup>
                                  <m:sSupPr>
                                    <m:ctrlPr>
                                      <a:rPr lang="en-US" sz="2400" b="0" i="1" smtClean="0">
                                        <a:latin typeface="Cambria Math" panose="02040503050406030204" pitchFamily="18" charset="0"/>
                                      </a:rPr>
                                    </m:ctrlPr>
                                  </m:sSup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𝑓</m:t>
                                        </m:r>
                                      </m:sub>
                                    </m:sSub>
                                  </m:e>
                                  <m:sup>
                                    <m:r>
                                      <a:rPr lang="en-US" sz="2400" b="0" i="1" smtClean="0">
                                        <a:latin typeface="Cambria Math"/>
                                      </a:rPr>
                                      <m:t>2</m:t>
                                    </m:r>
                                  </m:sup>
                                </m:sSup>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a:rPr>
                                      <m:t>1</m:t>
                                    </m:r>
                                  </m:num>
                                  <m:den>
                                    <m:r>
                                      <a:rPr lang="en-US" sz="2400" i="1">
                                        <a:latin typeface="Cambria Math"/>
                                      </a:rPr>
                                      <m:t>2</m:t>
                                    </m:r>
                                  </m:den>
                                </m:f>
                                <m:r>
                                  <a:rPr lang="en-US" sz="2400" i="1">
                                    <a:latin typeface="Cambria Math"/>
                                  </a:rPr>
                                  <m:t>𝑘</m:t>
                                </m:r>
                                <m:sSup>
                                  <m:sSupPr>
                                    <m:ctrlPr>
                                      <a:rPr lang="en-US" sz="2400" i="1">
                                        <a:latin typeface="Cambria Math" panose="02040503050406030204" pitchFamily="18" charset="0"/>
                                      </a:rPr>
                                    </m:ctrlPr>
                                  </m:sSup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𝑖</m:t>
                                        </m:r>
                                      </m:sub>
                                    </m:sSub>
                                  </m:e>
                                  <m:sup>
                                    <m:r>
                                      <a:rPr lang="en-US" sz="2400" i="1">
                                        <a:latin typeface="Cambria Math"/>
                                      </a:rPr>
                                      <m:t>2</m:t>
                                    </m:r>
                                  </m:sup>
                                </m:sSup>
                              </m:oMath>
                            </m:oMathPara>
                          </a14:m>
                          <a:endParaRPr lang="en-US" sz="2400" dirty="0"/>
                        </a:p>
                      </a:txBody>
                      <a:tcPr anchor="ctr"/>
                    </a:tc>
                    <a:extLst>
                      <a:ext uri="{0D108BD9-81ED-4DB2-BD59-A6C34878D82A}">
                        <a16:rowId xmlns:a16="http://schemas.microsoft.com/office/drawing/2014/main" val="1070927768"/>
                      </a:ext>
                    </a:extLst>
                  </a:tr>
                </a:tbl>
              </a:graphicData>
            </a:graphic>
          </p:graphicFrame>
        </mc:Choice>
        <mc:Fallback xmlns="">
          <p:graphicFrame>
            <p:nvGraphicFramePr>
              <p:cNvPr id="4" name="Table 4">
                <a:extLst>
                  <a:ext uri="{FF2B5EF4-FFF2-40B4-BE49-F238E27FC236}">
                    <a16:creationId xmlns:a16="http://schemas.microsoft.com/office/drawing/2014/main" id="{5416C0A5-3111-4955-BDDC-4A3A78882510}"/>
                  </a:ext>
                </a:extLst>
              </p:cNvPr>
              <p:cNvGraphicFramePr>
                <a:graphicFrameLocks noGrp="1"/>
              </p:cNvGraphicFramePr>
              <p:nvPr>
                <p:extLst>
                  <p:ext uri="{D42A27DB-BD31-4B8C-83A1-F6EECF244321}">
                    <p14:modId xmlns:p14="http://schemas.microsoft.com/office/powerpoint/2010/main" val="3211329011"/>
                  </p:ext>
                </p:extLst>
              </p:nvPr>
            </p:nvGraphicFramePr>
            <p:xfrm>
              <a:off x="800100" y="2259015"/>
              <a:ext cx="7543800" cy="3619028"/>
            </p:xfrm>
            <a:graphic>
              <a:graphicData uri="http://schemas.openxmlformats.org/drawingml/2006/table">
                <a:tbl>
                  <a:tblPr firstRow="1" bandRow="1">
                    <a:tableStyleId>{5940675A-B579-460E-94D1-54222C63F5DA}</a:tableStyleId>
                  </a:tblPr>
                  <a:tblGrid>
                    <a:gridCol w="2895600">
                      <a:extLst>
                        <a:ext uri="{9D8B030D-6E8A-4147-A177-3AD203B41FA5}">
                          <a16:colId xmlns:a16="http://schemas.microsoft.com/office/drawing/2014/main" val="3146447149"/>
                        </a:ext>
                      </a:extLst>
                    </a:gridCol>
                    <a:gridCol w="4648200">
                      <a:extLst>
                        <a:ext uri="{9D8B030D-6E8A-4147-A177-3AD203B41FA5}">
                          <a16:colId xmlns:a16="http://schemas.microsoft.com/office/drawing/2014/main" val="27649801"/>
                        </a:ext>
                      </a:extLst>
                    </a:gridCol>
                  </a:tblGrid>
                  <a:tr h="784388">
                    <a:tc>
                      <a:txBody>
                        <a:bodyPr/>
                        <a:lstStyle/>
                        <a:p>
                          <a:pPr algn="r"/>
                          <a:r>
                            <a:rPr lang="en-US" sz="2400" dirty="0"/>
                            <a:t>Work:</a:t>
                          </a:r>
                        </a:p>
                      </a:txBody>
                      <a:tcPr anchor="ctr"/>
                    </a:tc>
                    <a:tc>
                      <a:txBody>
                        <a:bodyPr/>
                        <a:lstStyle/>
                        <a:p>
                          <a:endParaRPr lang="en-US"/>
                        </a:p>
                      </a:txBody>
                      <a:tcPr anchor="ctr">
                        <a:blipFill>
                          <a:blip r:embed="rId2"/>
                          <a:stretch>
                            <a:fillRect l="-62385" t="-75969" r="-262" b="-378295"/>
                          </a:stretch>
                        </a:blipFill>
                      </a:tcPr>
                    </a:tc>
                    <a:extLst>
                      <a:ext uri="{0D108BD9-81ED-4DB2-BD59-A6C34878D82A}">
                        <a16:rowId xmlns:a16="http://schemas.microsoft.com/office/drawing/2014/main" val="1488300803"/>
                      </a:ext>
                    </a:extLst>
                  </a:tr>
                  <a:tr h="822960">
                    <a:tc>
                      <a:txBody>
                        <a:bodyPr/>
                        <a:lstStyle/>
                        <a:p>
                          <a:pPr algn="r"/>
                          <a:r>
                            <a:rPr lang="en-US" sz="2400" dirty="0"/>
                            <a:t>Change in Kinetic Energy:</a:t>
                          </a:r>
                        </a:p>
                      </a:txBody>
                      <a:tcPr anchor="ctr"/>
                    </a:tc>
                    <a:tc>
                      <a:txBody>
                        <a:bodyPr/>
                        <a:lstStyle/>
                        <a:p>
                          <a:endParaRPr lang="en-US"/>
                        </a:p>
                      </a:txBody>
                      <a:tcPr anchor="ctr">
                        <a:blipFill>
                          <a:blip r:embed="rId2"/>
                          <a:stretch>
                            <a:fillRect l="-62385" t="-168148" r="-262" b="-261481"/>
                          </a:stretch>
                        </a:blipFill>
                      </a:tcPr>
                    </a:tc>
                    <a:extLst>
                      <a:ext uri="{0D108BD9-81ED-4DB2-BD59-A6C34878D82A}">
                        <a16:rowId xmlns:a16="http://schemas.microsoft.com/office/drawing/2014/main" val="2856279880"/>
                      </a:ext>
                    </a:extLst>
                  </a:tr>
                  <a:tr h="1188720">
                    <a:tc>
                      <a:txBody>
                        <a:bodyPr/>
                        <a:lstStyle/>
                        <a:p>
                          <a:pPr algn="r"/>
                          <a:r>
                            <a:rPr lang="en-US" sz="2400" dirty="0"/>
                            <a:t>Change in Gravitational Potential Energy:</a:t>
                          </a:r>
                        </a:p>
                      </a:txBody>
                      <a:tcPr anchor="ctr"/>
                    </a:tc>
                    <a:tc>
                      <a:txBody>
                        <a:bodyPr/>
                        <a:lstStyle/>
                        <a:p>
                          <a:endParaRPr lang="en-US"/>
                        </a:p>
                      </a:txBody>
                      <a:tcPr anchor="ctr">
                        <a:blipFill>
                          <a:blip r:embed="rId2"/>
                          <a:stretch>
                            <a:fillRect l="-62385" t="-184694" r="-262" b="-80102"/>
                          </a:stretch>
                        </a:blipFill>
                      </a:tcPr>
                    </a:tc>
                    <a:extLst>
                      <a:ext uri="{0D108BD9-81ED-4DB2-BD59-A6C34878D82A}">
                        <a16:rowId xmlns:a16="http://schemas.microsoft.com/office/drawing/2014/main" val="1643601645"/>
                      </a:ext>
                    </a:extLst>
                  </a:tr>
                  <a:tr h="822960">
                    <a:tc>
                      <a:txBody>
                        <a:bodyPr/>
                        <a:lstStyle/>
                        <a:p>
                          <a:pPr algn="r"/>
                          <a:r>
                            <a:rPr lang="en-US" sz="2400" dirty="0"/>
                            <a:t>Change in Elastic Potential Energy:</a:t>
                          </a:r>
                        </a:p>
                      </a:txBody>
                      <a:tcPr anchor="ctr"/>
                    </a:tc>
                    <a:tc>
                      <a:txBody>
                        <a:bodyPr/>
                        <a:lstStyle/>
                        <a:p>
                          <a:endParaRPr lang="en-US"/>
                        </a:p>
                      </a:txBody>
                      <a:tcPr anchor="ctr">
                        <a:blipFill>
                          <a:blip r:embed="rId2"/>
                          <a:stretch>
                            <a:fillRect l="-62385" t="-413333" r="-262" b="-16296"/>
                          </a:stretch>
                        </a:blipFill>
                      </a:tcPr>
                    </a:tc>
                    <a:extLst>
                      <a:ext uri="{0D108BD9-81ED-4DB2-BD59-A6C34878D82A}">
                        <a16:rowId xmlns:a16="http://schemas.microsoft.com/office/drawing/2014/main" val="1070927768"/>
                      </a:ext>
                    </a:extLst>
                  </a:tr>
                </a:tbl>
              </a:graphicData>
            </a:graphic>
          </p:graphicFrame>
        </mc:Fallback>
      </mc:AlternateContent>
    </p:spTree>
    <p:extLst>
      <p:ext uri="{BB962C8B-B14F-4D97-AF65-F5344CB8AC3E}">
        <p14:creationId xmlns:p14="http://schemas.microsoft.com/office/powerpoint/2010/main" val="3814317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 and Energy for Rigid Bodies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a:t>With rigid bodies, we now allow for rotation.</a:t>
                </a:r>
              </a:p>
              <a:p>
                <a:r>
                  <a:rPr lang="en-US" dirty="0"/>
                  <a:t>We will still be using the formula:</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𝑊</m:t>
                      </m:r>
                      <m:r>
                        <a:rPr lang="en-US" b="0" i="1" smtClean="0">
                          <a:latin typeface="Cambria Math"/>
                        </a:rPr>
                        <m:t>=∆</m:t>
                      </m:r>
                      <m:r>
                        <a:rPr lang="en-US" b="0" i="1" smtClean="0">
                          <a:latin typeface="Cambria Math"/>
                          <a:ea typeface="Cambria Math"/>
                        </a:rPr>
                        <m:t>𝐾𝐸</m:t>
                      </m:r>
                      <m:r>
                        <a:rPr lang="en-US" b="0" i="1" smtClean="0">
                          <a:latin typeface="Cambria Math"/>
                          <a:ea typeface="Cambria Math"/>
                        </a:rPr>
                        <m:t>+ ∆</m:t>
                      </m:r>
                      <m:r>
                        <a:rPr lang="en-US" b="0" i="1" smtClean="0">
                          <a:latin typeface="Cambria Math"/>
                          <a:ea typeface="Cambria Math"/>
                        </a:rPr>
                        <m:t>𝑃𝐸</m:t>
                      </m:r>
                    </m:oMath>
                  </m:oMathPara>
                </a14:m>
                <a:endParaRPr lang="en-US" dirty="0"/>
              </a:p>
              <a:p>
                <a:r>
                  <a:rPr lang="en-US" dirty="0"/>
                  <a:t>Now however we will also need to include</a:t>
                </a:r>
              </a:p>
              <a:p>
                <a:pPr lvl="1"/>
                <a:r>
                  <a:rPr lang="en-US" dirty="0"/>
                  <a:t>The work done by moments/couples, as a new part of work.</a:t>
                </a:r>
              </a:p>
              <a:p>
                <a:pPr lvl="1"/>
                <a:r>
                  <a:rPr lang="en-US" dirty="0"/>
                  <a:t>Rotational kinetic energy, as a new part of the kinetic energy.</a:t>
                </a:r>
              </a:p>
              <a:p>
                <a:pPr lvl="1"/>
                <a:r>
                  <a:rPr lang="en-US" dirty="0"/>
                  <a:t>Torsional spring energies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704" t="-283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9262FE-7F58-4A1E-8AF3-5A510A86DEBD}" type="slidenum">
              <a:rPr kumimoji="0" lang="en-US" sz="1200" b="0" i="0" u="none" strike="noStrike" kern="1200" cap="none" spc="0" normalizeH="0" baseline="0" noProof="0" smtClean="0">
                <a:ln>
                  <a:noFill/>
                </a:ln>
                <a:solidFill>
                  <a:srgbClr val="4F81BD">
                    <a:lumMod val="50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srgbClr val="4F81BD">
                  <a:lumMod val="50000"/>
                </a:srgbClr>
              </a:solidFill>
              <a:effectLst/>
              <a:uLnTx/>
              <a:uFillTx/>
              <a:latin typeface="Calibri"/>
              <a:ea typeface="+mn-ea"/>
              <a:cs typeface="+mn-cs"/>
            </a:endParaRPr>
          </a:p>
        </p:txBody>
      </p:sp>
    </p:spTree>
    <p:extLst>
      <p:ext uri="{BB962C8B-B14F-4D97-AF65-F5344CB8AC3E}">
        <p14:creationId xmlns:p14="http://schemas.microsoft.com/office/powerpoint/2010/main" val="1343290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of a Moment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572000"/>
              </a:xfrm>
            </p:spPr>
            <p:txBody>
              <a:bodyPr>
                <a:normAutofit fontScale="85000" lnSpcReduction="20000"/>
              </a:bodyPr>
              <a:lstStyle/>
              <a:p>
                <a:r>
                  <a:rPr lang="en-US" dirty="0"/>
                  <a:t>The work done by a moment exerted on a rigid body will be...</a:t>
                </a: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a:rPr>
                        <m:t>𝑊</m:t>
                      </m:r>
                      <m:r>
                        <a:rPr lang="en-US" b="0" i="1" smtClean="0">
                          <a:latin typeface="Cambria Math"/>
                        </a:rPr>
                        <m:t>=</m:t>
                      </m:r>
                      <m:r>
                        <a:rPr lang="en-US" b="0" i="1" smtClean="0">
                          <a:latin typeface="Cambria Math"/>
                        </a:rPr>
                        <m:t>𝑀</m:t>
                      </m:r>
                      <m:r>
                        <a:rPr lang="en-US" b="0" i="1" smtClean="0">
                          <a:latin typeface="Cambria Math"/>
                        </a:rPr>
                        <m:t> ∗ ∆</m:t>
                      </m:r>
                      <m:r>
                        <a:rPr lang="en-US" b="0" i="1" smtClean="0">
                          <a:latin typeface="Cambria Math"/>
                          <a:ea typeface="Cambria Math"/>
                        </a:rPr>
                        <m:t>𝜃</m:t>
                      </m:r>
                    </m:oMath>
                  </m:oMathPara>
                </a14:m>
                <a:endParaRPr lang="en-US" dirty="0"/>
              </a:p>
              <a:p>
                <a:r>
                  <a:rPr lang="en-US" dirty="0"/>
                  <a:t>Where...</a:t>
                </a:r>
              </a:p>
              <a:p>
                <a:pPr lvl="1"/>
                <a:r>
                  <a:rPr lang="en-US" dirty="0"/>
                  <a:t>W is the work done</a:t>
                </a:r>
              </a:p>
              <a:p>
                <a:pPr lvl="1"/>
                <a:r>
                  <a:rPr lang="en-US" dirty="0"/>
                  <a:t>M is the magnitude of the moment</a:t>
                </a:r>
              </a:p>
              <a:p>
                <a:pPr lvl="1"/>
                <a14:m>
                  <m:oMath xmlns:m="http://schemas.openxmlformats.org/officeDocument/2006/math">
                    <m:r>
                      <a:rPr lang="en-US" i="1">
                        <a:latin typeface="Cambria Math"/>
                        <a:ea typeface="Cambria Math"/>
                      </a:rPr>
                      <m:t>∆</m:t>
                    </m:r>
                    <m:r>
                      <a:rPr lang="en-US" i="1">
                        <a:latin typeface="Cambria Math"/>
                        <a:ea typeface="Cambria Math"/>
                      </a:rPr>
                      <m:t>𝜃</m:t>
                    </m:r>
                  </m:oMath>
                </a14:m>
                <a:r>
                  <a:rPr lang="en-US" dirty="0"/>
                  <a:t> is the change in angle of the rigid body (in radians).</a:t>
                </a:r>
              </a:p>
              <a:p>
                <a:r>
                  <a:rPr lang="en-US" dirty="0"/>
                  <a:t>Just as with forces and translational motion, the work of a moment is only the vector component of the moment that lines up with the vector component of the rotation.</a:t>
                </a:r>
              </a:p>
              <a:p>
                <a:r>
                  <a:rPr lang="en-US" dirty="0"/>
                  <a:t>Moments that oppose rotation will be negative work</a:t>
                </a: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572000"/>
              </a:xfrm>
              <a:blipFill>
                <a:blip r:embed="rId2"/>
                <a:stretch>
                  <a:fillRect l="-1259" t="-2800" b="-173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9262FE-7F58-4A1E-8AF3-5A510A86DEBD}" type="slidenum">
              <a:rPr kumimoji="0" lang="en-US" sz="1200" b="0" i="0" u="none" strike="noStrike" kern="1200" cap="none" spc="0" normalizeH="0" baseline="0" noProof="0" smtClean="0">
                <a:ln>
                  <a:noFill/>
                </a:ln>
                <a:solidFill>
                  <a:srgbClr val="4F81BD">
                    <a:lumMod val="50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srgbClr val="4F81BD">
                  <a:lumMod val="50000"/>
                </a:srgbClr>
              </a:solidFill>
              <a:effectLst/>
              <a:uLnTx/>
              <a:uFillTx/>
              <a:latin typeface="Calibri"/>
              <a:ea typeface="+mn-ea"/>
              <a:cs typeface="+mn-cs"/>
            </a:endParaRPr>
          </a:p>
        </p:txBody>
      </p:sp>
    </p:spTree>
    <p:extLst>
      <p:ext uri="{BB962C8B-B14F-4D97-AF65-F5344CB8AC3E}">
        <p14:creationId xmlns:p14="http://schemas.microsoft.com/office/powerpoint/2010/main" val="1493344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7866B-118E-4534-9840-7426D8902DF2}"/>
              </a:ext>
            </a:extLst>
          </p:cNvPr>
          <p:cNvSpPr>
            <a:spLocks noGrp="1"/>
          </p:cNvSpPr>
          <p:nvPr>
            <p:ph type="title"/>
          </p:nvPr>
        </p:nvSpPr>
        <p:spPr/>
        <p:txBody>
          <a:bodyPr/>
          <a:lstStyle/>
          <a:p>
            <a:r>
              <a:rPr lang="en-US" dirty="0"/>
              <a:t>Work of a Moment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6D30221-9311-4E82-AF9D-7C71F418906D}"/>
                  </a:ext>
                </a:extLst>
              </p:cNvPr>
              <p:cNvSpPr>
                <a:spLocks noGrp="1"/>
              </p:cNvSpPr>
              <p:nvPr>
                <p:ph idx="1"/>
              </p:nvPr>
            </p:nvSpPr>
            <p:spPr>
              <a:xfrm>
                <a:off x="457200" y="1600200"/>
                <a:ext cx="4953000" cy="4525963"/>
              </a:xfrm>
            </p:spPr>
            <p:txBody>
              <a:bodyPr>
                <a:normAutofit lnSpcReduction="10000"/>
              </a:bodyPr>
              <a:lstStyle/>
              <a:p>
                <a:r>
                  <a:rPr lang="en-US" dirty="0"/>
                  <a:t>Also as with forces, if the moment varies with position, you can integrate the moment over the angle of displacement to find the overall moment.</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𝑊</m:t>
                      </m:r>
                      <m:r>
                        <a:rPr lang="en-US" i="1">
                          <a:latin typeface="Cambria Math"/>
                        </a:rPr>
                        <m:t>=</m:t>
                      </m:r>
                      <m:nary>
                        <m:naryPr>
                          <m:ctrlPr>
                            <a:rPr lang="en-US" i="1">
                              <a:latin typeface="Cambria Math" panose="02040503050406030204" pitchFamily="18" charset="0"/>
                            </a:rPr>
                          </m:ctrlPr>
                        </m:naryPr>
                        <m:sub>
                          <m:r>
                            <a:rPr lang="en-US" i="1" smtClean="0">
                              <a:latin typeface="Cambria Math" panose="02040503050406030204" pitchFamily="18" charset="0"/>
                              <a:ea typeface="Cambria Math" panose="02040503050406030204" pitchFamily="18" charset="0"/>
                            </a:rPr>
                            <m:t>𝜃</m:t>
                          </m:r>
                          <m:r>
                            <a:rPr lang="en-US" i="1">
                              <a:latin typeface="Cambria Math" panose="02040503050406030204" pitchFamily="18" charset="0"/>
                            </a:rPr>
                            <m:t> </m:t>
                          </m:r>
                          <m:r>
                            <a:rPr lang="en-US" i="1">
                              <a:latin typeface="Cambria Math" panose="02040503050406030204" pitchFamily="18" charset="0"/>
                            </a:rPr>
                            <m:t>𝑚𝑖𝑛</m:t>
                          </m:r>
                        </m:sub>
                        <m:sup>
                          <m:r>
                            <a:rPr lang="en-US" i="1" smtClean="0">
                              <a:latin typeface="Cambria Math" panose="02040503050406030204" pitchFamily="18" charset="0"/>
                              <a:ea typeface="Cambria Math" panose="02040503050406030204" pitchFamily="18" charset="0"/>
                            </a:rPr>
                            <m:t>𝜃</m:t>
                          </m:r>
                          <m:r>
                            <a:rPr lang="en-US" i="1">
                              <a:latin typeface="Cambria Math" panose="02040503050406030204" pitchFamily="18" charset="0"/>
                            </a:rPr>
                            <m:t> </m:t>
                          </m:r>
                          <m:r>
                            <a:rPr lang="en-US" i="1">
                              <a:latin typeface="Cambria Math" panose="02040503050406030204" pitchFamily="18" charset="0"/>
                            </a:rPr>
                            <m:t>𝑚𝑎𝑥</m:t>
                          </m:r>
                        </m:sup>
                        <m:e>
                          <m:r>
                            <a:rPr lang="en-US" b="0" i="1" smtClean="0">
                              <a:latin typeface="Cambria Math" panose="02040503050406030204" pitchFamily="18" charset="0"/>
                            </a:rPr>
                            <m:t>𝑀</m:t>
                          </m:r>
                          <m:r>
                            <a:rPr lang="en-US" i="1">
                              <a:latin typeface="Cambria Math" panose="02040503050406030204" pitchFamily="18" charset="0"/>
                            </a:rPr>
                            <m:t>(</m:t>
                          </m:r>
                          <m:r>
                            <a:rPr lang="en-US" i="1" smtClean="0">
                              <a:latin typeface="Cambria Math" panose="02040503050406030204" pitchFamily="18" charset="0"/>
                              <a:ea typeface="Cambria Math" panose="02040503050406030204" pitchFamily="18" charset="0"/>
                            </a:rPr>
                            <m:t>𝜃</m:t>
                          </m:r>
                          <m:r>
                            <a:rPr lang="en-US" i="1">
                              <a:latin typeface="Cambria Math" panose="02040503050406030204" pitchFamily="18" charset="0"/>
                            </a:rPr>
                            <m:t>) </m:t>
                          </m:r>
                          <m:r>
                            <a:rPr lang="en-US" i="1">
                              <a:latin typeface="Cambria Math"/>
                            </a:rPr>
                            <m:t>𝑑</m:t>
                          </m:r>
                          <m:r>
                            <a:rPr lang="en-US" i="1" smtClean="0">
                              <a:latin typeface="Cambria Math" panose="02040503050406030204" pitchFamily="18" charset="0"/>
                              <a:ea typeface="Cambria Math" panose="02040503050406030204" pitchFamily="18" charset="0"/>
                            </a:rPr>
                            <m:t>𝜃</m:t>
                          </m:r>
                        </m:e>
                      </m:nary>
                    </m:oMath>
                  </m:oMathPara>
                </a14:m>
                <a:endParaRPr lang="en-US" dirty="0"/>
              </a:p>
            </p:txBody>
          </p:sp>
        </mc:Choice>
        <mc:Fallback xmlns="">
          <p:sp>
            <p:nvSpPr>
              <p:cNvPr id="3" name="Content Placeholder 2">
                <a:extLst>
                  <a:ext uri="{FF2B5EF4-FFF2-40B4-BE49-F238E27FC236}">
                    <a16:creationId xmlns:a16="http://schemas.microsoft.com/office/drawing/2014/main" id="{26D30221-9311-4E82-AF9D-7C71F418906D}"/>
                  </a:ext>
                </a:extLst>
              </p:cNvPr>
              <p:cNvSpPr>
                <a:spLocks noGrp="1" noRot="1" noChangeAspect="1" noMove="1" noResize="1" noEditPoints="1" noAdjustHandles="1" noChangeArrowheads="1" noChangeShapeType="1" noTextEdit="1"/>
              </p:cNvSpPr>
              <p:nvPr>
                <p:ph idx="1"/>
              </p:nvPr>
            </p:nvSpPr>
            <p:spPr>
              <a:xfrm>
                <a:off x="457200" y="1600200"/>
                <a:ext cx="4953000" cy="4525963"/>
              </a:xfrm>
              <a:blipFill>
                <a:blip r:embed="rId2"/>
                <a:stretch>
                  <a:fillRect l="-2829" t="-2830" r="-4182"/>
                </a:stretch>
              </a:blipFill>
            </p:spPr>
            <p:txBody>
              <a:bodyPr/>
              <a:lstStyle/>
              <a:p>
                <a:r>
                  <a:rPr lang="en-US">
                    <a:noFill/>
                  </a:rPr>
                  <a:t> </a:t>
                </a:r>
              </a:p>
            </p:txBody>
          </p:sp>
        </mc:Fallback>
      </mc:AlternateContent>
      <p:cxnSp>
        <p:nvCxnSpPr>
          <p:cNvPr id="4" name="Straight Arrow Connector 3">
            <a:extLst>
              <a:ext uri="{FF2B5EF4-FFF2-40B4-BE49-F238E27FC236}">
                <a16:creationId xmlns:a16="http://schemas.microsoft.com/office/drawing/2014/main" id="{27CB9FCB-E783-417A-BA2D-6BCF7E3C203F}"/>
              </a:ext>
            </a:extLst>
          </p:cNvPr>
          <p:cNvCxnSpPr>
            <a:cxnSpLocks/>
          </p:cNvCxnSpPr>
          <p:nvPr/>
        </p:nvCxnSpPr>
        <p:spPr>
          <a:xfrm>
            <a:off x="5942239" y="4800600"/>
            <a:ext cx="23622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 name="Straight Arrow Connector 4">
            <a:extLst>
              <a:ext uri="{FF2B5EF4-FFF2-40B4-BE49-F238E27FC236}">
                <a16:creationId xmlns:a16="http://schemas.microsoft.com/office/drawing/2014/main" id="{ECD396E0-89DB-4A90-BD08-F048DCBB475E}"/>
              </a:ext>
            </a:extLst>
          </p:cNvPr>
          <p:cNvCxnSpPr>
            <a:cxnSpLocks/>
          </p:cNvCxnSpPr>
          <p:nvPr/>
        </p:nvCxnSpPr>
        <p:spPr>
          <a:xfrm flipV="1">
            <a:off x="5932714" y="3112532"/>
            <a:ext cx="0" cy="168806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C01420D-455A-4B20-835B-EA50B1634FAE}"/>
                  </a:ext>
                </a:extLst>
              </p:cNvPr>
              <p:cNvSpPr txBox="1"/>
              <p:nvPr/>
            </p:nvSpPr>
            <p:spPr>
              <a:xfrm>
                <a:off x="6358354" y="2647454"/>
                <a:ext cx="1248290" cy="369332"/>
              </a:xfrm>
              <a:prstGeom prst="rect">
                <a:avLst/>
              </a:prstGeom>
              <a:noFill/>
            </p:spPr>
            <p:txBody>
              <a:bodyPr wrap="none" rtlCol="0">
                <a:spAutoFit/>
              </a:bodyPr>
              <a:lstStyle/>
              <a:p>
                <a:r>
                  <a:rPr lang="en-US" b="1" dirty="0">
                    <a:solidFill>
                      <a:srgbClr val="FF0000"/>
                    </a:solidFill>
                  </a:rPr>
                  <a:t>M</a:t>
                </a:r>
                <a14:m>
                  <m:oMath xmlns:m="http://schemas.openxmlformats.org/officeDocument/2006/math">
                    <m:d>
                      <m:dPr>
                        <m:ctrlPr>
                          <a:rPr lang="en-US" b="1" i="1" smtClean="0">
                            <a:solidFill>
                              <a:srgbClr val="FF0000"/>
                            </a:solidFill>
                            <a:latin typeface="Cambria Math" panose="02040503050406030204" pitchFamily="18" charset="0"/>
                          </a:rPr>
                        </m:ctrlPr>
                      </m:dPr>
                      <m:e>
                        <m:r>
                          <a:rPr lang="en-US" b="1" i="1" smtClean="0">
                            <a:solidFill>
                              <a:srgbClr val="FF0000"/>
                            </a:solidFill>
                            <a:latin typeface="Cambria Math" panose="02040503050406030204" pitchFamily="18" charset="0"/>
                            <a:ea typeface="Cambria Math" panose="02040503050406030204" pitchFamily="18" charset="0"/>
                          </a:rPr>
                          <m:t>𝜽</m:t>
                        </m:r>
                      </m:e>
                    </m:d>
                    <m:r>
                      <a:rPr lang="en-US" b="1" i="1" smtClean="0">
                        <a:solidFill>
                          <a:srgbClr val="FF0000"/>
                        </a:solidFill>
                        <a:latin typeface="Cambria Math" panose="02040503050406030204" pitchFamily="18" charset="0"/>
                      </a:rPr>
                      <m:t>= …</m:t>
                    </m:r>
                  </m:oMath>
                </a14:m>
                <a:endParaRPr lang="en-US" b="1" dirty="0">
                  <a:solidFill>
                    <a:srgbClr val="FF0000"/>
                  </a:solidFill>
                </a:endParaRPr>
              </a:p>
            </p:txBody>
          </p:sp>
        </mc:Choice>
        <mc:Fallback xmlns="">
          <p:sp>
            <p:nvSpPr>
              <p:cNvPr id="6" name="TextBox 5">
                <a:extLst>
                  <a:ext uri="{FF2B5EF4-FFF2-40B4-BE49-F238E27FC236}">
                    <a16:creationId xmlns:a16="http://schemas.microsoft.com/office/drawing/2014/main" id="{EC01420D-455A-4B20-835B-EA50B1634FAE}"/>
                  </a:ext>
                </a:extLst>
              </p:cNvPr>
              <p:cNvSpPr txBox="1">
                <a:spLocks noRot="1" noChangeAspect="1" noMove="1" noResize="1" noEditPoints="1" noAdjustHandles="1" noChangeArrowheads="1" noChangeShapeType="1" noTextEdit="1"/>
              </p:cNvSpPr>
              <p:nvPr/>
            </p:nvSpPr>
            <p:spPr>
              <a:xfrm>
                <a:off x="6358354" y="2647454"/>
                <a:ext cx="1248290" cy="369332"/>
              </a:xfrm>
              <a:prstGeom prst="rect">
                <a:avLst/>
              </a:prstGeom>
              <a:blipFill>
                <a:blip r:embed="rId3"/>
                <a:stretch>
                  <a:fillRect l="-3902"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54B63B0-83C8-47B4-8DDA-6F3E37DC38A1}"/>
                  </a:ext>
                </a:extLst>
              </p:cNvPr>
              <p:cNvSpPr txBox="1"/>
              <p:nvPr/>
            </p:nvSpPr>
            <p:spPr>
              <a:xfrm>
                <a:off x="8376307" y="4605440"/>
                <a:ext cx="38183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chemeClr val="tx1"/>
                          </a:solidFill>
                          <a:latin typeface="Cambria Math" panose="02040503050406030204" pitchFamily="18" charset="0"/>
                          <a:ea typeface="Cambria Math" panose="02040503050406030204" pitchFamily="18" charset="0"/>
                        </a:rPr>
                        <m:t>𝜽</m:t>
                      </m:r>
                    </m:oMath>
                  </m:oMathPara>
                </a14:m>
                <a:endParaRPr lang="en-US" b="1" dirty="0">
                  <a:solidFill>
                    <a:schemeClr val="tx1"/>
                  </a:solidFill>
                </a:endParaRPr>
              </a:p>
            </p:txBody>
          </p:sp>
        </mc:Choice>
        <mc:Fallback xmlns="">
          <p:sp>
            <p:nvSpPr>
              <p:cNvPr id="7" name="TextBox 6">
                <a:extLst>
                  <a:ext uri="{FF2B5EF4-FFF2-40B4-BE49-F238E27FC236}">
                    <a16:creationId xmlns:a16="http://schemas.microsoft.com/office/drawing/2014/main" id="{454B63B0-83C8-47B4-8DDA-6F3E37DC38A1}"/>
                  </a:ext>
                </a:extLst>
              </p:cNvPr>
              <p:cNvSpPr txBox="1">
                <a:spLocks noRot="1" noChangeAspect="1" noMove="1" noResize="1" noEditPoints="1" noAdjustHandles="1" noChangeArrowheads="1" noChangeShapeType="1" noTextEdit="1"/>
              </p:cNvSpPr>
              <p:nvPr/>
            </p:nvSpPr>
            <p:spPr>
              <a:xfrm>
                <a:off x="8376307" y="4605440"/>
                <a:ext cx="381835"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C465D60-841A-4925-A6FE-9886498C3F69}"/>
                  </a:ext>
                </a:extLst>
              </p:cNvPr>
              <p:cNvSpPr txBox="1"/>
              <p:nvPr/>
            </p:nvSpPr>
            <p:spPr>
              <a:xfrm>
                <a:off x="5768218" y="2707799"/>
                <a:ext cx="44755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chemeClr val="tx1"/>
                          </a:solidFill>
                          <a:latin typeface="Cambria Math" panose="02040503050406030204" pitchFamily="18" charset="0"/>
                        </a:rPr>
                        <m:t>𝑴</m:t>
                      </m:r>
                    </m:oMath>
                  </m:oMathPara>
                </a14:m>
                <a:endParaRPr lang="en-US" b="1" dirty="0">
                  <a:solidFill>
                    <a:schemeClr val="tx1"/>
                  </a:solidFill>
                </a:endParaRPr>
              </a:p>
            </p:txBody>
          </p:sp>
        </mc:Choice>
        <mc:Fallback xmlns="">
          <p:sp>
            <p:nvSpPr>
              <p:cNvPr id="8" name="TextBox 7">
                <a:extLst>
                  <a:ext uri="{FF2B5EF4-FFF2-40B4-BE49-F238E27FC236}">
                    <a16:creationId xmlns:a16="http://schemas.microsoft.com/office/drawing/2014/main" id="{6C465D60-841A-4925-A6FE-9886498C3F69}"/>
                  </a:ext>
                </a:extLst>
              </p:cNvPr>
              <p:cNvSpPr txBox="1">
                <a:spLocks noRot="1" noChangeAspect="1" noMove="1" noResize="1" noEditPoints="1" noAdjustHandles="1" noChangeArrowheads="1" noChangeShapeType="1" noTextEdit="1"/>
              </p:cNvSpPr>
              <p:nvPr/>
            </p:nvSpPr>
            <p:spPr>
              <a:xfrm>
                <a:off x="5768218" y="2707799"/>
                <a:ext cx="447558" cy="369332"/>
              </a:xfrm>
              <a:prstGeom prst="rect">
                <a:avLst/>
              </a:prstGeom>
              <a:blipFill>
                <a:blip r:embed="rId5"/>
                <a:stretch>
                  <a:fillRect/>
                </a:stretch>
              </a:blipFill>
            </p:spPr>
            <p:txBody>
              <a:bodyPr/>
              <a:lstStyle/>
              <a:p>
                <a:r>
                  <a:rPr lang="en-US">
                    <a:noFill/>
                  </a:rPr>
                  <a:t> </a:t>
                </a:r>
              </a:p>
            </p:txBody>
          </p:sp>
        </mc:Fallback>
      </mc:AlternateContent>
      <p:sp>
        <p:nvSpPr>
          <p:cNvPr id="9" name="Freeform: Shape 8">
            <a:extLst>
              <a:ext uri="{FF2B5EF4-FFF2-40B4-BE49-F238E27FC236}">
                <a16:creationId xmlns:a16="http://schemas.microsoft.com/office/drawing/2014/main" id="{BEC18FC7-A34D-4105-A59F-44C588917C51}"/>
              </a:ext>
            </a:extLst>
          </p:cNvPr>
          <p:cNvSpPr/>
          <p:nvPr/>
        </p:nvSpPr>
        <p:spPr>
          <a:xfrm>
            <a:off x="5938630" y="3233956"/>
            <a:ext cx="2090945" cy="1557119"/>
          </a:xfrm>
          <a:custGeom>
            <a:avLst/>
            <a:gdLst>
              <a:gd name="connsiteX0" fmla="*/ 4970 w 2090945"/>
              <a:gd name="connsiteY0" fmla="*/ 480794 h 1557119"/>
              <a:gd name="connsiteX1" fmla="*/ 62120 w 2090945"/>
              <a:gd name="connsiteY1" fmla="*/ 480794 h 1557119"/>
              <a:gd name="connsiteX2" fmla="*/ 443120 w 2090945"/>
              <a:gd name="connsiteY2" fmla="*/ 80744 h 1557119"/>
              <a:gd name="connsiteX3" fmla="*/ 1205120 w 2090945"/>
              <a:gd name="connsiteY3" fmla="*/ 147419 h 1557119"/>
              <a:gd name="connsiteX4" fmla="*/ 2090945 w 2090945"/>
              <a:gd name="connsiteY4" fmla="*/ 1557119 h 1557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0945" h="1557119">
                <a:moveTo>
                  <a:pt x="4970" y="480794"/>
                </a:moveTo>
                <a:cubicBezTo>
                  <a:pt x="-2968" y="514131"/>
                  <a:pt x="-10905" y="547469"/>
                  <a:pt x="62120" y="480794"/>
                </a:cubicBezTo>
                <a:cubicBezTo>
                  <a:pt x="135145" y="414119"/>
                  <a:pt x="252620" y="136306"/>
                  <a:pt x="443120" y="80744"/>
                </a:cubicBezTo>
                <a:cubicBezTo>
                  <a:pt x="633620" y="25182"/>
                  <a:pt x="930483" y="-98644"/>
                  <a:pt x="1205120" y="147419"/>
                </a:cubicBezTo>
                <a:cubicBezTo>
                  <a:pt x="1479758" y="393481"/>
                  <a:pt x="1927433" y="1390432"/>
                  <a:pt x="2090945" y="1557119"/>
                </a:cubicBezTo>
              </a:path>
            </a:pathLst>
          </a:custGeom>
          <a:ln>
            <a:solidFill>
              <a:srgbClr val="FF0000"/>
            </a:solidFill>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217909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7" grpId="0"/>
      <p:bldP spid="8" grpId="0"/>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B9A12-65CA-4269-B22C-3839BB6E2B54}"/>
              </a:ext>
            </a:extLst>
          </p:cNvPr>
          <p:cNvSpPr>
            <a:spLocks noGrp="1"/>
          </p:cNvSpPr>
          <p:nvPr>
            <p:ph type="title"/>
          </p:nvPr>
        </p:nvSpPr>
        <p:spPr/>
        <p:txBody>
          <a:bodyPr/>
          <a:lstStyle/>
          <a:p>
            <a:r>
              <a:rPr lang="en-US" dirty="0"/>
              <a:t>Work in Rigid Body Systems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9890A8A-2390-49E8-98BB-A9C19ED8B1D6}"/>
                  </a:ext>
                </a:extLst>
              </p:cNvPr>
              <p:cNvSpPr>
                <a:spLocks noGrp="1"/>
              </p:cNvSpPr>
              <p:nvPr>
                <p:ph idx="1"/>
              </p:nvPr>
            </p:nvSpPr>
            <p:spPr>
              <a:xfrm>
                <a:off x="457200" y="1600201"/>
                <a:ext cx="8229600" cy="2209799"/>
              </a:xfrm>
            </p:spPr>
            <p:txBody>
              <a:bodyPr>
                <a:normAutofit fontScale="92500" lnSpcReduction="10000"/>
              </a:bodyPr>
              <a:lstStyle/>
              <a:p>
                <a:r>
                  <a:rPr lang="en-US" dirty="0"/>
                  <a:t>It’s also important to note that since a single, off-center force can cause a force and a moment, a single force can also do linear work and angular work.</a:t>
                </a:r>
              </a:p>
              <a:p>
                <a:pPr marL="0" indent="0">
                  <a:buNone/>
                </a:pPr>
                <a14:m>
                  <m:oMathPara xmlns:m="http://schemas.openxmlformats.org/officeDocument/2006/math">
                    <m:oMathParaPr>
                      <m:jc m:val="centerGroup"/>
                    </m:oMathParaPr>
                    <m:oMath xmlns:m="http://schemas.openxmlformats.org/officeDocument/2006/math">
                      <m:r>
                        <a:rPr lang="en-US" i="1">
                          <a:latin typeface="Cambria Math"/>
                        </a:rPr>
                        <m:t>𝑊</m:t>
                      </m:r>
                      <m:r>
                        <a:rPr lang="en-US" i="1">
                          <a:latin typeface="Cambria Math"/>
                        </a:rPr>
                        <m:t>=(</m:t>
                      </m:r>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r>
                        <a:rPr lang="en-US" i="1">
                          <a:latin typeface="Cambria Math"/>
                        </a:rPr>
                        <m:t>𝑀</m:t>
                      </m:r>
                      <m:r>
                        <a:rPr lang="en-US" i="1">
                          <a:latin typeface="Cambria Math"/>
                        </a:rPr>
                        <m:t>∗∆</m:t>
                      </m:r>
                      <m:r>
                        <a:rPr lang="en-US" i="1">
                          <a:latin typeface="Cambria Math"/>
                          <a:ea typeface="Cambria Math"/>
                        </a:rPr>
                        <m:t>𝜃</m:t>
                      </m:r>
                      <m:r>
                        <a:rPr lang="en-US" b="0" i="1" smtClean="0">
                          <a:latin typeface="Cambria Math" panose="02040503050406030204" pitchFamily="18" charset="0"/>
                          <a:ea typeface="Cambria Math"/>
                        </a:rPr>
                        <m:t>)</m:t>
                      </m:r>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59890A8A-2390-49E8-98BB-A9C19ED8B1D6}"/>
                  </a:ext>
                </a:extLst>
              </p:cNvPr>
              <p:cNvSpPr>
                <a:spLocks noGrp="1" noRot="1" noChangeAspect="1" noMove="1" noResize="1" noEditPoints="1" noAdjustHandles="1" noChangeArrowheads="1" noChangeShapeType="1" noTextEdit="1"/>
              </p:cNvSpPr>
              <p:nvPr>
                <p:ph idx="1"/>
              </p:nvPr>
            </p:nvSpPr>
            <p:spPr>
              <a:xfrm>
                <a:off x="457200" y="1600201"/>
                <a:ext cx="8229600" cy="2209799"/>
              </a:xfrm>
              <a:blipFill>
                <a:blip r:embed="rId2"/>
                <a:stretch>
                  <a:fillRect l="-1481" t="-5525" r="-74"/>
                </a:stretch>
              </a:blipFill>
            </p:spPr>
            <p:txBody>
              <a:bodyPr/>
              <a:lstStyle/>
              <a:p>
                <a:r>
                  <a:rPr lang="en-US">
                    <a:noFill/>
                  </a:rPr>
                  <a:t> </a:t>
                </a:r>
              </a:p>
            </p:txBody>
          </p:sp>
        </mc:Fallback>
      </mc:AlternateContent>
      <p:pic>
        <p:nvPicPr>
          <p:cNvPr id="1026" name="Picture 2" descr="Pushing a box with an on center force and pushing a box with an off center force">
            <a:extLst>
              <a:ext uri="{FF2B5EF4-FFF2-40B4-BE49-F238E27FC236}">
                <a16:creationId xmlns:a16="http://schemas.microsoft.com/office/drawing/2014/main" id="{F04B47DB-7F04-4337-BBFA-AA958ACC86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500" y="4191001"/>
            <a:ext cx="5715000" cy="2594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4753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500"/>
                                        <p:tgtEl>
                                          <p:spTgt spid="102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Rotational Kinetic Energy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4886418" cy="4525963"/>
              </a:xfrm>
            </p:spPr>
            <p:txBody>
              <a:bodyPr>
                <a:normAutofit fontScale="70000" lnSpcReduction="20000"/>
              </a:bodyPr>
              <a:lstStyle/>
              <a:p>
                <a:r>
                  <a:rPr lang="en-US" dirty="0"/>
                  <a:t>The rotational kinetic energy is the kinetic energy stored up the relative motions of all the parts of a spinning body.</a:t>
                </a:r>
              </a:p>
              <a:p>
                <a:r>
                  <a:rPr lang="en-US" dirty="0"/>
                  <a:t>For fixed axis rotation: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𝐾𝐸</m:t>
                      </m:r>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1</m:t>
                          </m:r>
                        </m:num>
                        <m:den>
                          <m:r>
                            <a:rPr lang="en-US" b="0" i="1" smtClean="0">
                              <a:latin typeface="Cambria Math"/>
                            </a:rPr>
                            <m:t>2</m:t>
                          </m:r>
                        </m:den>
                      </m:f>
                      <m:sSub>
                        <m:sSubPr>
                          <m:ctrlPr>
                            <a:rPr lang="en-US" b="0" i="1" smtClean="0">
                              <a:latin typeface="Cambria Math" panose="02040503050406030204" pitchFamily="18" charset="0"/>
                            </a:rPr>
                          </m:ctrlPr>
                        </m:sSubPr>
                        <m:e>
                          <m:r>
                            <a:rPr lang="en-US" b="0" i="1" smtClean="0">
                              <a:latin typeface="Cambria Math"/>
                            </a:rPr>
                            <m:t>𝐼</m:t>
                          </m:r>
                        </m:e>
                        <m:sub>
                          <m:r>
                            <a:rPr lang="en-US" b="0" i="1" smtClean="0">
                              <a:latin typeface="Cambria Math"/>
                            </a:rPr>
                            <m:t>𝑜</m:t>
                          </m:r>
                        </m:sub>
                      </m:sSub>
                      <m:sSubSup>
                        <m:sSubSupPr>
                          <m:ctrlPr>
                            <a:rPr lang="en-US" b="0" i="1" smtClean="0">
                              <a:latin typeface="Cambria Math" panose="02040503050406030204" pitchFamily="18" charset="0"/>
                              <a:ea typeface="Cambria Math"/>
                            </a:rPr>
                          </m:ctrlPr>
                        </m:sSubSupPr>
                        <m:e>
                          <m:r>
                            <a:rPr lang="en-US" i="1">
                              <a:latin typeface="Cambria Math"/>
                              <a:ea typeface="Cambria Math"/>
                            </a:rPr>
                            <m:t>𝜔</m:t>
                          </m:r>
                        </m:e>
                        <m:sub/>
                        <m:sup>
                          <m:r>
                            <a:rPr lang="en-US" b="0" i="1" smtClean="0">
                              <a:latin typeface="Cambria Math"/>
                            </a:rPr>
                            <m:t>2</m:t>
                          </m:r>
                        </m:sup>
                      </m:sSubSup>
                    </m:oMath>
                  </m:oMathPara>
                </a14:m>
                <a:endParaRPr lang="en-US" dirty="0"/>
              </a:p>
              <a:p>
                <a:r>
                  <a:rPr lang="en-US" dirty="0"/>
                  <a:t>For changes in kinetic energy we have:</a:t>
                </a:r>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i="1">
                          <a:latin typeface="Cambria Math"/>
                        </a:rPr>
                        <m:t>𝐾𝐸</m:t>
                      </m:r>
                      <m:r>
                        <a:rPr lang="en-US" i="1">
                          <a:latin typeface="Cambria Math"/>
                        </a:rPr>
                        <m:t>=</m:t>
                      </m:r>
                      <m:f>
                        <m:fPr>
                          <m:ctrlPr>
                            <a:rPr lang="en-US" i="1">
                              <a:latin typeface="Cambria Math" panose="02040503050406030204" pitchFamily="18" charset="0"/>
                            </a:rPr>
                          </m:ctrlPr>
                        </m:fPr>
                        <m:num>
                          <m:r>
                            <a:rPr lang="en-US" i="1">
                              <a:latin typeface="Cambria Math"/>
                            </a:rPr>
                            <m:t>1</m:t>
                          </m:r>
                        </m:num>
                        <m:den>
                          <m:r>
                            <a:rPr lang="en-US" i="1">
                              <a:latin typeface="Cambria Math"/>
                            </a:rPr>
                            <m:t>2</m:t>
                          </m:r>
                        </m:den>
                      </m:f>
                      <m:sSub>
                        <m:sSubPr>
                          <m:ctrlPr>
                            <a:rPr lang="en-US" i="1">
                              <a:latin typeface="Cambria Math" panose="02040503050406030204" pitchFamily="18" charset="0"/>
                            </a:rPr>
                          </m:ctrlPr>
                        </m:sSubPr>
                        <m:e>
                          <m:r>
                            <a:rPr lang="en-US" i="1">
                              <a:latin typeface="Cambria Math"/>
                            </a:rPr>
                            <m:t>𝐼</m:t>
                          </m:r>
                        </m:e>
                        <m:sub>
                          <m:r>
                            <a:rPr lang="en-US" i="1">
                              <a:latin typeface="Cambria Math"/>
                            </a:rPr>
                            <m:t>𝑜</m:t>
                          </m:r>
                        </m:sub>
                      </m:sSub>
                      <m:sSubSup>
                        <m:sSubSupPr>
                          <m:ctrlPr>
                            <a:rPr lang="en-US" i="1">
                              <a:latin typeface="Cambria Math" panose="02040503050406030204" pitchFamily="18" charset="0"/>
                              <a:ea typeface="Cambria Math"/>
                            </a:rPr>
                          </m:ctrlPr>
                        </m:sSubSupPr>
                        <m:e>
                          <m:r>
                            <a:rPr lang="en-US" i="1">
                              <a:latin typeface="Cambria Math"/>
                              <a:ea typeface="Cambria Math"/>
                            </a:rPr>
                            <m:t>𝜔</m:t>
                          </m:r>
                        </m:e>
                        <m:sub>
                          <m:r>
                            <a:rPr lang="en-US" b="0" i="1" smtClean="0">
                              <a:latin typeface="Cambria Math" panose="02040503050406030204" pitchFamily="18" charset="0"/>
                              <a:ea typeface="Cambria Math"/>
                            </a:rPr>
                            <m:t>𝑓</m:t>
                          </m:r>
                        </m:sub>
                        <m:sup>
                          <m:r>
                            <a:rPr lang="en-US" i="1">
                              <a:latin typeface="Cambria Math"/>
                            </a:rPr>
                            <m:t>2</m:t>
                          </m:r>
                        </m:sup>
                      </m:sSubSup>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a:rPr>
                            <m:t>1</m:t>
                          </m:r>
                        </m:num>
                        <m:den>
                          <m:r>
                            <a:rPr lang="en-US" i="1">
                              <a:latin typeface="Cambria Math"/>
                            </a:rPr>
                            <m:t>2</m:t>
                          </m:r>
                        </m:den>
                      </m:f>
                      <m:sSub>
                        <m:sSubPr>
                          <m:ctrlPr>
                            <a:rPr lang="en-US" i="1">
                              <a:latin typeface="Cambria Math" panose="02040503050406030204" pitchFamily="18" charset="0"/>
                            </a:rPr>
                          </m:ctrlPr>
                        </m:sSubPr>
                        <m:e>
                          <m:r>
                            <a:rPr lang="en-US" i="1">
                              <a:latin typeface="Cambria Math"/>
                            </a:rPr>
                            <m:t>𝐼</m:t>
                          </m:r>
                        </m:e>
                        <m:sub>
                          <m:r>
                            <a:rPr lang="en-US" i="1">
                              <a:latin typeface="Cambria Math"/>
                            </a:rPr>
                            <m:t>𝑜</m:t>
                          </m:r>
                        </m:sub>
                      </m:sSub>
                      <m:sSubSup>
                        <m:sSubSupPr>
                          <m:ctrlPr>
                            <a:rPr lang="en-US" i="1">
                              <a:latin typeface="Cambria Math" panose="02040503050406030204" pitchFamily="18" charset="0"/>
                              <a:ea typeface="Cambria Math"/>
                            </a:rPr>
                          </m:ctrlPr>
                        </m:sSubSupPr>
                        <m:e>
                          <m:r>
                            <a:rPr lang="en-US" i="1">
                              <a:latin typeface="Cambria Math"/>
                              <a:ea typeface="Cambria Math"/>
                            </a:rPr>
                            <m:t>𝜔</m:t>
                          </m:r>
                        </m:e>
                        <m:sub>
                          <m:r>
                            <a:rPr lang="en-US" b="0" i="1" smtClean="0">
                              <a:latin typeface="Cambria Math" panose="02040503050406030204" pitchFamily="18" charset="0"/>
                              <a:ea typeface="Cambria Math"/>
                            </a:rPr>
                            <m:t>𝑖</m:t>
                          </m:r>
                        </m:sub>
                        <m:sup>
                          <m:r>
                            <a:rPr lang="en-US" i="1">
                              <a:latin typeface="Cambria Math"/>
                            </a:rPr>
                            <m:t>2</m:t>
                          </m:r>
                        </m:sup>
                      </m:sSubSup>
                    </m:oMath>
                  </m:oMathPara>
                </a14:m>
                <a:endParaRPr lang="en-US" dirty="0"/>
              </a:p>
              <a:p>
                <a:r>
                  <a:rPr lang="en-US" dirty="0"/>
                  <a:t>For fixed axis rotation, you want to find everything relative to the center of rotation.</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4886418" cy="4525963"/>
              </a:xfrm>
              <a:blipFill>
                <a:blip r:embed="rId2"/>
                <a:stretch>
                  <a:fillRect l="-1372" t="-2291" r="-149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9262FE-7F58-4A1E-8AF3-5A510A86DEBD}" type="slidenum">
              <a:rPr kumimoji="0" lang="en-US" sz="1200" b="0" i="0" u="none" strike="noStrike" kern="1200" cap="none" spc="0" normalizeH="0" baseline="0" noProof="0" smtClean="0">
                <a:ln>
                  <a:noFill/>
                </a:ln>
                <a:solidFill>
                  <a:srgbClr val="4F81BD">
                    <a:lumMod val="50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srgbClr val="4F81BD">
                  <a:lumMod val="50000"/>
                </a:srgbClr>
              </a:solidFill>
              <a:effectLst/>
              <a:uLnTx/>
              <a:uFillTx/>
              <a:latin typeface="Calibri"/>
              <a:ea typeface="+mn-ea"/>
              <a:cs typeface="+mn-cs"/>
            </a:endParaRPr>
          </a:p>
        </p:txBody>
      </p:sp>
      <p:sp>
        <p:nvSpPr>
          <p:cNvPr id="5" name="Oval 4"/>
          <p:cNvSpPr/>
          <p:nvPr/>
        </p:nvSpPr>
        <p:spPr>
          <a:xfrm>
            <a:off x="5562600" y="2514600"/>
            <a:ext cx="2743200" cy="2743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6" name="Oval 5"/>
          <p:cNvSpPr/>
          <p:nvPr/>
        </p:nvSpPr>
        <p:spPr>
          <a:xfrm>
            <a:off x="6797040" y="3749040"/>
            <a:ext cx="274320" cy="274320"/>
          </a:xfrm>
          <a:prstGeom prst="ellipse">
            <a:avLst/>
          </a:prstGeom>
          <a:solidFill>
            <a:schemeClr val="bg1"/>
          </a:solidFill>
          <a:effectLst/>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Arc 6"/>
          <p:cNvSpPr/>
          <p:nvPr/>
        </p:nvSpPr>
        <p:spPr>
          <a:xfrm>
            <a:off x="5334000" y="2286000"/>
            <a:ext cx="3200400" cy="3200400"/>
          </a:xfrm>
          <a:prstGeom prst="arc">
            <a:avLst>
              <a:gd name="adj1" fmla="val 12935064"/>
              <a:gd name="adj2" fmla="val 19632219"/>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mc:AlternateContent xmlns:mc="http://schemas.openxmlformats.org/markup-compatibility/2006" xmlns:a14="http://schemas.microsoft.com/office/drawing/2010/main">
        <mc:Choice Requires="a14">
          <p:sp>
            <p:nvSpPr>
              <p:cNvPr id="8" name="Rectangle 7"/>
              <p:cNvSpPr/>
              <p:nvPr/>
            </p:nvSpPr>
            <p:spPr>
              <a:xfrm>
                <a:off x="6705600" y="1828800"/>
                <a:ext cx="40934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a:ln>
                            <a:noFill/>
                          </a:ln>
                          <a:solidFill>
                            <a:prstClr val="black"/>
                          </a:solidFill>
                          <a:effectLst/>
                          <a:uLnTx/>
                          <a:uFillTx/>
                          <a:latin typeface="Cambria Math"/>
                          <a:ea typeface="Cambria Math"/>
                          <a:cs typeface="+mn-cs"/>
                        </a:rPr>
                        <m:t>𝜔</m:t>
                      </m:r>
                    </m:oMath>
                  </m:oMathPara>
                </a14:m>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mc:Choice>
        <mc:Fallback xmlns="">
          <p:sp>
            <p:nvSpPr>
              <p:cNvPr id="8" name="Rectangle 7"/>
              <p:cNvSpPr>
                <a:spLocks noRot="1" noChangeAspect="1" noMove="1" noResize="1" noEditPoints="1" noAdjustHandles="1" noChangeArrowheads="1" noChangeShapeType="1" noTextEdit="1"/>
              </p:cNvSpPr>
              <p:nvPr/>
            </p:nvSpPr>
            <p:spPr>
              <a:xfrm>
                <a:off x="6705600" y="1828800"/>
                <a:ext cx="409343" cy="369332"/>
              </a:xfrm>
              <a:prstGeom prst="rect">
                <a:avLst/>
              </a:prstGeom>
              <a:blipFill rotWithShape="1">
                <a:blip r:embed="rId3"/>
                <a:stretch>
                  <a:fillRect/>
                </a:stretch>
              </a:blipFill>
            </p:spPr>
            <p:txBody>
              <a:bodyPr/>
              <a:lstStyle/>
              <a:p>
                <a:r>
                  <a:rPr lang="en-US">
                    <a:noFill/>
                  </a:rPr>
                  <a:t> </a:t>
                </a:r>
              </a:p>
            </p:txBody>
          </p:sp>
        </mc:Fallback>
      </mc:AlternateContent>
      <p:sp>
        <p:nvSpPr>
          <p:cNvPr id="9" name="TextBox 8"/>
          <p:cNvSpPr txBox="1"/>
          <p:nvPr/>
        </p:nvSpPr>
        <p:spPr>
          <a:xfrm>
            <a:off x="5953041" y="5726668"/>
            <a:ext cx="225587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Center of Rotation (O)</a:t>
            </a:r>
          </a:p>
        </p:txBody>
      </p:sp>
      <p:cxnSp>
        <p:nvCxnSpPr>
          <p:cNvPr id="11" name="Straight Arrow Connector 10"/>
          <p:cNvCxnSpPr>
            <a:stCxn id="9" idx="0"/>
          </p:cNvCxnSpPr>
          <p:nvPr/>
        </p:nvCxnSpPr>
        <p:spPr>
          <a:xfrm flipH="1" flipV="1">
            <a:off x="6934200" y="3886200"/>
            <a:ext cx="146778" cy="18404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8641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MA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06DF21F5BB2734A800ED30F3F452129" ma:contentTypeVersion="12" ma:contentTypeDescription="Create a new document." ma:contentTypeScope="" ma:versionID="544d96a5fbac5de9d5d902b535c73fb2">
  <xsd:schema xmlns:xsd="http://www.w3.org/2001/XMLSchema" xmlns:xs="http://www.w3.org/2001/XMLSchema" xmlns:p="http://schemas.microsoft.com/office/2006/metadata/properties" xmlns:ns3="90d05cb5-950f-4f68-bc2c-e17794455b92" xmlns:ns4="b4eab9fa-dbb0-4082-8491-8bd54207a265" targetNamespace="http://schemas.microsoft.com/office/2006/metadata/properties" ma:root="true" ma:fieldsID="7a710efc71c2169bf9c05e5a40dddf12" ns3:_="" ns4:_="">
    <xsd:import namespace="90d05cb5-950f-4f68-bc2c-e17794455b92"/>
    <xsd:import namespace="b4eab9fa-dbb0-4082-8491-8bd54207a26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DateTaken"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d05cb5-950f-4f68-bc2c-e17794455b9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4eab9fa-dbb0-4082-8491-8bd54207a26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CF5F32-56DC-4068-8B04-457CF34A96F3}">
  <ds:schemaRefs>
    <ds:schemaRef ds:uri="http://schemas.microsoft.com/sharepoint/v3/contenttype/forms"/>
  </ds:schemaRefs>
</ds:datastoreItem>
</file>

<file path=customXml/itemProps2.xml><?xml version="1.0" encoding="utf-8"?>
<ds:datastoreItem xmlns:ds="http://schemas.openxmlformats.org/officeDocument/2006/customXml" ds:itemID="{52EB1464-66D1-425A-BBB5-7A9312BBE9C4}">
  <ds:schemaRefs>
    <ds:schemaRef ds:uri="http://purl.org/dc/terms/"/>
    <ds:schemaRef ds:uri="http://schemas.openxmlformats.org/package/2006/metadata/core-properties"/>
    <ds:schemaRef ds:uri="http://schemas.microsoft.com/office/2006/documentManagement/types"/>
    <ds:schemaRef ds:uri="90d05cb5-950f-4f68-bc2c-e17794455b92"/>
    <ds:schemaRef ds:uri="http://purl.org/dc/elements/1.1/"/>
    <ds:schemaRef ds:uri="http://schemas.microsoft.com/office/2006/metadata/properties"/>
    <ds:schemaRef ds:uri="http://schemas.microsoft.com/office/infopath/2007/PartnerControls"/>
    <ds:schemaRef ds:uri="b4eab9fa-dbb0-4082-8491-8bd54207a265"/>
    <ds:schemaRef ds:uri="http://www.w3.org/XML/1998/namespace"/>
    <ds:schemaRef ds:uri="http://purl.org/dc/dcmitype/"/>
  </ds:schemaRefs>
</ds:datastoreItem>
</file>

<file path=customXml/itemProps3.xml><?xml version="1.0" encoding="utf-8"?>
<ds:datastoreItem xmlns:ds="http://schemas.openxmlformats.org/officeDocument/2006/customXml" ds:itemID="{A43B8A4B-79FE-4529-931C-D64224FA70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d05cb5-950f-4f68-bc2c-e17794455b92"/>
    <ds:schemaRef ds:uri="b4eab9fa-dbb0-4082-8491-8bd54207a2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1711</TotalTime>
  <Words>1276</Words>
  <Application>Microsoft Office PowerPoint</Application>
  <PresentationFormat>On-screen Show (4:3)</PresentationFormat>
  <Paragraphs>133</Paragraphs>
  <Slides>20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Cambria Math</vt:lpstr>
      <vt:lpstr>MA_Template</vt:lpstr>
      <vt:lpstr>The Conservation of Energy for Rigid Body Systems</vt:lpstr>
      <vt:lpstr>Work and Energy Method</vt:lpstr>
      <vt:lpstr>The Conservation of Energy</vt:lpstr>
      <vt:lpstr>Conservation of Energy for Particles Review</vt:lpstr>
      <vt:lpstr>Work and Energy for Rigid Bodies</vt:lpstr>
      <vt:lpstr>Work of a Moment</vt:lpstr>
      <vt:lpstr>Work of a Moment</vt:lpstr>
      <vt:lpstr>Work in Rigid Body Systems</vt:lpstr>
      <vt:lpstr>Rotational Kinetic Energy</vt:lpstr>
      <vt:lpstr>Kinetic Energy for General Planar Motion (Rotation and Translation)</vt:lpstr>
      <vt:lpstr>Gravitational Potential Energy</vt:lpstr>
      <vt:lpstr>Torsional Springs</vt:lpstr>
      <vt:lpstr>Work and Energy Methods and Kinematics</vt:lpstr>
      <vt:lpstr>Solving a Work and Energy Problem (The Process)</vt:lpstr>
      <vt:lpstr>Thanks for Watching</vt:lpstr>
      <vt:lpstr>Worked Example</vt:lpstr>
      <vt:lpstr>Worked Example</vt:lpstr>
      <vt:lpstr>Worked Example</vt:lpstr>
      <vt:lpstr>Worked Example</vt:lpstr>
      <vt:lpstr>Worked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Moments</dc:title>
  <dc:creator>Moore, Jacob Preston</dc:creator>
  <cp:lastModifiedBy>Moore, Jacob Preston</cp:lastModifiedBy>
  <cp:revision>42</cp:revision>
  <dcterms:created xsi:type="dcterms:W3CDTF">2020-08-21T15:23:22Z</dcterms:created>
  <dcterms:modified xsi:type="dcterms:W3CDTF">2020-12-30T19:58:43Z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0x010100A06DF21F5BB2734A800ED30F3F452129</vt:lpwstr>
  </property>
</Properties>
</file>