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sldIdLst>
    <p:sldId id="256" r:id="rId5"/>
    <p:sldId id="298" r:id="rId6"/>
    <p:sldId id="258" r:id="rId7"/>
    <p:sldId id="300" r:id="rId8"/>
    <p:sldId id="303" r:id="rId9"/>
    <p:sldId id="301" r:id="rId10"/>
    <p:sldId id="304" r:id="rId11"/>
    <p:sldId id="305" r:id="rId12"/>
    <p:sldId id="302" r:id="rId13"/>
    <p:sldId id="287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and Efficiency in Rigid Bodies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input to a gearbox has a measured 32 ft lbs of torque at 700 rpm.  The output has 207 ft lbs of torque at 100 rpm.  </a:t>
            </a:r>
          </a:p>
          <a:p>
            <a:pPr lvl="1"/>
            <a:r>
              <a:rPr lang="en-US" dirty="0"/>
              <a:t>What is the power input?</a:t>
            </a:r>
          </a:p>
          <a:p>
            <a:pPr lvl="1"/>
            <a:r>
              <a:rPr lang="en-US" dirty="0"/>
              <a:t>What is the power output?</a:t>
            </a:r>
          </a:p>
          <a:p>
            <a:pPr lvl="1"/>
            <a:r>
              <a:rPr lang="en-US" dirty="0"/>
              <a:t>What is the efficiency of the gear train?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crafts, gearbox, gears">
            <a:extLst>
              <a:ext uri="{FF2B5EF4-FFF2-40B4-BE49-F238E27FC236}">
                <a16:creationId xmlns:a16="http://schemas.microsoft.com/office/drawing/2014/main" id="{6619458D-97A6-4BB8-8885-5A7692993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962401"/>
            <a:ext cx="4191000" cy="27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11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256D-408D-4D01-BBB8-EEE1C5E7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concept of power is simply the </a:t>
                </a:r>
                <a:r>
                  <a:rPr lang="en-US" b="1" dirty="0"/>
                  <a:t>rate at which you can perform work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Because of the conservation of energy relationship, this is equal to the rate at which energy is changing.</a:t>
                </a:r>
              </a:p>
              <a:p>
                <a:r>
                  <a:rPr lang="en-US" dirty="0"/>
                  <a:t>Putting this into an equation, we arrive at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If we look at the average power exerted over a set period of time, we can simply divide the work done (or change in energy) by the time it took to do that 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Working in the other direction, we can also define work as the average power times the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F1B4-342B-464B-A19C-5AF1751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Translational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8666C-8925-4E91-9338-43C62A3BF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Expanding upon our original relationship will also lead to the following possibilities for equations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8666C-8925-4E91-9338-43C62A3BF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0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37E5-2E9E-42F8-8C8A-DCA6717B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Rotational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C4C6-82CF-4CA3-8EB8-F5178B37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rotational system we will use moments, angular displacements (in radians), and angular velocities in place of forces, displacements, and velocities.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C4C6-82CF-4CA3-8EB8-F5178B37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9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units of power generally are a unit force times a unit distance per unit time.</a:t>
                </a:r>
              </a:p>
              <a:p>
                <a:r>
                  <a:rPr lang="en-US" dirty="0"/>
                  <a:t>In the metric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𝑊𝑎𝑡𝑡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English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𝐻𝑜𝑟𝑠𝑒𝑝𝑜𝑤𝑒𝑟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h𝑝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550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𝑙𝑏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51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C503-7226-4E3F-BEC1-1427D1C4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053F-1BAE-4253-B8B3-97FC9D37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Engineers will frequently need to transfer work or power from one location to another in a system. A common method for doing this is a combination of shafts, pulleys, and gear trains.</a:t>
            </a:r>
          </a:p>
          <a:p>
            <a:pPr lvl="1"/>
            <a:r>
              <a:rPr lang="en-US" dirty="0"/>
              <a:t>Measuring the angular velocity and torque in a shaft lets us easily identify the power being transferred</a:t>
            </a:r>
          </a:p>
          <a:p>
            <a:r>
              <a:rPr lang="en-US" dirty="0"/>
              <a:t>While belts and pulleys, along with gear trains will alter the torques and angular velocities, the </a:t>
            </a:r>
            <a:r>
              <a:rPr lang="en-US" b="1" dirty="0"/>
              <a:t>overall power will remain the same</a:t>
            </a:r>
            <a:r>
              <a:rPr lang="en-US" dirty="0"/>
              <a:t> throughout the system, at least ignoring friction losses.</a:t>
            </a:r>
          </a:p>
        </p:txBody>
      </p:sp>
      <p:pic>
        <p:nvPicPr>
          <p:cNvPr id="1026" name="Picture 2" descr="A drive shaft in a mill">
            <a:extLst>
              <a:ext uri="{FF2B5EF4-FFF2-40B4-BE49-F238E27FC236}">
                <a16:creationId xmlns:a16="http://schemas.microsoft.com/office/drawing/2014/main" id="{066703EC-1B64-45F3-A709-0CB06235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58113"/>
            <a:ext cx="2801917" cy="21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4993B-337F-416B-BB9E-E639DF4ABDC6}"/>
              </a:ext>
            </a:extLst>
          </p:cNvPr>
          <p:cNvSpPr txBox="1"/>
          <p:nvPr/>
        </p:nvSpPr>
        <p:spPr>
          <a:xfrm>
            <a:off x="5226793" y="3530976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Ian </a:t>
            </a:r>
            <a:r>
              <a:rPr lang="en-US" dirty="0" err="1"/>
              <a:t>Petticrew</a:t>
            </a:r>
            <a:r>
              <a:rPr lang="en-US" dirty="0"/>
              <a:t> CC-BY-SA 2.0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3F7308-1876-4F33-94B6-48BB1291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29" y="4038600"/>
            <a:ext cx="3085055" cy="23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BD99E-E4DA-42E2-AE6E-6531261E38D4}"/>
              </a:ext>
            </a:extLst>
          </p:cNvPr>
          <p:cNvSpPr txBox="1"/>
          <p:nvPr/>
        </p:nvSpPr>
        <p:spPr>
          <a:xfrm>
            <a:off x="5334000" y="6306017"/>
            <a:ext cx="373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Domain Image by Hatsukari715</a:t>
            </a:r>
          </a:p>
        </p:txBody>
      </p:sp>
    </p:spTree>
    <p:extLst>
      <p:ext uri="{BB962C8B-B14F-4D97-AF65-F5344CB8AC3E}">
        <p14:creationId xmlns:p14="http://schemas.microsoft.com/office/powerpoint/2010/main" val="29886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A529-FAD5-4096-8184-7EC788C5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Rigid Body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DDB1D-5582-429B-9606-3FABE3276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For rigid body systems, we can also have both translational power and rotational power together. To find the overall power, simply add the translational and rotational powers.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It’s important in for the above equation that you take the moment about the center of mass and you use the velocity of the center of mass of the body.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DDB1D-5582-429B-9606-3FABE3276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7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Power Problems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Solving a power related problem is still at it’s heart a work and energy problem, and we will therefore use a very similar process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one diagram showing the initial state and set up some other diagram for the final state.</a:t>
                </a:r>
              </a:p>
              <a:p>
                <a:pPr marL="914400" lvl="1" indent="-514350"/>
                <a:r>
                  <a:rPr lang="en-US" dirty="0"/>
                  <a:t>Identify any </a:t>
                </a:r>
                <a:r>
                  <a:rPr lang="en-US" dirty="0">
                    <a:solidFill>
                      <a:srgbClr val="FF0000"/>
                    </a:solidFill>
                  </a:rPr>
                  <a:t>forces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moments</a:t>
                </a:r>
                <a:r>
                  <a:rPr lang="en-US" dirty="0"/>
                  <a:t> that will do work between the two states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 </a:t>
                </a:r>
                <a:r>
                  <a:rPr lang="en-US" dirty="0">
                    <a:solidFill>
                      <a:schemeClr val="tx2"/>
                    </a:solidFill>
                  </a:rPr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angular velocities</a:t>
                </a:r>
                <a:r>
                  <a:rPr lang="en-US" dirty="0"/>
                  <a:t> in each state</a:t>
                </a:r>
              </a:p>
              <a:p>
                <a:pPr marL="914400" lvl="1" indent="-514350"/>
                <a:r>
                  <a:rPr lang="en-US" dirty="0"/>
                  <a:t>Identify the change in </a:t>
                </a:r>
                <a:r>
                  <a:rPr lang="en-US" dirty="0">
                    <a:solidFill>
                      <a:schemeClr val="accent1"/>
                    </a:solidFill>
                  </a:rPr>
                  <a:t>height</a:t>
                </a:r>
                <a:r>
                  <a:rPr lang="en-US" dirty="0"/>
                  <a:t> if applicable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put together the single conservation of energy equation, as well as an equation relating work to power with included known and unknown values.</a:t>
                </a:r>
              </a:p>
              <a:p>
                <a:pPr marL="91440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>
                        <a:latin typeface="Cambria Math"/>
                      </a:rPr>
                      <m:t>=∆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KE</m:t>
                    </m:r>
                    <m:r>
                      <a:rPr lang="en-US">
                        <a:latin typeface="Cambria Math"/>
                        <a:ea typeface="Cambria Math"/>
                      </a:rPr>
                      <m:t>+∆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PE</m:t>
                    </m:r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81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9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626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MA_Template</vt:lpstr>
      <vt:lpstr>Power and Efficiency in Rigid Bodies</vt:lpstr>
      <vt:lpstr>Power</vt:lpstr>
      <vt:lpstr>Power</vt:lpstr>
      <vt:lpstr>Power in Translational Systems</vt:lpstr>
      <vt:lpstr>Power in Rotational Systems</vt:lpstr>
      <vt:lpstr>Power Units</vt:lpstr>
      <vt:lpstr>Power Transmission</vt:lpstr>
      <vt:lpstr>Power in Rigid Body Systems</vt:lpstr>
      <vt:lpstr>Solving Power Problems (The Process)</vt:lpstr>
      <vt:lpstr>Thanks for Watching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43</cp:revision>
  <dcterms:created xsi:type="dcterms:W3CDTF">2020-08-21T15:23:22Z</dcterms:created>
  <dcterms:modified xsi:type="dcterms:W3CDTF">2020-12-30T20:05:13Z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