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62" r:id="rId6"/>
    <p:sldId id="263" r:id="rId7"/>
    <p:sldId id="264" r:id="rId8"/>
    <p:sldId id="265" r:id="rId9"/>
    <p:sldId id="288" r:id="rId10"/>
    <p:sldId id="287"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D4819-7AEF-431D-9FF4-AE108E9B9531}" v="102" dt="2020-11-28T15:16:52.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572D4819-7AEF-431D-9FF4-AE108E9B9531}"/>
    <pc:docChg chg="modSld">
      <pc:chgData name="Moore, Jacob Preston" userId="fdd3fd0f-c483-48c9-988d-7deb216763fd" providerId="ADAL" clId="{572D4819-7AEF-431D-9FF4-AE108E9B9531}" dt="2020-11-28T15:16:56.448" v="1" actId="1076"/>
      <pc:docMkLst>
        <pc:docMk/>
      </pc:docMkLst>
      <pc:sldChg chg="addSp modSp">
        <pc:chgData name="Moore, Jacob Preston" userId="fdd3fd0f-c483-48c9-988d-7deb216763fd" providerId="ADAL" clId="{572D4819-7AEF-431D-9FF4-AE108E9B9531}" dt="2020-11-28T15:16:56.448" v="1" actId="1076"/>
        <pc:sldMkLst>
          <pc:docMk/>
          <pc:sldMk cId="1761573408" sldId="264"/>
        </pc:sldMkLst>
        <pc:spChg chg="add mod">
          <ac:chgData name="Moore, Jacob Preston" userId="fdd3fd0f-c483-48c9-988d-7deb216763fd" providerId="ADAL" clId="{572D4819-7AEF-431D-9FF4-AE108E9B9531}" dt="2020-11-28T15:16:56.448" v="1" actId="1076"/>
          <ac:spMkLst>
            <pc:docMk/>
            <pc:sldMk cId="1761573408" sldId="264"/>
            <ac:spMk id="35" creationId="{DD9A5F0E-C82C-4389-9064-D573A0821B99}"/>
          </ac:spMkLst>
        </pc:spChg>
        <pc:cxnChg chg="add mod">
          <ac:chgData name="Moore, Jacob Preston" userId="fdd3fd0f-c483-48c9-988d-7deb216763fd" providerId="ADAL" clId="{572D4819-7AEF-431D-9FF4-AE108E9B9531}" dt="2020-11-28T15:16:56.448" v="1" actId="1076"/>
          <ac:cxnSpMkLst>
            <pc:docMk/>
            <pc:sldMk cId="1761573408" sldId="264"/>
            <ac:cxnSpMk id="34" creationId="{CBAF26E6-2B23-4265-8771-02C21F932C5E}"/>
          </ac:cxnSpMkLst>
        </pc:cxnChg>
      </pc:sldChg>
    </pc:docChg>
  </pc:docChgLst>
  <pc:docChgLst>
    <pc:chgData name="Moore, Jacob Preston" userId="fdd3fd0f-c483-48c9-988d-7deb216763fd" providerId="ADAL" clId="{7A94122F-DF8E-44E7-B017-EB0A1E258F7D}"/>
    <pc:docChg chg="undo custSel addSld delSld modSld">
      <pc:chgData name="Moore, Jacob Preston" userId="fdd3fd0f-c483-48c9-988d-7deb216763fd" providerId="ADAL" clId="{7A94122F-DF8E-44E7-B017-EB0A1E258F7D}" dt="2020-11-19T19:41:25.361" v="648"/>
      <pc:docMkLst>
        <pc:docMk/>
      </pc:docMkLst>
      <pc:sldChg chg="modSp">
        <pc:chgData name="Moore, Jacob Preston" userId="fdd3fd0f-c483-48c9-988d-7deb216763fd" providerId="ADAL" clId="{7A94122F-DF8E-44E7-B017-EB0A1E258F7D}" dt="2020-11-19T19:12:31.290" v="32" actId="20577"/>
        <pc:sldMkLst>
          <pc:docMk/>
          <pc:sldMk cId="3080430471" sldId="256"/>
        </pc:sldMkLst>
        <pc:spChg chg="mod">
          <ac:chgData name="Moore, Jacob Preston" userId="fdd3fd0f-c483-48c9-988d-7deb216763fd" providerId="ADAL" clId="{7A94122F-DF8E-44E7-B017-EB0A1E258F7D}" dt="2020-11-19T19:12:31.290" v="32" actId="20577"/>
          <ac:spMkLst>
            <pc:docMk/>
            <pc:sldMk cId="3080430471" sldId="256"/>
            <ac:spMk id="2" creationId="{00000000-0000-0000-0000-000000000000}"/>
          </ac:spMkLst>
        </pc:spChg>
      </pc:sldChg>
      <pc:sldChg chg="modSp add">
        <pc:chgData name="Moore, Jacob Preston" userId="fdd3fd0f-c483-48c9-988d-7deb216763fd" providerId="ADAL" clId="{7A94122F-DF8E-44E7-B017-EB0A1E258F7D}" dt="2020-11-19T19:29:09.555" v="96" actId="20577"/>
        <pc:sldMkLst>
          <pc:docMk/>
          <pc:sldMk cId="185412890" sldId="262"/>
        </pc:sldMkLst>
        <pc:spChg chg="mod">
          <ac:chgData name="Moore, Jacob Preston" userId="fdd3fd0f-c483-48c9-988d-7deb216763fd" providerId="ADAL" clId="{7A94122F-DF8E-44E7-B017-EB0A1E258F7D}" dt="2020-11-19T19:29:09.555" v="96" actId="20577"/>
          <ac:spMkLst>
            <pc:docMk/>
            <pc:sldMk cId="185412890" sldId="262"/>
            <ac:spMk id="3" creationId="{00000000-0000-0000-0000-000000000000}"/>
          </ac:spMkLst>
        </pc:spChg>
      </pc:sldChg>
      <pc:sldChg chg="addSp modSp add">
        <pc:chgData name="Moore, Jacob Preston" userId="fdd3fd0f-c483-48c9-988d-7deb216763fd" providerId="ADAL" clId="{7A94122F-DF8E-44E7-B017-EB0A1E258F7D}" dt="2020-11-19T19:30:19.201" v="105" actId="1076"/>
        <pc:sldMkLst>
          <pc:docMk/>
          <pc:sldMk cId="303496248" sldId="263"/>
        </pc:sldMkLst>
        <pc:spChg chg="add mod">
          <ac:chgData name="Moore, Jacob Preston" userId="fdd3fd0f-c483-48c9-988d-7deb216763fd" providerId="ADAL" clId="{7A94122F-DF8E-44E7-B017-EB0A1E258F7D}" dt="2020-11-19T19:30:19.201" v="105" actId="1076"/>
          <ac:spMkLst>
            <pc:docMk/>
            <pc:sldMk cId="303496248" sldId="263"/>
            <ac:spMk id="28" creationId="{F9F47A27-661B-4689-A738-658DDF4FE17D}"/>
          </ac:spMkLst>
        </pc:spChg>
        <pc:cxnChg chg="add mod">
          <ac:chgData name="Moore, Jacob Preston" userId="fdd3fd0f-c483-48c9-988d-7deb216763fd" providerId="ADAL" clId="{7A94122F-DF8E-44E7-B017-EB0A1E258F7D}" dt="2020-11-19T19:30:15.294" v="104" actId="1076"/>
          <ac:cxnSpMkLst>
            <pc:docMk/>
            <pc:sldMk cId="303496248" sldId="263"/>
            <ac:cxnSpMk id="26" creationId="{4B2B9FC7-4AB4-4A3D-BD3F-17DA03B4A3A8}"/>
          </ac:cxnSpMkLst>
        </pc:cxnChg>
      </pc:sldChg>
      <pc:sldChg chg="modSp add">
        <pc:chgData name="Moore, Jacob Preston" userId="fdd3fd0f-c483-48c9-988d-7deb216763fd" providerId="ADAL" clId="{7A94122F-DF8E-44E7-B017-EB0A1E258F7D}" dt="2020-11-19T19:33:15.012" v="134" actId="1036"/>
        <pc:sldMkLst>
          <pc:docMk/>
          <pc:sldMk cId="1761573408" sldId="264"/>
        </pc:sldMkLst>
        <pc:spChg chg="mod">
          <ac:chgData name="Moore, Jacob Preston" userId="fdd3fd0f-c483-48c9-988d-7deb216763fd" providerId="ADAL" clId="{7A94122F-DF8E-44E7-B017-EB0A1E258F7D}" dt="2020-11-19T19:33:15.012" v="134" actId="1036"/>
          <ac:spMkLst>
            <pc:docMk/>
            <pc:sldMk cId="1761573408" sldId="264"/>
            <ac:spMk id="19" creationId="{00000000-0000-0000-0000-000000000000}"/>
          </ac:spMkLst>
        </pc:spChg>
        <pc:spChg chg="mod">
          <ac:chgData name="Moore, Jacob Preston" userId="fdd3fd0f-c483-48c9-988d-7deb216763fd" providerId="ADAL" clId="{7A94122F-DF8E-44E7-B017-EB0A1E258F7D}" dt="2020-11-19T19:33:12.736" v="131" actId="313"/>
          <ac:spMkLst>
            <pc:docMk/>
            <pc:sldMk cId="1761573408" sldId="264"/>
            <ac:spMk id="21" creationId="{00000000-0000-0000-0000-000000000000}"/>
          </ac:spMkLst>
        </pc:spChg>
      </pc:sldChg>
      <pc:sldChg chg="add">
        <pc:chgData name="Moore, Jacob Preston" userId="fdd3fd0f-c483-48c9-988d-7deb216763fd" providerId="ADAL" clId="{7A94122F-DF8E-44E7-B017-EB0A1E258F7D}" dt="2020-11-19T19:12:02.377" v="12"/>
        <pc:sldMkLst>
          <pc:docMk/>
          <pc:sldMk cId="1718533900" sldId="265"/>
        </pc:sldMkLst>
      </pc:sldChg>
      <pc:sldChg chg="add">
        <pc:chgData name="Moore, Jacob Preston" userId="fdd3fd0f-c483-48c9-988d-7deb216763fd" providerId="ADAL" clId="{7A94122F-DF8E-44E7-B017-EB0A1E258F7D}" dt="2020-11-19T19:12:11.393" v="16"/>
        <pc:sldMkLst>
          <pc:docMk/>
          <pc:sldMk cId="2306212071" sldId="266"/>
        </pc:sldMkLst>
      </pc:sldChg>
      <pc:sldChg chg="add del">
        <pc:chgData name="Moore, Jacob Preston" userId="fdd3fd0f-c483-48c9-988d-7deb216763fd" providerId="ADAL" clId="{7A94122F-DF8E-44E7-B017-EB0A1E258F7D}" dt="2020-11-19T19:12:09.108" v="13" actId="2696"/>
        <pc:sldMkLst>
          <pc:docMk/>
          <pc:sldMk cId="4118989775" sldId="266"/>
        </pc:sldMkLst>
      </pc:sldChg>
      <pc:sldChg chg="add">
        <pc:chgData name="Moore, Jacob Preston" userId="fdd3fd0f-c483-48c9-988d-7deb216763fd" providerId="ADAL" clId="{7A94122F-DF8E-44E7-B017-EB0A1E258F7D}" dt="2020-11-19T19:12:11.393" v="16"/>
        <pc:sldMkLst>
          <pc:docMk/>
          <pc:sldMk cId="2938147862" sldId="267"/>
        </pc:sldMkLst>
      </pc:sldChg>
      <pc:sldChg chg="add del">
        <pc:chgData name="Moore, Jacob Preston" userId="fdd3fd0f-c483-48c9-988d-7deb216763fd" providerId="ADAL" clId="{7A94122F-DF8E-44E7-B017-EB0A1E258F7D}" dt="2020-11-19T19:12:09.116" v="14" actId="2696"/>
        <pc:sldMkLst>
          <pc:docMk/>
          <pc:sldMk cId="3569074206" sldId="267"/>
        </pc:sldMkLst>
      </pc:sldChg>
      <pc:sldChg chg="add">
        <pc:chgData name="Moore, Jacob Preston" userId="fdd3fd0f-c483-48c9-988d-7deb216763fd" providerId="ADAL" clId="{7A94122F-DF8E-44E7-B017-EB0A1E258F7D}" dt="2020-11-19T19:12:11.393" v="16"/>
        <pc:sldMkLst>
          <pc:docMk/>
          <pc:sldMk cId="523599034" sldId="268"/>
        </pc:sldMkLst>
      </pc:sldChg>
      <pc:sldChg chg="add del">
        <pc:chgData name="Moore, Jacob Preston" userId="fdd3fd0f-c483-48c9-988d-7deb216763fd" providerId="ADAL" clId="{7A94122F-DF8E-44E7-B017-EB0A1E258F7D}" dt="2020-11-19T19:12:09.121" v="15" actId="2696"/>
        <pc:sldMkLst>
          <pc:docMk/>
          <pc:sldMk cId="2501320273" sldId="268"/>
        </pc:sldMkLst>
      </pc:sldChg>
      <pc:sldChg chg="modSp add modAnim">
        <pc:chgData name="Moore, Jacob Preston" userId="fdd3fd0f-c483-48c9-988d-7deb216763fd" providerId="ADAL" clId="{7A94122F-DF8E-44E7-B017-EB0A1E258F7D}" dt="2020-11-19T19:41:25.361" v="648"/>
        <pc:sldMkLst>
          <pc:docMk/>
          <pc:sldMk cId="2530143556" sldId="288"/>
        </pc:sldMkLst>
        <pc:spChg chg="mod">
          <ac:chgData name="Moore, Jacob Preston" userId="fdd3fd0f-c483-48c9-988d-7deb216763fd" providerId="ADAL" clId="{7A94122F-DF8E-44E7-B017-EB0A1E258F7D}" dt="2020-11-19T19:36:30.173" v="151" actId="20577"/>
          <ac:spMkLst>
            <pc:docMk/>
            <pc:sldMk cId="2530143556" sldId="288"/>
            <ac:spMk id="2" creationId="{6FDF561E-9FCB-41F8-A348-FCF4558DCF6D}"/>
          </ac:spMkLst>
        </pc:spChg>
        <pc:spChg chg="mod">
          <ac:chgData name="Moore, Jacob Preston" userId="fdd3fd0f-c483-48c9-988d-7deb216763fd" providerId="ADAL" clId="{7A94122F-DF8E-44E7-B017-EB0A1E258F7D}" dt="2020-11-19T19:41:02.724" v="646" actId="113"/>
          <ac:spMkLst>
            <pc:docMk/>
            <pc:sldMk cId="2530143556" sldId="288"/>
            <ac:spMk id="3" creationId="{7D624BB5-F790-4654-A5EF-A2E4B4B3446C}"/>
          </ac:spMkLst>
        </pc:spChg>
      </pc:sldChg>
      <pc:sldChg chg="del">
        <pc:chgData name="Moore, Jacob Preston" userId="fdd3fd0f-c483-48c9-988d-7deb216763fd" providerId="ADAL" clId="{7A94122F-DF8E-44E7-B017-EB0A1E258F7D}" dt="2020-11-19T19:11:56.764" v="0" actId="2696"/>
        <pc:sldMkLst>
          <pc:docMk/>
          <pc:sldMk cId="387314289" sldId="293"/>
        </pc:sldMkLst>
      </pc:sldChg>
      <pc:sldChg chg="del">
        <pc:chgData name="Moore, Jacob Preston" userId="fdd3fd0f-c483-48c9-988d-7deb216763fd" providerId="ADAL" clId="{7A94122F-DF8E-44E7-B017-EB0A1E258F7D}" dt="2020-11-19T19:11:56.795" v="2" actId="2696"/>
        <pc:sldMkLst>
          <pc:docMk/>
          <pc:sldMk cId="2996462329" sldId="295"/>
        </pc:sldMkLst>
      </pc:sldChg>
      <pc:sldChg chg="del">
        <pc:chgData name="Moore, Jacob Preston" userId="fdd3fd0f-c483-48c9-988d-7deb216763fd" providerId="ADAL" clId="{7A94122F-DF8E-44E7-B017-EB0A1E258F7D}" dt="2020-11-19T19:11:56.810" v="3" actId="2696"/>
        <pc:sldMkLst>
          <pc:docMk/>
          <pc:sldMk cId="2298834723" sldId="296"/>
        </pc:sldMkLst>
      </pc:sldChg>
      <pc:sldChg chg="del">
        <pc:chgData name="Moore, Jacob Preston" userId="fdd3fd0f-c483-48c9-988d-7deb216763fd" providerId="ADAL" clId="{7A94122F-DF8E-44E7-B017-EB0A1E258F7D}" dt="2020-11-19T19:11:56.873" v="4" actId="2696"/>
        <pc:sldMkLst>
          <pc:docMk/>
          <pc:sldMk cId="2634808418" sldId="297"/>
        </pc:sldMkLst>
      </pc:sldChg>
      <pc:sldChg chg="del">
        <pc:chgData name="Moore, Jacob Preston" userId="fdd3fd0f-c483-48c9-988d-7deb216763fd" providerId="ADAL" clId="{7A94122F-DF8E-44E7-B017-EB0A1E258F7D}" dt="2020-11-19T19:11:56.998" v="5" actId="2696"/>
        <pc:sldMkLst>
          <pc:docMk/>
          <pc:sldMk cId="4072395342" sldId="298"/>
        </pc:sldMkLst>
      </pc:sldChg>
      <pc:sldChg chg="del">
        <pc:chgData name="Moore, Jacob Preston" userId="fdd3fd0f-c483-48c9-988d-7deb216763fd" providerId="ADAL" clId="{7A94122F-DF8E-44E7-B017-EB0A1E258F7D}" dt="2020-11-19T19:11:57.108" v="6" actId="2696"/>
        <pc:sldMkLst>
          <pc:docMk/>
          <pc:sldMk cId="2751125873" sldId="299"/>
        </pc:sldMkLst>
      </pc:sldChg>
      <pc:sldChg chg="del">
        <pc:chgData name="Moore, Jacob Preston" userId="fdd3fd0f-c483-48c9-988d-7deb216763fd" providerId="ADAL" clId="{7A94122F-DF8E-44E7-B017-EB0A1E258F7D}" dt="2020-11-19T19:11:59.806" v="8" actId="2696"/>
        <pc:sldMkLst>
          <pc:docMk/>
          <pc:sldMk cId="3316355662" sldId="300"/>
        </pc:sldMkLst>
      </pc:sldChg>
      <pc:sldChg chg="del">
        <pc:chgData name="Moore, Jacob Preston" userId="fdd3fd0f-c483-48c9-988d-7deb216763fd" providerId="ADAL" clId="{7A94122F-DF8E-44E7-B017-EB0A1E258F7D}" dt="2020-11-19T19:11:59.806" v="9" actId="2696"/>
        <pc:sldMkLst>
          <pc:docMk/>
          <pc:sldMk cId="2529682722" sldId="301"/>
        </pc:sldMkLst>
      </pc:sldChg>
      <pc:sldChg chg="del">
        <pc:chgData name="Moore, Jacob Preston" userId="fdd3fd0f-c483-48c9-988d-7deb216763fd" providerId="ADAL" clId="{7A94122F-DF8E-44E7-B017-EB0A1E258F7D}" dt="2020-11-19T19:11:56.779" v="1" actId="2696"/>
        <pc:sldMkLst>
          <pc:docMk/>
          <pc:sldMk cId="4000413465" sldId="335"/>
        </pc:sldMkLst>
      </pc:sldChg>
      <pc:sldChg chg="del">
        <pc:chgData name="Moore, Jacob Preston" userId="fdd3fd0f-c483-48c9-988d-7deb216763fd" providerId="ADAL" clId="{7A94122F-DF8E-44E7-B017-EB0A1E258F7D}" dt="2020-11-19T19:11:57.108" v="7" actId="2696"/>
        <pc:sldMkLst>
          <pc:docMk/>
          <pc:sldMk cId="2922210400" sldId="336"/>
        </pc:sldMkLst>
      </pc:sldChg>
      <pc:sldChg chg="del">
        <pc:chgData name="Moore, Jacob Preston" userId="fdd3fd0f-c483-48c9-988d-7deb216763fd" providerId="ADAL" clId="{7A94122F-DF8E-44E7-B017-EB0A1E258F7D}" dt="2020-11-19T19:11:59.822" v="10" actId="2696"/>
        <pc:sldMkLst>
          <pc:docMk/>
          <pc:sldMk cId="511372180" sldId="337"/>
        </pc:sldMkLst>
      </pc:sldChg>
      <pc:sldChg chg="del">
        <pc:chgData name="Moore, Jacob Preston" userId="fdd3fd0f-c483-48c9-988d-7deb216763fd" providerId="ADAL" clId="{7A94122F-DF8E-44E7-B017-EB0A1E258F7D}" dt="2020-11-19T19:11:59.837" v="11" actId="2696"/>
        <pc:sldMkLst>
          <pc:docMk/>
          <pc:sldMk cId="2477672011" sldId="3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Dry Friction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 Worked Example</a:t>
            </a:r>
          </a:p>
        </p:txBody>
      </p:sp>
      <p:sp>
        <p:nvSpPr>
          <p:cNvPr id="3" name="Content Placeholder 2"/>
          <p:cNvSpPr>
            <a:spLocks noGrp="1"/>
          </p:cNvSpPr>
          <p:nvPr>
            <p:ph idx="1"/>
          </p:nvPr>
        </p:nvSpPr>
        <p:spPr>
          <a:xfrm>
            <a:off x="457200" y="1600200"/>
            <a:ext cx="8229600" cy="2133600"/>
          </a:xfrm>
        </p:spPr>
        <p:txBody>
          <a:bodyPr>
            <a:normAutofit fontScale="85000" lnSpcReduction="20000"/>
          </a:bodyPr>
          <a:lstStyle/>
          <a:p>
            <a:r>
              <a:rPr lang="en-US" dirty="0"/>
              <a:t>A plastic box is sitting on a steel beam. One end of the steel beam is slowly raised, increasing the angle of the surface until the box begins to slip. If the box begins to slip when the beam is at an angle of 41 degrees, what is the static coefficient of friction between the steel beam and the plastic box?</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dirty="0"/>
          </a:p>
        </p:txBody>
      </p:sp>
      <p:pic>
        <p:nvPicPr>
          <p:cNvPr id="3074" name="Picture 2" descr="Problem 3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962400"/>
            <a:ext cx="3505200" cy="274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59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a:t>
            </a:r>
          </a:p>
        </p:txBody>
      </p:sp>
      <p:sp>
        <p:nvSpPr>
          <p:cNvPr id="3" name="Content Placeholder 2"/>
          <p:cNvSpPr>
            <a:spLocks noGrp="1"/>
          </p:cNvSpPr>
          <p:nvPr>
            <p:ph idx="1"/>
          </p:nvPr>
        </p:nvSpPr>
        <p:spPr>
          <a:xfrm>
            <a:off x="457200" y="1600200"/>
            <a:ext cx="8229600" cy="4983162"/>
          </a:xfrm>
        </p:spPr>
        <p:txBody>
          <a:bodyPr>
            <a:normAutofit fontScale="92500" lnSpcReduction="20000"/>
          </a:bodyPr>
          <a:lstStyle/>
          <a:p>
            <a:r>
              <a:rPr lang="en-US" dirty="0"/>
              <a:t>Friction is the force that prevents objects from sliding </a:t>
            </a:r>
            <a:r>
              <a:rPr lang="en-US" b="1" dirty="0"/>
              <a:t>relative</a:t>
            </a:r>
            <a:r>
              <a:rPr lang="en-US" dirty="0"/>
              <a:t> to one another.</a:t>
            </a:r>
          </a:p>
          <a:p>
            <a:pPr lvl="1"/>
            <a:r>
              <a:rPr lang="en-US" dirty="0"/>
              <a:t>Sometimes this force is useful (as in the brakes on a car)</a:t>
            </a:r>
          </a:p>
          <a:p>
            <a:pPr lvl="1"/>
            <a:r>
              <a:rPr lang="en-US" dirty="0"/>
              <a:t>Sometimes this force is not useful (as in the drag force that slows a plane down)</a:t>
            </a:r>
          </a:p>
          <a:p>
            <a:r>
              <a:rPr lang="en-US" dirty="0"/>
              <a:t>It is generally broken down into two types of friction.</a:t>
            </a:r>
          </a:p>
          <a:p>
            <a:pPr lvl="1"/>
            <a:r>
              <a:rPr lang="en-US" b="1" dirty="0"/>
              <a:t>Dry friction</a:t>
            </a:r>
            <a:r>
              <a:rPr lang="en-US" dirty="0"/>
              <a:t> (also called Coulomb Friction) is the friction between two solid objects sliding against one another.</a:t>
            </a:r>
          </a:p>
          <a:p>
            <a:pPr lvl="1"/>
            <a:r>
              <a:rPr lang="en-US" b="1" dirty="0"/>
              <a:t>Fluid friction</a:t>
            </a:r>
            <a:r>
              <a:rPr lang="en-US" dirty="0"/>
              <a:t> is the friction exerted by fluids on solid objects or other fluids flowing through them.</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18541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Nature of the Dry Friction Force</a:t>
            </a:r>
          </a:p>
        </p:txBody>
      </p:sp>
      <p:cxnSp>
        <p:nvCxnSpPr>
          <p:cNvPr id="4" name="Straight Arrow Connector 3"/>
          <p:cNvCxnSpPr/>
          <p:nvPr/>
        </p:nvCxnSpPr>
        <p:spPr>
          <a:xfrm>
            <a:off x="1586318" y="6051005"/>
            <a:ext cx="45720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1385481" y="6224580"/>
            <a:ext cx="4870810" cy="369332"/>
          </a:xfrm>
          <a:prstGeom prst="rect">
            <a:avLst/>
          </a:prstGeom>
          <a:noFill/>
        </p:spPr>
        <p:txBody>
          <a:bodyPr wrap="square" rtlCol="0">
            <a:spAutoFit/>
          </a:bodyPr>
          <a:lstStyle/>
          <a:p>
            <a:pPr algn="ctr"/>
            <a:r>
              <a:rPr lang="en-US" b="1" dirty="0"/>
              <a:t>Force Pushing on Book (F</a:t>
            </a:r>
            <a:r>
              <a:rPr lang="en-US" b="1" baseline="-25000" dirty="0"/>
              <a:t>push</a:t>
            </a:r>
            <a:r>
              <a:rPr lang="en-US" b="1" dirty="0"/>
              <a:t>)</a:t>
            </a:r>
            <a:endParaRPr lang="en-US" dirty="0"/>
          </a:p>
        </p:txBody>
      </p:sp>
      <p:cxnSp>
        <p:nvCxnSpPr>
          <p:cNvPr id="6" name="Straight Arrow Connector 5"/>
          <p:cNvCxnSpPr/>
          <p:nvPr/>
        </p:nvCxnSpPr>
        <p:spPr>
          <a:xfrm flipV="1">
            <a:off x="1564546" y="1479006"/>
            <a:ext cx="10886" cy="457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90081" y="3079205"/>
            <a:ext cx="1278523" cy="1477328"/>
          </a:xfrm>
          <a:prstGeom prst="rect">
            <a:avLst/>
          </a:prstGeom>
          <a:noFill/>
        </p:spPr>
        <p:txBody>
          <a:bodyPr wrap="square" rtlCol="0">
            <a:spAutoFit/>
          </a:bodyPr>
          <a:lstStyle/>
          <a:p>
            <a:pPr algn="r"/>
            <a:r>
              <a:rPr lang="en-US" b="1" dirty="0"/>
              <a:t>Friction Force Pushing Back</a:t>
            </a:r>
          </a:p>
          <a:p>
            <a:pPr algn="r"/>
            <a:r>
              <a:rPr lang="en-US" b="1" dirty="0"/>
              <a:t>(F</a:t>
            </a:r>
            <a:r>
              <a:rPr lang="en-US" b="1" baseline="-25000" dirty="0"/>
              <a:t>friction</a:t>
            </a:r>
            <a:r>
              <a:rPr lang="en-US" b="1" dirty="0"/>
              <a:t>)</a:t>
            </a:r>
            <a:endParaRPr lang="en-US" dirty="0"/>
          </a:p>
        </p:txBody>
      </p:sp>
      <p:cxnSp>
        <p:nvCxnSpPr>
          <p:cNvPr id="14" name="Straight Arrow Connector 13"/>
          <p:cNvCxnSpPr/>
          <p:nvPr/>
        </p:nvCxnSpPr>
        <p:spPr>
          <a:xfrm flipV="1">
            <a:off x="1564546" y="1631405"/>
            <a:ext cx="4545335" cy="4419600"/>
          </a:xfrm>
          <a:prstGeom prst="straightConnector1">
            <a:avLst/>
          </a:prstGeom>
          <a:ln>
            <a:solidFill>
              <a:srgbClr val="FF0000"/>
            </a:solidFill>
            <a:prstDash val="lgDash"/>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823881" y="4450805"/>
            <a:ext cx="1676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V="1">
            <a:off x="1564546" y="3841205"/>
            <a:ext cx="2256340" cy="2209800"/>
          </a:xfrm>
          <a:prstGeom prst="straightConnector1">
            <a:avLst/>
          </a:prstGeom>
          <a:ln>
            <a:solidFill>
              <a:srgbClr val="FF00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V="1">
            <a:off x="3820886" y="3841205"/>
            <a:ext cx="0" cy="609600"/>
          </a:xfrm>
          <a:prstGeom prst="straightConnector1">
            <a:avLst/>
          </a:prstGeom>
          <a:ln>
            <a:solidFill>
              <a:srgbClr val="FF00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3380562" y="1878875"/>
            <a:ext cx="1278523" cy="1200329"/>
          </a:xfrm>
          <a:prstGeom prst="rect">
            <a:avLst/>
          </a:prstGeom>
          <a:noFill/>
        </p:spPr>
        <p:txBody>
          <a:bodyPr wrap="square" rtlCol="0">
            <a:spAutoFit/>
          </a:bodyPr>
          <a:lstStyle/>
          <a:p>
            <a:pPr algn="r"/>
            <a:r>
              <a:rPr lang="en-US" b="1" dirty="0">
                <a:solidFill>
                  <a:srgbClr val="FF0000"/>
                </a:solidFill>
              </a:rPr>
              <a:t>A perfectly rough surface</a:t>
            </a:r>
            <a:endParaRPr lang="en-US" dirty="0">
              <a:solidFill>
                <a:srgbClr val="FF0000"/>
              </a:solidFill>
            </a:endParaRPr>
          </a:p>
        </p:txBody>
      </p:sp>
      <p:sp>
        <p:nvSpPr>
          <p:cNvPr id="25" name="TextBox 24"/>
          <p:cNvSpPr txBox="1"/>
          <p:nvPr/>
        </p:nvSpPr>
        <p:spPr>
          <a:xfrm>
            <a:off x="4052481" y="4622939"/>
            <a:ext cx="1278523" cy="646331"/>
          </a:xfrm>
          <a:prstGeom prst="rect">
            <a:avLst/>
          </a:prstGeom>
          <a:noFill/>
        </p:spPr>
        <p:txBody>
          <a:bodyPr wrap="square" rtlCol="0">
            <a:spAutoFit/>
          </a:bodyPr>
          <a:lstStyle/>
          <a:p>
            <a:pPr algn="ctr"/>
            <a:r>
              <a:rPr lang="en-US" b="1" dirty="0">
                <a:solidFill>
                  <a:srgbClr val="FF0000"/>
                </a:solidFill>
              </a:rPr>
              <a:t>A real surface</a:t>
            </a:r>
            <a:endParaRPr lang="en-US" dirty="0">
              <a:solidFill>
                <a:srgbClr val="FF0000"/>
              </a:solidFill>
            </a:endParaRPr>
          </a:p>
        </p:txBody>
      </p:sp>
      <p:cxnSp>
        <p:nvCxnSpPr>
          <p:cNvPr id="27" name="Straight Connector 26"/>
          <p:cNvCxnSpPr/>
          <p:nvPr/>
        </p:nvCxnSpPr>
        <p:spPr>
          <a:xfrm>
            <a:off x="2639786" y="3841205"/>
            <a:ext cx="2362200"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127383" y="3656539"/>
                <a:ext cx="14796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r>
                        <a:rPr lang="en-US" b="0" i="0" smtClean="0">
                          <a:solidFill>
                            <a:srgbClr val="FF0000"/>
                          </a:solidFill>
                          <a:latin typeface="Cambria Math"/>
                        </a:rPr>
                        <m:t>= </m:t>
                      </m:r>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127383" y="3656539"/>
                <a:ext cx="1479699" cy="369332"/>
              </a:xfrm>
              <a:prstGeom prst="rect">
                <a:avLst/>
              </a:prstGeom>
              <a:blipFill rotWithShape="1">
                <a:blip r:embed="rId2"/>
                <a:stretch>
                  <a:fillRect b="-6667"/>
                </a:stretch>
              </a:blipFill>
            </p:spPr>
            <p:txBody>
              <a:bodyPr/>
              <a:lstStyle/>
              <a:p>
                <a:r>
                  <a:rPr lang="en-US">
                    <a:noFill/>
                  </a:rPr>
                  <a:t> </a:t>
                </a:r>
              </a:p>
            </p:txBody>
          </p:sp>
        </mc:Fallback>
      </mc:AlternateContent>
      <p:cxnSp>
        <p:nvCxnSpPr>
          <p:cNvPr id="30" name="Straight Connector 29"/>
          <p:cNvCxnSpPr/>
          <p:nvPr/>
        </p:nvCxnSpPr>
        <p:spPr>
          <a:xfrm>
            <a:off x="4233996" y="4450805"/>
            <a:ext cx="2022295"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262281" y="4266139"/>
                <a:ext cx="1553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F</m:t>
                          </m:r>
                        </m:e>
                        <m:sub>
                          <m:r>
                            <m:rPr>
                              <m:sty m:val="p"/>
                            </m:rPr>
                            <a:rPr lang="en-US" b="0" i="0" smtClean="0">
                              <a:solidFill>
                                <a:srgbClr val="FF0000"/>
                              </a:solidFill>
                              <a:latin typeface="Cambria Math"/>
                            </a:rPr>
                            <m:t>f</m:t>
                          </m:r>
                        </m:sub>
                      </m:sSub>
                      <m:r>
                        <a:rPr lang="en-US" b="0" i="0" smtClean="0">
                          <a:solidFill>
                            <a:srgbClr val="FF0000"/>
                          </a:solidFill>
                          <a:latin typeface="Cambria Math"/>
                        </a:rPr>
                        <m:t>= </m:t>
                      </m:r>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ea typeface="Cambria Math"/>
                            </a:rPr>
                            <m:t>μ</m:t>
                          </m:r>
                        </m:e>
                        <m:sub>
                          <m:r>
                            <m:rPr>
                              <m:sty m:val="p"/>
                            </m:rPr>
                            <a:rPr lang="en-US" b="0" i="0" smtClean="0">
                              <a:solidFill>
                                <a:srgbClr val="FF0000"/>
                              </a:solidFill>
                              <a:latin typeface="Cambria Math"/>
                            </a:rPr>
                            <m:t>k</m:t>
                          </m:r>
                        </m:sub>
                      </m:sSub>
                      <m:r>
                        <a:rPr lang="en-US" b="0" i="0" smtClean="0">
                          <a:solidFill>
                            <a:srgbClr val="FF0000"/>
                          </a:solidFill>
                          <a:latin typeface="Cambria Math"/>
                        </a:rPr>
                        <m:t>∗</m:t>
                      </m:r>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6262281" y="4266139"/>
                <a:ext cx="1553439" cy="369332"/>
              </a:xfrm>
              <a:prstGeom prst="rect">
                <a:avLst/>
              </a:prstGeom>
              <a:blipFill rotWithShape="1">
                <a:blip r:embed="rId3"/>
                <a:stretch>
                  <a:fillRect b="-6667"/>
                </a:stretch>
              </a:blipFill>
            </p:spPr>
            <p:txBody>
              <a:bodyPr/>
              <a:lstStyle/>
              <a:p>
                <a:r>
                  <a:rPr lang="en-US">
                    <a:noFill/>
                  </a:rPr>
                  <a:t> </a:t>
                </a:r>
              </a:p>
            </p:txBody>
          </p:sp>
        </mc:Fallback>
      </mc:AlternateContent>
      <p:sp>
        <p:nvSpPr>
          <p:cNvPr id="34" name="Rectangle 33"/>
          <p:cNvSpPr/>
          <p:nvPr/>
        </p:nvSpPr>
        <p:spPr>
          <a:xfrm>
            <a:off x="6934200" y="2279468"/>
            <a:ext cx="1444805" cy="3715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5992037" y="2484843"/>
            <a:ext cx="9421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39" name="Rectangle 38"/>
          <p:cNvSpPr/>
          <p:nvPr/>
        </p:nvSpPr>
        <p:spPr>
          <a:xfrm>
            <a:off x="6310718" y="2651033"/>
            <a:ext cx="2680882" cy="4281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37" name="Straight Arrow Connector 36"/>
          <p:cNvCxnSpPr/>
          <p:nvPr/>
        </p:nvCxnSpPr>
        <p:spPr>
          <a:xfrm flipV="1">
            <a:off x="7656602" y="2651033"/>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7332003" y="2624181"/>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6" name="Rectangle 45"/>
              <p:cNvSpPr/>
              <p:nvPr/>
            </p:nvSpPr>
            <p:spPr>
              <a:xfrm>
                <a:off x="7763865" y="2300177"/>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7763865" y="2300177"/>
                <a:ext cx="43467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7433823" y="3293681"/>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7433823" y="3293681"/>
                <a:ext cx="501996"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5530312" y="2425381"/>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5530312" y="2425381"/>
                <a:ext cx="780406" cy="394019"/>
              </a:xfrm>
              <a:prstGeom prst="rect">
                <a:avLst/>
              </a:prstGeom>
              <a:blipFill rotWithShape="1">
                <a:blip r:embed="rId6"/>
                <a:stretch>
                  <a:fillRect b="-9231"/>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B2B9FC7-4AB4-4A3D-BD3F-17DA03B4A3A8}"/>
              </a:ext>
            </a:extLst>
          </p:cNvPr>
          <p:cNvCxnSpPr>
            <a:cxnSpLocks/>
          </p:cNvCxnSpPr>
          <p:nvPr/>
        </p:nvCxnSpPr>
        <p:spPr>
          <a:xfrm>
            <a:off x="7656602" y="1786024"/>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9F47A27-661B-4689-A738-658DDF4FE17D}"/>
                  </a:ext>
                </a:extLst>
              </p:cNvPr>
              <p:cNvSpPr/>
              <p:nvPr/>
            </p:nvSpPr>
            <p:spPr>
              <a:xfrm>
                <a:off x="7424298" y="1375301"/>
                <a:ext cx="50199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panose="02040503050406030204" pitchFamily="18" charset="0"/>
                            </a:rPr>
                            <m:t>G</m:t>
                          </m:r>
                        </m:sub>
                      </m:sSub>
                    </m:oMath>
                  </m:oMathPara>
                </a14:m>
                <a:endParaRPr lang="en-US" dirty="0"/>
              </a:p>
            </p:txBody>
          </p:sp>
        </mc:Choice>
        <mc:Fallback xmlns="">
          <p:sp>
            <p:nvSpPr>
              <p:cNvPr id="28" name="Rectangle 27">
                <a:extLst>
                  <a:ext uri="{FF2B5EF4-FFF2-40B4-BE49-F238E27FC236}">
                    <a16:creationId xmlns:a16="http://schemas.microsoft.com/office/drawing/2014/main" id="{F9F47A27-661B-4689-A738-658DDF4FE17D}"/>
                  </a:ext>
                </a:extLst>
              </p:cNvPr>
              <p:cNvSpPr>
                <a:spLocks noRot="1" noChangeAspect="1" noMove="1" noResize="1" noEditPoints="1" noAdjustHandles="1" noChangeArrowheads="1" noChangeShapeType="1" noTextEdit="1"/>
              </p:cNvSpPr>
              <p:nvPr/>
            </p:nvSpPr>
            <p:spPr>
              <a:xfrm>
                <a:off x="7424298" y="1375301"/>
                <a:ext cx="501996"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49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9"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and Kinetic Friction</a:t>
            </a:r>
          </a:p>
        </p:txBody>
      </p:sp>
      <mc:AlternateContent xmlns:mc="http://schemas.openxmlformats.org/markup-compatibility/2006" xmlns:a14="http://schemas.microsoft.com/office/drawing/2010/main">
        <mc:Choice Requires="a14">
          <p:sp>
            <p:nvSpPr>
              <p:cNvPr id="4" name="TextBox 3"/>
              <p:cNvSpPr txBox="1"/>
              <p:nvPr/>
            </p:nvSpPr>
            <p:spPr>
              <a:xfrm>
                <a:off x="6278153" y="3657600"/>
                <a:ext cx="248484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f</m:t>
                          </m:r>
                        </m:sub>
                      </m:sSub>
                      <m:r>
                        <a:rPr lang="en-US" sz="3200" b="0" i="0" smtClean="0">
                          <a:solidFill>
                            <a:srgbClr val="FF0000"/>
                          </a:solidFill>
                          <a:latin typeface="Cambria Math"/>
                        </a:rPr>
                        <m:t>= </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ea typeface="Cambria Math"/>
                            </a:rPr>
                            <m:t>μ</m:t>
                          </m:r>
                        </m:e>
                        <m:sub>
                          <m:r>
                            <m:rPr>
                              <m:sty m:val="p"/>
                            </m:rPr>
                            <a:rPr lang="en-US" sz="3200" b="0" i="0" smtClean="0">
                              <a:solidFill>
                                <a:srgbClr val="FF0000"/>
                              </a:solidFill>
                              <a:latin typeface="Cambria Math"/>
                            </a:rPr>
                            <m:t>s</m:t>
                          </m:r>
                        </m:sub>
                      </m:sSub>
                      <m:r>
                        <a:rPr lang="en-US" sz="3200" b="0" i="0" smtClean="0">
                          <a:solidFill>
                            <a:srgbClr val="FF0000"/>
                          </a:solidFill>
                          <a:latin typeface="Cambria Math"/>
                        </a:rPr>
                        <m:t>∗</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N</m:t>
                          </m:r>
                        </m:sub>
                      </m:sSub>
                    </m:oMath>
                  </m:oMathPara>
                </a14:m>
                <a:endParaRPr lang="en-US" sz="3200"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278153" y="3657600"/>
                <a:ext cx="2484847" cy="584775"/>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408219" y="2209800"/>
                <a:ext cx="2195665" cy="6286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f</m:t>
                          </m:r>
                        </m:sub>
                      </m:sSub>
                      <m:r>
                        <a:rPr lang="en-US" sz="3200" b="0" i="0" smtClean="0">
                          <a:solidFill>
                            <a:srgbClr val="FF0000"/>
                          </a:solidFill>
                          <a:latin typeface="Cambria Math"/>
                        </a:rPr>
                        <m:t>= </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push</m:t>
                          </m:r>
                        </m:sub>
                      </m:sSub>
                    </m:oMath>
                  </m:oMathPara>
                </a14:m>
                <a:endParaRPr lang="en-US" sz="32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408219" y="2209800"/>
                <a:ext cx="2195665" cy="628634"/>
              </a:xfrm>
              <a:prstGeom prst="rect">
                <a:avLst/>
              </a:prstGeom>
              <a:blipFill rotWithShape="1">
                <a:blip r:embed="rId3"/>
                <a:stretch>
                  <a:fillRect/>
                </a:stretch>
              </a:blipFill>
            </p:spPr>
            <p:txBody>
              <a:bodyPr/>
              <a:lstStyle/>
              <a:p>
                <a:r>
                  <a:rPr lang="en-US">
                    <a:noFill/>
                  </a:rPr>
                  <a:t> </a:t>
                </a:r>
              </a:p>
            </p:txBody>
          </p:sp>
        </mc:Fallback>
      </mc:AlternateContent>
      <p:cxnSp>
        <p:nvCxnSpPr>
          <p:cNvPr id="6" name="Straight Arrow Connector 5"/>
          <p:cNvCxnSpPr/>
          <p:nvPr/>
        </p:nvCxnSpPr>
        <p:spPr>
          <a:xfrm>
            <a:off x="1502227" y="6248399"/>
            <a:ext cx="45720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1301390" y="6421974"/>
            <a:ext cx="4870810" cy="369332"/>
          </a:xfrm>
          <a:prstGeom prst="rect">
            <a:avLst/>
          </a:prstGeom>
          <a:noFill/>
        </p:spPr>
        <p:txBody>
          <a:bodyPr wrap="square" rtlCol="0">
            <a:spAutoFit/>
          </a:bodyPr>
          <a:lstStyle/>
          <a:p>
            <a:pPr algn="ctr"/>
            <a:r>
              <a:rPr lang="en-US" b="1" dirty="0"/>
              <a:t>Force Pushing on Book (F</a:t>
            </a:r>
            <a:r>
              <a:rPr lang="en-US" b="1" baseline="-25000" dirty="0"/>
              <a:t>push</a:t>
            </a:r>
            <a:r>
              <a:rPr lang="en-US" b="1" dirty="0"/>
              <a:t>)</a:t>
            </a:r>
            <a:endParaRPr lang="en-US" dirty="0"/>
          </a:p>
        </p:txBody>
      </p:sp>
      <p:cxnSp>
        <p:nvCxnSpPr>
          <p:cNvPr id="8" name="Straight Arrow Connector 7"/>
          <p:cNvCxnSpPr/>
          <p:nvPr/>
        </p:nvCxnSpPr>
        <p:spPr>
          <a:xfrm flipV="1">
            <a:off x="1480455" y="1676400"/>
            <a:ext cx="10886" cy="457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990" y="3276599"/>
            <a:ext cx="1278523" cy="1477328"/>
          </a:xfrm>
          <a:prstGeom prst="rect">
            <a:avLst/>
          </a:prstGeom>
          <a:noFill/>
        </p:spPr>
        <p:txBody>
          <a:bodyPr wrap="square" rtlCol="0">
            <a:spAutoFit/>
          </a:bodyPr>
          <a:lstStyle/>
          <a:p>
            <a:pPr algn="r"/>
            <a:r>
              <a:rPr lang="en-US" b="1" dirty="0"/>
              <a:t>Friction Force Pushing Back</a:t>
            </a:r>
          </a:p>
          <a:p>
            <a:pPr algn="r"/>
            <a:r>
              <a:rPr lang="en-US" b="1" dirty="0"/>
              <a:t>(F</a:t>
            </a:r>
            <a:r>
              <a:rPr lang="en-US" b="1" baseline="-25000" dirty="0"/>
              <a:t>friction</a:t>
            </a:r>
            <a:r>
              <a:rPr lang="en-US" b="1" dirty="0"/>
              <a:t>)</a:t>
            </a:r>
            <a:endParaRPr lang="en-US" dirty="0"/>
          </a:p>
        </p:txBody>
      </p:sp>
      <p:cxnSp>
        <p:nvCxnSpPr>
          <p:cNvPr id="11" name="Straight Arrow Connector 10"/>
          <p:cNvCxnSpPr/>
          <p:nvPr/>
        </p:nvCxnSpPr>
        <p:spPr>
          <a:xfrm>
            <a:off x="3739790" y="4648199"/>
            <a:ext cx="1676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1480455" y="4038599"/>
            <a:ext cx="2256340" cy="2209800"/>
          </a:xfrm>
          <a:prstGeom prst="straightConnector1">
            <a:avLst/>
          </a:prstGeom>
          <a:ln>
            <a:solidFill>
              <a:srgbClr val="FF00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3736795" y="4038599"/>
            <a:ext cx="0" cy="609600"/>
          </a:xfrm>
          <a:prstGeom prst="straightConnector1">
            <a:avLst/>
          </a:prstGeom>
          <a:ln>
            <a:solidFill>
              <a:srgbClr val="FF00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6248400" y="5587425"/>
                <a:ext cx="25153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f</m:t>
                          </m:r>
                        </m:sub>
                      </m:sSub>
                      <m:r>
                        <a:rPr lang="en-US" sz="3200" b="0" i="0" smtClean="0">
                          <a:solidFill>
                            <a:srgbClr val="FF0000"/>
                          </a:solidFill>
                          <a:latin typeface="Cambria Math"/>
                        </a:rPr>
                        <m:t>= </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ea typeface="Cambria Math"/>
                            </a:rPr>
                            <m:t>μ</m:t>
                          </m:r>
                        </m:e>
                        <m:sub>
                          <m:r>
                            <m:rPr>
                              <m:sty m:val="p"/>
                            </m:rPr>
                            <a:rPr lang="en-US" sz="3200" b="0" i="0" smtClean="0">
                              <a:solidFill>
                                <a:srgbClr val="FF0000"/>
                              </a:solidFill>
                              <a:latin typeface="Cambria Math"/>
                            </a:rPr>
                            <m:t>k</m:t>
                          </m:r>
                        </m:sub>
                      </m:sSub>
                      <m:r>
                        <a:rPr lang="en-US" sz="3200" b="0" i="0" smtClean="0">
                          <a:solidFill>
                            <a:srgbClr val="FF0000"/>
                          </a:solidFill>
                          <a:latin typeface="Cambria Math"/>
                        </a:rPr>
                        <m:t>∗</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N</m:t>
                          </m:r>
                        </m:sub>
                      </m:sSub>
                    </m:oMath>
                  </m:oMathPara>
                </a14:m>
                <a:endParaRPr lang="en-US" sz="32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248400" y="5587425"/>
                <a:ext cx="2515304" cy="584775"/>
              </a:xfrm>
              <a:prstGeom prst="rect">
                <a:avLst/>
              </a:prstGeom>
              <a:blipFill>
                <a:blip r:embed="rId4"/>
                <a:stretch>
                  <a:fillRect/>
                </a:stretch>
              </a:blipFill>
            </p:spPr>
            <p:txBody>
              <a:bodyPr/>
              <a:lstStyle/>
              <a:p>
                <a:r>
                  <a:rPr lang="en-US">
                    <a:noFill/>
                  </a:rPr>
                  <a:t> </a:t>
                </a:r>
              </a:p>
            </p:txBody>
          </p:sp>
        </mc:Fallback>
      </mc:AlternateContent>
      <p:sp>
        <p:nvSpPr>
          <p:cNvPr id="20" name="TextBox 19"/>
          <p:cNvSpPr txBox="1"/>
          <p:nvPr/>
        </p:nvSpPr>
        <p:spPr>
          <a:xfrm>
            <a:off x="6556972" y="2920425"/>
            <a:ext cx="1898157" cy="584775"/>
          </a:xfrm>
          <a:prstGeom prst="rect">
            <a:avLst/>
          </a:prstGeom>
          <a:noFill/>
        </p:spPr>
        <p:txBody>
          <a:bodyPr wrap="square" rtlCol="0">
            <a:spAutoFit/>
          </a:bodyPr>
          <a:lstStyle/>
          <a:p>
            <a:pPr algn="ctr"/>
            <a:r>
              <a:rPr lang="en-US" sz="1600" dirty="0"/>
              <a:t>Until the point where…</a:t>
            </a:r>
          </a:p>
        </p:txBody>
      </p:sp>
      <p:sp>
        <p:nvSpPr>
          <p:cNvPr id="21" name="TextBox 20"/>
          <p:cNvSpPr txBox="1"/>
          <p:nvPr/>
        </p:nvSpPr>
        <p:spPr>
          <a:xfrm>
            <a:off x="6571497" y="4503003"/>
            <a:ext cx="1898157" cy="1077218"/>
          </a:xfrm>
          <a:prstGeom prst="rect">
            <a:avLst/>
          </a:prstGeom>
          <a:noFill/>
        </p:spPr>
        <p:txBody>
          <a:bodyPr wrap="square" rtlCol="0">
            <a:spAutoFit/>
          </a:bodyPr>
          <a:lstStyle/>
          <a:p>
            <a:pPr algn="ctr"/>
            <a:r>
              <a:rPr lang="en-US" sz="1600" dirty="0"/>
              <a:t>After that point the friction force often drops down to and stays at…</a:t>
            </a:r>
          </a:p>
        </p:txBody>
      </p:sp>
      <p:sp>
        <p:nvSpPr>
          <p:cNvPr id="22" name="Oval 21"/>
          <p:cNvSpPr/>
          <p:nvPr/>
        </p:nvSpPr>
        <p:spPr>
          <a:xfrm>
            <a:off x="3657600" y="3962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76600" y="2057400"/>
            <a:ext cx="1444805" cy="3715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2334437" y="2262775"/>
            <a:ext cx="9421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2653118" y="2428965"/>
            <a:ext cx="2680882" cy="4281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6" name="Straight Arrow Connector 25"/>
          <p:cNvCxnSpPr/>
          <p:nvPr/>
        </p:nvCxnSpPr>
        <p:spPr>
          <a:xfrm flipV="1">
            <a:off x="3999002" y="2428965"/>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3674403" y="2402113"/>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8" name="Rectangle 27"/>
              <p:cNvSpPr/>
              <p:nvPr/>
            </p:nvSpPr>
            <p:spPr>
              <a:xfrm>
                <a:off x="4106265" y="2078109"/>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4106265" y="2078109"/>
                <a:ext cx="434671" cy="369332"/>
              </a:xfrm>
              <a:prstGeom prst="rect">
                <a:avLst/>
              </a:prstGeom>
              <a:blipFill rotWithShape="1">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776223" y="3071613"/>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776223" y="3071613"/>
                <a:ext cx="501996"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1872712" y="2203313"/>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872712" y="2203313"/>
                <a:ext cx="780406" cy="394019"/>
              </a:xfrm>
              <a:prstGeom prst="rect">
                <a:avLst/>
              </a:prstGeom>
              <a:blipFill rotWithShape="1">
                <a:blip r:embed="rId7"/>
                <a:stretch>
                  <a:fillRect b="-9231"/>
                </a:stretch>
              </a:blipFill>
            </p:spPr>
            <p:txBody>
              <a:bodyPr/>
              <a:lstStyle/>
              <a:p>
                <a:r>
                  <a:rPr lang="en-US">
                    <a:noFill/>
                  </a:rPr>
                  <a:t> </a:t>
                </a:r>
              </a:p>
            </p:txBody>
          </p:sp>
        </mc:Fallback>
      </mc:AlternateContent>
      <p:cxnSp>
        <p:nvCxnSpPr>
          <p:cNvPr id="31" name="Straight Connector 30"/>
          <p:cNvCxnSpPr/>
          <p:nvPr/>
        </p:nvCxnSpPr>
        <p:spPr>
          <a:xfrm>
            <a:off x="3728904" y="3440945"/>
            <a:ext cx="0" cy="2807454"/>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2025112" y="3544669"/>
            <a:ext cx="1327688" cy="646331"/>
          </a:xfrm>
          <a:prstGeom prst="rect">
            <a:avLst/>
          </a:prstGeom>
          <a:noFill/>
        </p:spPr>
        <p:txBody>
          <a:bodyPr wrap="square" rtlCol="0">
            <a:spAutoFit/>
          </a:bodyPr>
          <a:lstStyle/>
          <a:p>
            <a:pPr algn="ctr"/>
            <a:r>
              <a:rPr lang="en-US" dirty="0"/>
              <a:t>no relative motion</a:t>
            </a:r>
          </a:p>
        </p:txBody>
      </p:sp>
      <p:sp>
        <p:nvSpPr>
          <p:cNvPr id="32" name="TextBox 31"/>
          <p:cNvSpPr txBox="1"/>
          <p:nvPr/>
        </p:nvSpPr>
        <p:spPr>
          <a:xfrm>
            <a:off x="4114800" y="3544669"/>
            <a:ext cx="1327688" cy="646331"/>
          </a:xfrm>
          <a:prstGeom prst="rect">
            <a:avLst/>
          </a:prstGeom>
          <a:noFill/>
        </p:spPr>
        <p:txBody>
          <a:bodyPr wrap="square" rtlCol="0">
            <a:spAutoFit/>
          </a:bodyPr>
          <a:lstStyle/>
          <a:p>
            <a:pPr algn="ctr"/>
            <a:r>
              <a:rPr lang="en-US" dirty="0"/>
              <a:t>relative motion</a:t>
            </a:r>
          </a:p>
        </p:txBody>
      </p:sp>
      <p:sp>
        <p:nvSpPr>
          <p:cNvPr id="33" name="TextBox 32"/>
          <p:cNvSpPr txBox="1"/>
          <p:nvPr/>
        </p:nvSpPr>
        <p:spPr>
          <a:xfrm>
            <a:off x="3080656" y="5257800"/>
            <a:ext cx="1327688" cy="646331"/>
          </a:xfrm>
          <a:prstGeom prst="rect">
            <a:avLst/>
          </a:prstGeom>
          <a:solidFill>
            <a:schemeClr val="bg1"/>
          </a:solidFill>
        </p:spPr>
        <p:txBody>
          <a:bodyPr wrap="square" rtlCol="0">
            <a:spAutoFit/>
          </a:bodyPr>
          <a:lstStyle/>
          <a:p>
            <a:pPr algn="ctr"/>
            <a:r>
              <a:rPr lang="en-US" dirty="0"/>
              <a:t>impending motion</a:t>
            </a:r>
          </a:p>
        </p:txBody>
      </p:sp>
      <p:cxnSp>
        <p:nvCxnSpPr>
          <p:cNvPr id="34" name="Straight Arrow Connector 33">
            <a:extLst>
              <a:ext uri="{FF2B5EF4-FFF2-40B4-BE49-F238E27FC236}">
                <a16:creationId xmlns:a16="http://schemas.microsoft.com/office/drawing/2014/main" id="{CBAF26E6-2B23-4265-8771-02C21F932C5E}"/>
              </a:ext>
            </a:extLst>
          </p:cNvPr>
          <p:cNvCxnSpPr>
            <a:cxnSpLocks/>
          </p:cNvCxnSpPr>
          <p:nvPr/>
        </p:nvCxnSpPr>
        <p:spPr>
          <a:xfrm>
            <a:off x="4008527" y="1577336"/>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mc:Choice xmlns:a14="http://schemas.microsoft.com/office/drawing/2010/main" Requires="a14">
          <p:sp>
            <p:nvSpPr>
              <p:cNvPr id="35" name="Rectangle 34">
                <a:extLst>
                  <a:ext uri="{FF2B5EF4-FFF2-40B4-BE49-F238E27FC236}">
                    <a16:creationId xmlns:a16="http://schemas.microsoft.com/office/drawing/2014/main" id="{DD9A5F0E-C82C-4389-9064-D573A0821B99}"/>
                  </a:ext>
                </a:extLst>
              </p:cNvPr>
              <p:cNvSpPr/>
              <p:nvPr/>
            </p:nvSpPr>
            <p:spPr>
              <a:xfrm>
                <a:off x="3776223" y="1166613"/>
                <a:ext cx="50199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panose="02040503050406030204" pitchFamily="18" charset="0"/>
                            </a:rPr>
                            <m:t>G</m:t>
                          </m:r>
                        </m:sub>
                      </m:sSub>
                    </m:oMath>
                  </m:oMathPara>
                </a14:m>
                <a:endParaRPr lang="en-US" dirty="0"/>
              </a:p>
            </p:txBody>
          </p:sp>
        </mc:Choice>
        <mc:Fallback>
          <p:sp>
            <p:nvSpPr>
              <p:cNvPr id="35" name="Rectangle 34">
                <a:extLst>
                  <a:ext uri="{FF2B5EF4-FFF2-40B4-BE49-F238E27FC236}">
                    <a16:creationId xmlns:a16="http://schemas.microsoft.com/office/drawing/2014/main" id="{DD9A5F0E-C82C-4389-9064-D573A0821B99}"/>
                  </a:ext>
                </a:extLst>
              </p:cNvPr>
              <p:cNvSpPr>
                <a:spLocks noRot="1" noChangeAspect="1" noMove="1" noResize="1" noEditPoints="1" noAdjustHandles="1" noChangeArrowheads="1" noChangeShapeType="1" noTextEdit="1"/>
              </p:cNvSpPr>
              <p:nvPr/>
            </p:nvSpPr>
            <p:spPr>
              <a:xfrm>
                <a:off x="3776223" y="1166613"/>
                <a:ext cx="501996"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157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9" grpId="0"/>
      <p:bldP spid="20" grpId="0"/>
      <p:bldP spid="21" grpId="0"/>
      <p:bldP spid="22" grpId="0" animBg="1"/>
      <p:bldP spid="15" grpId="0"/>
      <p:bldP spid="32" grpId="0"/>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the Friction Equations</a:t>
            </a:r>
          </a:p>
        </p:txBody>
      </p:sp>
      <mc:AlternateContent xmlns:mc="http://schemas.openxmlformats.org/markup-compatibility/2006" xmlns:a14="http://schemas.microsoft.com/office/drawing/2010/main">
        <mc:Choice Requires="a14">
          <p:sp>
            <p:nvSpPr>
              <p:cNvPr id="4" name="TextBox 3"/>
              <p:cNvSpPr txBox="1"/>
              <p:nvPr/>
            </p:nvSpPr>
            <p:spPr>
              <a:xfrm>
                <a:off x="990600" y="2590800"/>
                <a:ext cx="306340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solidFill>
                                <a:schemeClr val="tx1"/>
                              </a:solidFill>
                              <a:latin typeface="Cambria Math" panose="02040503050406030204" pitchFamily="18" charset="0"/>
                            </a:rPr>
                          </m:ctrlPr>
                        </m:sSubPr>
                        <m:e>
                          <m:r>
                            <m:rPr>
                              <m:sty m:val="p"/>
                            </m:rPr>
                            <a:rPr lang="en-US" sz="4000">
                              <a:solidFill>
                                <a:schemeClr val="tx1"/>
                              </a:solidFill>
                              <a:latin typeface="Cambria Math"/>
                            </a:rPr>
                            <m:t>F</m:t>
                          </m:r>
                        </m:e>
                        <m:sub>
                          <m:r>
                            <m:rPr>
                              <m:sty m:val="p"/>
                            </m:rPr>
                            <a:rPr lang="en-US" sz="4000">
                              <a:solidFill>
                                <a:schemeClr val="tx1"/>
                              </a:solidFill>
                              <a:latin typeface="Cambria Math"/>
                            </a:rPr>
                            <m:t>f</m:t>
                          </m:r>
                        </m:sub>
                      </m:sSub>
                      <m:r>
                        <a:rPr lang="en-US" sz="4000" b="0" i="0" smtClean="0">
                          <a:solidFill>
                            <a:schemeClr val="tx1"/>
                          </a:solidFill>
                          <a:latin typeface="Cambria Math"/>
                        </a:rPr>
                        <m:t>= </m:t>
                      </m:r>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ea typeface="Cambria Math"/>
                            </a:rPr>
                            <m:t>μ</m:t>
                          </m:r>
                        </m:e>
                        <m:sub>
                          <m:r>
                            <m:rPr>
                              <m:sty m:val="p"/>
                            </m:rPr>
                            <a:rPr lang="en-US" sz="4000" b="0" i="0" smtClean="0">
                              <a:solidFill>
                                <a:schemeClr val="tx1"/>
                              </a:solidFill>
                              <a:latin typeface="Cambria Math"/>
                            </a:rPr>
                            <m:t>s</m:t>
                          </m:r>
                        </m:sub>
                      </m:sSub>
                      <m:r>
                        <a:rPr lang="en-US" sz="4000" b="0" i="0" smtClean="0">
                          <a:solidFill>
                            <a:schemeClr val="tx1"/>
                          </a:solidFill>
                          <a:latin typeface="Cambria Math"/>
                        </a:rPr>
                        <m:t>∗</m:t>
                      </m:r>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rPr>
                            <m:t>F</m:t>
                          </m:r>
                        </m:e>
                        <m:sub>
                          <m:r>
                            <m:rPr>
                              <m:sty m:val="p"/>
                            </m:rPr>
                            <a:rPr lang="en-US" sz="4000" b="0" i="0" smtClean="0">
                              <a:solidFill>
                                <a:schemeClr val="tx1"/>
                              </a:solidFill>
                              <a:latin typeface="Cambria Math"/>
                            </a:rPr>
                            <m:t>N</m:t>
                          </m:r>
                        </m:sub>
                      </m:sSub>
                    </m:oMath>
                  </m:oMathPara>
                </a14:m>
                <a:endParaRPr lang="en-US" sz="4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90600" y="2590800"/>
                <a:ext cx="3063403" cy="707886"/>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257800" y="2611510"/>
                <a:ext cx="310027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rPr>
                            <m:t>F</m:t>
                          </m:r>
                        </m:e>
                        <m:sub>
                          <m:r>
                            <m:rPr>
                              <m:sty m:val="p"/>
                            </m:rPr>
                            <a:rPr lang="en-US" sz="4000" b="0" i="0" smtClean="0">
                              <a:solidFill>
                                <a:schemeClr val="tx1"/>
                              </a:solidFill>
                              <a:latin typeface="Cambria Math"/>
                            </a:rPr>
                            <m:t>f</m:t>
                          </m:r>
                        </m:sub>
                      </m:sSub>
                      <m:r>
                        <a:rPr lang="en-US" sz="4000" b="0" i="0" smtClean="0">
                          <a:solidFill>
                            <a:schemeClr val="tx1"/>
                          </a:solidFill>
                          <a:latin typeface="Cambria Math"/>
                        </a:rPr>
                        <m:t>= </m:t>
                      </m:r>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ea typeface="Cambria Math"/>
                            </a:rPr>
                            <m:t>μ</m:t>
                          </m:r>
                        </m:e>
                        <m:sub>
                          <m:r>
                            <m:rPr>
                              <m:sty m:val="p"/>
                            </m:rPr>
                            <a:rPr lang="en-US" sz="4000" b="0" i="0" smtClean="0">
                              <a:solidFill>
                                <a:schemeClr val="tx1"/>
                              </a:solidFill>
                              <a:latin typeface="Cambria Math"/>
                            </a:rPr>
                            <m:t>k</m:t>
                          </m:r>
                        </m:sub>
                      </m:sSub>
                      <m:r>
                        <a:rPr lang="en-US" sz="4000" b="0" i="0" smtClean="0">
                          <a:solidFill>
                            <a:schemeClr val="tx1"/>
                          </a:solidFill>
                          <a:latin typeface="Cambria Math"/>
                        </a:rPr>
                        <m:t>∗</m:t>
                      </m:r>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rPr>
                            <m:t>F</m:t>
                          </m:r>
                        </m:e>
                        <m:sub>
                          <m:r>
                            <m:rPr>
                              <m:sty m:val="p"/>
                            </m:rPr>
                            <a:rPr lang="en-US" sz="4000" b="0" i="0" smtClean="0">
                              <a:solidFill>
                                <a:schemeClr val="tx1"/>
                              </a:solidFill>
                              <a:latin typeface="Cambria Math"/>
                            </a:rPr>
                            <m:t>N</m:t>
                          </m:r>
                        </m:sub>
                      </m:sSub>
                    </m:oMath>
                  </m:oMathPara>
                </a14:m>
                <a:endParaRPr lang="en-US" sz="4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257800" y="2611510"/>
                <a:ext cx="3100272" cy="707886"/>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1110343" y="4495800"/>
            <a:ext cx="2743200" cy="1200329"/>
          </a:xfrm>
          <a:prstGeom prst="rect">
            <a:avLst/>
          </a:prstGeom>
          <a:noFill/>
        </p:spPr>
        <p:txBody>
          <a:bodyPr wrap="square" rtlCol="0">
            <a:spAutoFit/>
          </a:bodyPr>
          <a:lstStyle/>
          <a:p>
            <a:pPr algn="ctr"/>
            <a:r>
              <a:rPr lang="en-US" dirty="0"/>
              <a:t>The friction coefficients.  Depends on the materials in contact with one another.</a:t>
            </a:r>
          </a:p>
        </p:txBody>
      </p:sp>
      <p:cxnSp>
        <p:nvCxnSpPr>
          <p:cNvPr id="8" name="Straight Arrow Connector 7"/>
          <p:cNvCxnSpPr>
            <a:stCxn id="6" idx="0"/>
            <a:endCxn id="4" idx="2"/>
          </p:cNvCxnSpPr>
          <p:nvPr/>
        </p:nvCxnSpPr>
        <p:spPr>
          <a:xfrm flipV="1">
            <a:off x="2481943" y="3298686"/>
            <a:ext cx="40359" cy="11971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endCxn id="5" idx="2"/>
          </p:cNvCxnSpPr>
          <p:nvPr/>
        </p:nvCxnSpPr>
        <p:spPr>
          <a:xfrm flipV="1">
            <a:off x="2456988" y="3319396"/>
            <a:ext cx="4350948" cy="11764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199007" y="4466272"/>
            <a:ext cx="2743200" cy="1477328"/>
          </a:xfrm>
          <a:prstGeom prst="rect">
            <a:avLst/>
          </a:prstGeom>
          <a:noFill/>
        </p:spPr>
        <p:txBody>
          <a:bodyPr wrap="square" rtlCol="0">
            <a:spAutoFit/>
          </a:bodyPr>
          <a:lstStyle/>
          <a:p>
            <a:pPr algn="ctr"/>
            <a:r>
              <a:rPr lang="en-US" dirty="0"/>
              <a:t>The normal force between the two surfaces.  The force pressing the two forces together.</a:t>
            </a:r>
          </a:p>
        </p:txBody>
      </p:sp>
      <p:cxnSp>
        <p:nvCxnSpPr>
          <p:cNvPr id="14" name="Straight Arrow Connector 13"/>
          <p:cNvCxnSpPr>
            <a:stCxn id="13" idx="0"/>
          </p:cNvCxnSpPr>
          <p:nvPr/>
        </p:nvCxnSpPr>
        <p:spPr>
          <a:xfrm flipH="1" flipV="1">
            <a:off x="3581401" y="3319396"/>
            <a:ext cx="2989206" cy="11468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3" idx="0"/>
          </p:cNvCxnSpPr>
          <p:nvPr/>
        </p:nvCxnSpPr>
        <p:spPr>
          <a:xfrm flipV="1">
            <a:off x="6570607" y="3319396"/>
            <a:ext cx="1371600" cy="11468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853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1" nodeType="clickEffect">
                                  <p:stCondLst>
                                    <p:cond delay="0"/>
                                  </p:stCondLst>
                                  <p:childTnLst>
                                    <p:set>
                                      <p:cBhvr rctx="PPT">
                                        <p:cTn id="17" dur="indefinite"/>
                                        <p:tgtEl>
                                          <p:spTgt spid="6"/>
                                        </p:tgtEl>
                                        <p:attrNameLst>
                                          <p:attrName>style.opacity</p:attrName>
                                        </p:attrNameLst>
                                      </p:cBhvr>
                                      <p:to>
                                        <p:strVal val="0.5"/>
                                      </p:to>
                                    </p:set>
                                    <p:animEffect filter="image" prLst="opacity: 0.5">
                                      <p:cBhvr rctx="IE">
                                        <p:cTn id="18" dur="indefinite"/>
                                        <p:tgtEl>
                                          <p:spTgt spid="6"/>
                                        </p:tgtEl>
                                      </p:cBhvr>
                                    </p:animEffect>
                                  </p:childTnLst>
                                </p:cTn>
                              </p:par>
                              <p:par>
                                <p:cTn id="19" presetID="9" presetClass="emph" presetSubtype="0" nodeType="withEffect">
                                  <p:stCondLst>
                                    <p:cond delay="0"/>
                                  </p:stCondLst>
                                  <p:childTnLst>
                                    <p:set>
                                      <p:cBhvr rctx="PPT">
                                        <p:cTn id="20" dur="indefinite"/>
                                        <p:tgtEl>
                                          <p:spTgt spid="10"/>
                                        </p:tgtEl>
                                        <p:attrNameLst>
                                          <p:attrName>style.opacity</p:attrName>
                                        </p:attrNameLst>
                                      </p:cBhvr>
                                      <p:to>
                                        <p:strVal val="0.5"/>
                                      </p:to>
                                    </p:set>
                                    <p:animEffect filter="image" prLst="opacity: 0.5">
                                      <p:cBhvr rctx="IE">
                                        <p:cTn id="21" dur="indefinite"/>
                                        <p:tgtEl>
                                          <p:spTgt spid="10"/>
                                        </p:tgtEl>
                                      </p:cBhvr>
                                    </p:animEffect>
                                  </p:childTnLst>
                                </p:cTn>
                              </p:par>
                              <p:par>
                                <p:cTn id="22" presetID="9" presetClass="emph" presetSubtype="0" nodeType="withEffect">
                                  <p:stCondLst>
                                    <p:cond delay="0"/>
                                  </p:stCondLst>
                                  <p:childTnLst>
                                    <p:set>
                                      <p:cBhvr rctx="PPT">
                                        <p:cTn id="23" dur="indefinite"/>
                                        <p:tgtEl>
                                          <p:spTgt spid="8"/>
                                        </p:tgtEl>
                                        <p:attrNameLst>
                                          <p:attrName>style.opacity</p:attrName>
                                        </p:attrNameLst>
                                      </p:cBhvr>
                                      <p:to>
                                        <p:strVal val="0.5"/>
                                      </p:to>
                                    </p:set>
                                    <p:animEffect filter="image" prLst="opacity: 0.5">
                                      <p:cBhvr rctx="IE">
                                        <p:cTn id="24" dur="indefinite"/>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1" nodeType="clickEffect">
                                  <p:stCondLst>
                                    <p:cond delay="0"/>
                                  </p:stCondLst>
                                  <p:childTnLst>
                                    <p:set>
                                      <p:cBhvr rctx="PPT">
                                        <p:cTn id="39" dur="indefinite"/>
                                        <p:tgtEl>
                                          <p:spTgt spid="13"/>
                                        </p:tgtEl>
                                        <p:attrNameLst>
                                          <p:attrName>style.opacity</p:attrName>
                                        </p:attrNameLst>
                                      </p:cBhvr>
                                      <p:to>
                                        <p:strVal val="0.5"/>
                                      </p:to>
                                    </p:set>
                                    <p:animEffect filter="image" prLst="opacity: 0.5">
                                      <p:cBhvr rctx="IE">
                                        <p:cTn id="40" dur="indefinite"/>
                                        <p:tgtEl>
                                          <p:spTgt spid="13"/>
                                        </p:tgtEl>
                                      </p:cBhvr>
                                    </p:animEffect>
                                  </p:childTnLst>
                                </p:cTn>
                              </p:par>
                              <p:par>
                                <p:cTn id="41" presetID="9" presetClass="emph" presetSubtype="0" nodeType="withEffect">
                                  <p:stCondLst>
                                    <p:cond delay="0"/>
                                  </p:stCondLst>
                                  <p:childTnLst>
                                    <p:set>
                                      <p:cBhvr rctx="PPT">
                                        <p:cTn id="42" dur="indefinite"/>
                                        <p:tgtEl>
                                          <p:spTgt spid="15"/>
                                        </p:tgtEl>
                                        <p:attrNameLst>
                                          <p:attrName>style.opacity</p:attrName>
                                        </p:attrNameLst>
                                      </p:cBhvr>
                                      <p:to>
                                        <p:strVal val="0.5"/>
                                      </p:to>
                                    </p:set>
                                    <p:animEffect filter="image" prLst="opacity: 0.5">
                                      <p:cBhvr rctx="IE">
                                        <p:cTn id="43" dur="indefinite"/>
                                        <p:tgtEl>
                                          <p:spTgt spid="15"/>
                                        </p:tgtEl>
                                      </p:cBhvr>
                                    </p:animEffect>
                                  </p:childTnLst>
                                </p:cTn>
                              </p:par>
                              <p:par>
                                <p:cTn id="44" presetID="9" presetClass="emph" presetSubtype="0" nodeType="withEffect">
                                  <p:stCondLst>
                                    <p:cond delay="0"/>
                                  </p:stCondLst>
                                  <p:childTnLst>
                                    <p:set>
                                      <p:cBhvr rctx="PPT">
                                        <p:cTn id="45" dur="indefinite"/>
                                        <p:tgtEl>
                                          <p:spTgt spid="14"/>
                                        </p:tgtEl>
                                        <p:attrNameLst>
                                          <p:attrName>style.opacity</p:attrName>
                                        </p:attrNameLst>
                                      </p:cBhvr>
                                      <p:to>
                                        <p:strVal val="0.5"/>
                                      </p:to>
                                    </p:set>
                                    <p:animEffect filter="image" prLst="opacity: 0.5">
                                      <p:cBhvr rctx="IE">
                                        <p:cTn id="46" dur="indefinite"/>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561E-9FCB-41F8-A348-FCF4558DCF6D}"/>
              </a:ext>
            </a:extLst>
          </p:cNvPr>
          <p:cNvSpPr>
            <a:spLocks noGrp="1"/>
          </p:cNvSpPr>
          <p:nvPr>
            <p:ph type="title"/>
          </p:nvPr>
        </p:nvSpPr>
        <p:spPr/>
        <p:txBody>
          <a:bodyPr/>
          <a:lstStyle/>
          <a:p>
            <a:r>
              <a:rPr lang="en-US" dirty="0"/>
              <a:t>Friction Forces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624BB5-F790-4654-A5EF-A2E4B4B3446C}"/>
                  </a:ext>
                </a:extLst>
              </p:cNvPr>
              <p:cNvSpPr>
                <a:spLocks noGrp="1"/>
              </p:cNvSpPr>
              <p:nvPr>
                <p:ph idx="1"/>
              </p:nvPr>
            </p:nvSpPr>
            <p:spPr/>
            <p:txBody>
              <a:bodyPr>
                <a:normAutofit fontScale="92500" lnSpcReduction="10000"/>
              </a:bodyPr>
              <a:lstStyle/>
              <a:p>
                <a:r>
                  <a:rPr lang="en-US" dirty="0"/>
                  <a:t>As a review,</a:t>
                </a:r>
              </a:p>
              <a:p>
                <a:pPr lvl="1"/>
                <a:r>
                  <a:rPr lang="en-US" dirty="0"/>
                  <a:t>Before an object reaches the point of impending motion, the friction force is whatever is necessary to keep the body from moving.</a:t>
                </a:r>
              </a:p>
              <a:p>
                <a:pPr lvl="1"/>
                <a:r>
                  <a:rPr lang="en-US" dirty="0"/>
                  <a:t>At the point of impending motion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f</m:t>
                        </m:r>
                      </m:sub>
                    </m:sSub>
                    <m:r>
                      <a:rPr lang="en-US">
                        <a:latin typeface="Cambria Math"/>
                      </a:rPr>
                      <m:t>= </m:t>
                    </m:r>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s</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N</m:t>
                        </m:r>
                      </m:sub>
                    </m:sSub>
                  </m:oMath>
                </a14:m>
                <a:endParaRPr lang="en-US" dirty="0"/>
              </a:p>
              <a:p>
                <a:pPr lvl="1"/>
                <a:r>
                  <a:rPr lang="en-US" dirty="0"/>
                  <a:t>Once the body starts sliding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f</m:t>
                        </m:r>
                      </m:sub>
                    </m:sSub>
                    <m:r>
                      <a:rPr lang="en-US">
                        <a:latin typeface="Cambria Math"/>
                      </a:rPr>
                      <m:t>= </m:t>
                    </m:r>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k</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N</m:t>
                        </m:r>
                      </m:sub>
                    </m:sSub>
                  </m:oMath>
                </a14:m>
                <a:endParaRPr lang="en-US" dirty="0"/>
              </a:p>
              <a:p>
                <a:pPr lvl="1"/>
                <a:endParaRPr lang="en-US" dirty="0"/>
              </a:p>
              <a:p>
                <a:r>
                  <a:rPr lang="en-US" dirty="0"/>
                  <a:t>Also remember that the friction force is based on the </a:t>
                </a:r>
                <a:r>
                  <a:rPr lang="en-US" b="1" dirty="0"/>
                  <a:t>normal force</a:t>
                </a:r>
                <a:r>
                  <a:rPr lang="en-US" dirty="0"/>
                  <a:t>, not the weight force of an object.</a:t>
                </a:r>
              </a:p>
            </p:txBody>
          </p:sp>
        </mc:Choice>
        <mc:Fallback xmlns="">
          <p:sp>
            <p:nvSpPr>
              <p:cNvPr id="3" name="Content Placeholder 2">
                <a:extLst>
                  <a:ext uri="{FF2B5EF4-FFF2-40B4-BE49-F238E27FC236}">
                    <a16:creationId xmlns:a16="http://schemas.microsoft.com/office/drawing/2014/main" id="{7D624BB5-F790-4654-A5EF-A2E4B4B3446C}"/>
                  </a:ext>
                </a:extLst>
              </p:cNvPr>
              <p:cNvSpPr>
                <a:spLocks noGrp="1" noRot="1" noChangeAspect="1" noMove="1" noResize="1" noEditPoints="1" noAdjustHandles="1" noChangeArrowheads="1" noChangeShapeType="1" noTextEdit="1"/>
              </p:cNvSpPr>
              <p:nvPr>
                <p:ph idx="1"/>
              </p:nvPr>
            </p:nvSpPr>
            <p:spPr>
              <a:blipFill>
                <a:blip r:embed="rId2"/>
                <a:stretch>
                  <a:fillRect l="-1481" t="-2695" r="-1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9C0320-1DF7-40FC-B902-6AF16D5DE954}"/>
              </a:ext>
            </a:extLst>
          </p:cNvPr>
          <p:cNvSpPr>
            <a:spLocks noGrp="1"/>
          </p:cNvSpPr>
          <p:nvPr>
            <p:ph type="sldNum" sz="quarter" idx="12"/>
          </p:nvPr>
        </p:nvSpPr>
        <p:spPr/>
        <p:txBody>
          <a:bodyPr/>
          <a:lstStyle/>
          <a:p>
            <a:fld id="{929262FE-7F58-4A1E-8AF3-5A510A86DEBD}" type="slidenum">
              <a:rPr lang="en-US" smtClean="0"/>
              <a:t>6</a:t>
            </a:fld>
            <a:endParaRPr lang="en-US"/>
          </a:p>
        </p:txBody>
      </p:sp>
    </p:spTree>
    <p:extLst>
      <p:ext uri="{BB962C8B-B14F-4D97-AF65-F5344CB8AC3E}">
        <p14:creationId xmlns:p14="http://schemas.microsoft.com/office/powerpoint/2010/main" val="253014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 Worked Example </a:t>
            </a:r>
          </a:p>
        </p:txBody>
      </p:sp>
      <p:sp>
        <p:nvSpPr>
          <p:cNvPr id="3" name="Content Placeholder 2"/>
          <p:cNvSpPr>
            <a:spLocks noGrp="1"/>
          </p:cNvSpPr>
          <p:nvPr>
            <p:ph idx="1"/>
          </p:nvPr>
        </p:nvSpPr>
        <p:spPr>
          <a:xfrm>
            <a:off x="457200" y="1600201"/>
            <a:ext cx="8229600" cy="2510232"/>
          </a:xfrm>
        </p:spPr>
        <p:txBody>
          <a:bodyPr>
            <a:normAutofit fontScale="77500" lnSpcReduction="20000"/>
          </a:bodyPr>
          <a:lstStyle/>
          <a:p>
            <a:r>
              <a:rPr lang="en-US" dirty="0"/>
              <a:t>A 500 </a:t>
            </a:r>
            <a:r>
              <a:rPr lang="en-US" dirty="0" err="1"/>
              <a:t>lb</a:t>
            </a:r>
            <a:r>
              <a:rPr lang="en-US" dirty="0"/>
              <a:t> box is sitting on concrete floor. If the static coefficient of friction is .7 and the kinetic coefficient of friction is .6:</a:t>
            </a:r>
          </a:p>
          <a:p>
            <a:pPr lvl="1"/>
            <a:r>
              <a:rPr lang="en-US" dirty="0"/>
              <a:t>What is the friction force if the pulling force is 150 lbs?</a:t>
            </a:r>
          </a:p>
          <a:p>
            <a:pPr lvl="1"/>
            <a:r>
              <a:rPr lang="en-US" dirty="0"/>
              <a:t>What pulling force would be required to get the box moving?</a:t>
            </a:r>
          </a:p>
          <a:p>
            <a:pPr lvl="1"/>
            <a:r>
              <a:rPr lang="en-US" dirty="0"/>
              <a:t>What is the minimum force required to keep the box moving once it has started moving?</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10433"/>
            <a:ext cx="6781800" cy="2747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621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 Practice Problem</a:t>
            </a:r>
          </a:p>
        </p:txBody>
      </p:sp>
      <p:sp>
        <p:nvSpPr>
          <p:cNvPr id="3" name="Content Placeholder 2"/>
          <p:cNvSpPr>
            <a:spLocks noGrp="1"/>
          </p:cNvSpPr>
          <p:nvPr>
            <p:ph idx="1"/>
          </p:nvPr>
        </p:nvSpPr>
        <p:spPr>
          <a:xfrm>
            <a:off x="457200" y="1600200"/>
            <a:ext cx="8229600" cy="1828799"/>
          </a:xfrm>
        </p:spPr>
        <p:txBody>
          <a:bodyPr>
            <a:normAutofit fontScale="85000" lnSpcReduction="20000"/>
          </a:bodyPr>
          <a:lstStyle/>
          <a:p>
            <a:r>
              <a:rPr lang="en-US" dirty="0"/>
              <a:t>A 30 </a:t>
            </a:r>
            <a:r>
              <a:rPr lang="en-US" dirty="0" err="1"/>
              <a:t>lb</a:t>
            </a:r>
            <a:r>
              <a:rPr lang="en-US" dirty="0"/>
              <a:t> sled is being pulled up an icy incline of 25 degrees. If the static coefficient of friction between the ice and the sled is .4 and the kinetic coefficient of friction is .3, what is the required pulling force needed to keep the sled moving at a constant rate?</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dirty="0"/>
          </a:p>
        </p:txBody>
      </p:sp>
      <p:pic>
        <p:nvPicPr>
          <p:cNvPr id="2050" name="Picture 2" descr="Problem 2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792" y="3495675"/>
            <a:ext cx="5512008"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147862"/>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1180</TotalTime>
  <Words>553</Words>
  <Application>Microsoft Office PowerPoint</Application>
  <PresentationFormat>On-screen Show (4:3)</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MA_Template</vt:lpstr>
      <vt:lpstr>Dry Friction</vt:lpstr>
      <vt:lpstr>Friction</vt:lpstr>
      <vt:lpstr>The Nature of the Dry Friction Force</vt:lpstr>
      <vt:lpstr>Static and Kinetic Friction</vt:lpstr>
      <vt:lpstr>Variables in the Friction Equations</vt:lpstr>
      <vt:lpstr>Friction Forces</vt:lpstr>
      <vt:lpstr>Thanks for Watching</vt:lpstr>
      <vt:lpstr>Friction Worked Example </vt:lpstr>
      <vt:lpstr>Friction Practice Problem</vt:lpstr>
      <vt:lpstr>Friction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cp:revision>
  <dcterms:created xsi:type="dcterms:W3CDTF">2020-08-21T15:23:22Z</dcterms:created>
  <dcterms:modified xsi:type="dcterms:W3CDTF">2020-11-28T15:17:02Z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