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sldIdLst>
    <p:sldId id="256" r:id="rId5"/>
    <p:sldId id="276" r:id="rId6"/>
    <p:sldId id="277" r:id="rId7"/>
    <p:sldId id="278" r:id="rId8"/>
    <p:sldId id="279" r:id="rId9"/>
    <p:sldId id="280" r:id="rId10"/>
    <p:sldId id="281" r:id="rId11"/>
    <p:sldId id="287" r:id="rId12"/>
    <p:sldId id="263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1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503E-B3EF-424C-B3CC-B319B8E34A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99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Two-Dimensional Kinematics in Rectangular Coordinate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905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basketball is thrown towards as hoop that is three feet higher in the y direction and 25 feet away in the x direction. If the ball is thrown at an initial angle of 50 degrees, what must the initial velocity be for the ball to make it into the hoop?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4378BE-9F2D-4A58-90B9-0038B27ED290}"/>
              </a:ext>
            </a:extLst>
          </p:cNvPr>
          <p:cNvGrpSpPr/>
          <p:nvPr/>
        </p:nvGrpSpPr>
        <p:grpSpPr>
          <a:xfrm>
            <a:off x="1600200" y="3127513"/>
            <a:ext cx="5943600" cy="3599179"/>
            <a:chOff x="-8217" y="1853406"/>
            <a:chExt cx="8390217" cy="5022373"/>
          </a:xfrm>
        </p:grpSpPr>
        <p:pic>
          <p:nvPicPr>
            <p:cNvPr id="39" name="Picture 2" descr="Basketball NoShadow by rduris">
              <a:extLst>
                <a:ext uri="{FF2B5EF4-FFF2-40B4-BE49-F238E27FC236}">
                  <a16:creationId xmlns:a16="http://schemas.microsoft.com/office/drawing/2014/main" id="{B5A69B25-02C1-4A05-AE33-CB31B0CDFC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3522186"/>
              <a:ext cx="560389" cy="560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128446E-BF79-495D-A562-E0A47B1D1E52}"/>
                </a:ext>
              </a:extLst>
            </p:cNvPr>
            <p:cNvGrpSpPr/>
            <p:nvPr/>
          </p:nvGrpSpPr>
          <p:grpSpPr>
            <a:xfrm>
              <a:off x="6166151" y="1853406"/>
              <a:ext cx="1301449" cy="1668780"/>
              <a:chOff x="5480351" y="2438400"/>
              <a:chExt cx="1301449" cy="1668780"/>
            </a:xfrm>
          </p:grpSpPr>
          <p:pic>
            <p:nvPicPr>
              <p:cNvPr id="59" name="Picture 4" descr="Basketball Net Clip Art">
                <a:extLst>
                  <a:ext uri="{FF2B5EF4-FFF2-40B4-BE49-F238E27FC236}">
                    <a16:creationId xmlns:a16="http://schemas.microsoft.com/office/drawing/2014/main" id="{87E21767-57AF-48A4-9A11-96DD3551A2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0351" y="3469006"/>
                <a:ext cx="880444" cy="6381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A7381D-E45A-4E5C-83FE-7AEBFC313635}"/>
                  </a:ext>
                </a:extLst>
              </p:cNvPr>
              <p:cNvSpPr/>
              <p:nvPr/>
            </p:nvSpPr>
            <p:spPr>
              <a:xfrm>
                <a:off x="6629400" y="2438400"/>
                <a:ext cx="152400" cy="14478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FB2D37D6-1698-4369-AFD0-E6402D6F11E2}"/>
                  </a:ext>
                </a:extLst>
              </p:cNvPr>
              <p:cNvSpPr/>
              <p:nvPr/>
            </p:nvSpPr>
            <p:spPr>
              <a:xfrm>
                <a:off x="5486400" y="3476626"/>
                <a:ext cx="1143000" cy="4571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F7DE4FE4-714F-4713-9AC0-70494C5C60AF}"/>
                  </a:ext>
                </a:extLst>
              </p:cNvPr>
              <p:cNvSpPr/>
              <p:nvPr/>
            </p:nvSpPr>
            <p:spPr>
              <a:xfrm rot="10800000">
                <a:off x="6248400" y="3505200"/>
                <a:ext cx="381000" cy="152400"/>
              </a:xfrm>
              <a:prstGeom prst="triangle">
                <a:avLst>
                  <a:gd name="adj" fmla="val 0"/>
                </a:avLst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Bent Arrow 2048">
              <a:extLst>
                <a:ext uri="{FF2B5EF4-FFF2-40B4-BE49-F238E27FC236}">
                  <a16:creationId xmlns:a16="http://schemas.microsoft.com/office/drawing/2014/main" id="{A8B5FF15-2CAC-4E0B-BAEA-8AC6D39AAFD1}"/>
                </a:ext>
              </a:extLst>
            </p:cNvPr>
            <p:cNvSpPr/>
            <p:nvPr/>
          </p:nvSpPr>
          <p:spPr>
            <a:xfrm flipH="1">
              <a:off x="7467600" y="2590800"/>
              <a:ext cx="914400" cy="3962400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CDFA8B1-F6E8-4537-AC09-8E3BD9F14800}"/>
                </a:ext>
              </a:extLst>
            </p:cNvPr>
            <p:cNvCxnSpPr/>
            <p:nvPr/>
          </p:nvCxnSpPr>
          <p:spPr>
            <a:xfrm>
              <a:off x="1752600" y="3920712"/>
              <a:ext cx="1600200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4EB1C0C-64CD-4820-8070-262F40395C0B}"/>
                </a:ext>
              </a:extLst>
            </p:cNvPr>
            <p:cNvCxnSpPr/>
            <p:nvPr/>
          </p:nvCxnSpPr>
          <p:spPr>
            <a:xfrm flipV="1">
              <a:off x="1687590" y="3104102"/>
              <a:ext cx="510657" cy="44437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52C2B1E-7E5C-4A02-9AC9-4067CFB2F28E}"/>
                    </a:ext>
                  </a:extLst>
                </p:cNvPr>
                <p:cNvSpPr txBox="1"/>
                <p:nvPr/>
              </p:nvSpPr>
              <p:spPr>
                <a:xfrm>
                  <a:off x="3442014" y="3726760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52C2B1E-7E5C-4A02-9AC9-4067CFB2F2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014" y="3726760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651" b="-20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6F0D0A2-5E95-42D0-AAD1-3453A40383A3}"/>
                </a:ext>
              </a:extLst>
            </p:cNvPr>
            <p:cNvCxnSpPr/>
            <p:nvPr/>
          </p:nvCxnSpPr>
          <p:spPr>
            <a:xfrm flipV="1">
              <a:off x="1406720" y="2818094"/>
              <a:ext cx="11430" cy="58823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6096F28-1227-4894-A5A5-52931986CCF2}"/>
                    </a:ext>
                  </a:extLst>
                </p:cNvPr>
                <p:cNvSpPr txBox="1"/>
                <p:nvPr/>
              </p:nvSpPr>
              <p:spPr>
                <a:xfrm>
                  <a:off x="2150131" y="2729825"/>
                  <a:ext cx="7967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=?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6096F28-1227-4894-A5A5-52931986C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131" y="2729825"/>
                  <a:ext cx="796757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9032" b="-348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9DBE163-C4E0-4BEE-893C-A21F57829E75}"/>
                    </a:ext>
                  </a:extLst>
                </p:cNvPr>
                <p:cNvSpPr txBox="1"/>
                <p:nvPr/>
              </p:nvSpPr>
              <p:spPr>
                <a:xfrm>
                  <a:off x="1238578" y="2352904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9DBE163-C4E0-4BEE-893C-A21F57829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578" y="2352904"/>
                  <a:ext cx="371384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636" b="-488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FB50844-0F92-47F9-90FD-B1CDD9279CD8}"/>
                    </a:ext>
                  </a:extLst>
                </p:cNvPr>
                <p:cNvSpPr txBox="1"/>
                <p:nvPr/>
              </p:nvSpPr>
              <p:spPr>
                <a:xfrm>
                  <a:off x="2269940" y="3340694"/>
                  <a:ext cx="563231" cy="36298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baseline="300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en-US" baseline="30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FB50844-0F92-47F9-90FD-B1CDD927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9940" y="3340694"/>
                  <a:ext cx="563231" cy="362984"/>
                </a:xfrm>
                <a:prstGeom prst="rect">
                  <a:avLst/>
                </a:prstGeom>
                <a:blipFill>
                  <a:blip r:embed="rId7"/>
                  <a:stretch>
                    <a:fillRect r="-16667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1A1B0608-D2DD-4B68-B4F4-F71B645D7A00}"/>
                </a:ext>
              </a:extLst>
            </p:cNvPr>
            <p:cNvSpPr/>
            <p:nvPr/>
          </p:nvSpPr>
          <p:spPr>
            <a:xfrm>
              <a:off x="503380" y="2998342"/>
              <a:ext cx="1828800" cy="1828800"/>
            </a:xfrm>
            <a:prstGeom prst="arc">
              <a:avLst>
                <a:gd name="adj1" fmla="val 18820252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01CC650-20C1-43B7-B891-41FC39224FD5}"/>
                </a:ext>
              </a:extLst>
            </p:cNvPr>
            <p:cNvSpPr/>
            <p:nvPr/>
          </p:nvSpPr>
          <p:spPr>
            <a:xfrm>
              <a:off x="-8217" y="5199379"/>
              <a:ext cx="2819400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65CB23-2B88-44FF-A28D-5F3E17C1FB59}"/>
                </a:ext>
              </a:extLst>
            </p:cNvPr>
            <p:cNvCxnSpPr/>
            <p:nvPr/>
          </p:nvCxnSpPr>
          <p:spPr>
            <a:xfrm>
              <a:off x="1378522" y="4191000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E1305C8-969E-461A-B373-BFA46B9957E4}"/>
                </a:ext>
              </a:extLst>
            </p:cNvPr>
            <p:cNvCxnSpPr/>
            <p:nvPr/>
          </p:nvCxnSpPr>
          <p:spPr>
            <a:xfrm>
              <a:off x="6601693" y="3657600"/>
              <a:ext cx="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AAE8C75-905B-469E-885B-93AFEDF3A8DF}"/>
                </a:ext>
              </a:extLst>
            </p:cNvPr>
            <p:cNvCxnSpPr/>
            <p:nvPr/>
          </p:nvCxnSpPr>
          <p:spPr>
            <a:xfrm>
              <a:off x="1378522" y="4495800"/>
              <a:ext cx="522317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36F1CF-AC1B-4348-AD5B-7A2279BBCCF9}"/>
                </a:ext>
              </a:extLst>
            </p:cNvPr>
            <p:cNvCxnSpPr/>
            <p:nvPr/>
          </p:nvCxnSpPr>
          <p:spPr>
            <a:xfrm flipH="1" flipV="1">
              <a:off x="503380" y="2948684"/>
              <a:ext cx="69283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4DE27A-1CD1-4EB9-B2BE-C571BC7CF38E}"/>
                </a:ext>
              </a:extLst>
            </p:cNvPr>
            <p:cNvCxnSpPr/>
            <p:nvPr/>
          </p:nvCxnSpPr>
          <p:spPr>
            <a:xfrm flipH="1" flipV="1">
              <a:off x="503380" y="3909092"/>
              <a:ext cx="5634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74F4A7E-6C87-4297-9D24-B4C68AC384A8}"/>
                </a:ext>
              </a:extLst>
            </p:cNvPr>
            <p:cNvCxnSpPr/>
            <p:nvPr/>
          </p:nvCxnSpPr>
          <p:spPr>
            <a:xfrm flipV="1">
              <a:off x="785090" y="2948684"/>
              <a:ext cx="0" cy="9720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F4EEA1D-6B4C-4ED8-9A7F-3A3797DF2A74}"/>
                    </a:ext>
                  </a:extLst>
                </p:cNvPr>
                <p:cNvSpPr txBox="1"/>
                <p:nvPr/>
              </p:nvSpPr>
              <p:spPr>
                <a:xfrm>
                  <a:off x="3654880" y="4463534"/>
                  <a:ext cx="76899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25 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𝑓𝑡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F4EEA1D-6B4C-4ED8-9A7F-3A3797DF2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4880" y="4463534"/>
                  <a:ext cx="76899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222" b="-581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215FCD1-B001-4AAB-B227-314F387BF2AD}"/>
                    </a:ext>
                  </a:extLst>
                </p:cNvPr>
                <p:cNvSpPr txBox="1"/>
                <p:nvPr/>
              </p:nvSpPr>
              <p:spPr>
                <a:xfrm>
                  <a:off x="467137" y="3163809"/>
                  <a:ext cx="640753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𝑓𝑡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215FCD1-B001-4AAB-B227-314F387BF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37" y="3163809"/>
                  <a:ext cx="640753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32432" b="-5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151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Curvilinear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Curvilinear motion is motion that follows a curved path.</a:t>
            </a:r>
          </a:p>
          <a:p>
            <a:pPr lvl="1"/>
            <a:r>
              <a:rPr lang="en-US" dirty="0"/>
              <a:t>Planar motion (2-D Motion) is curvilinear motion that follows a curve in a single plane</a:t>
            </a:r>
          </a:p>
          <a:p>
            <a:r>
              <a:rPr lang="en-US" dirty="0"/>
              <a:t>So far we have dealt with only a single dimension, but to describe curvilinear motion we will need at least 2 dimensions.</a:t>
            </a:r>
          </a:p>
          <a:p>
            <a:r>
              <a:rPr lang="en-US" dirty="0"/>
              <a:t>Options for these two dimensions include:</a:t>
            </a:r>
          </a:p>
          <a:p>
            <a:pPr lvl="1"/>
            <a:r>
              <a:rPr lang="en-US" dirty="0"/>
              <a:t>Rectangular (horizontal position and vertical position from a stationary origin)</a:t>
            </a:r>
          </a:p>
          <a:p>
            <a:pPr lvl="1"/>
            <a:r>
              <a:rPr lang="en-US" dirty="0"/>
              <a:t>Normal and Tangential Coordinates (rectangular coordinates that are attached to the object in motion)</a:t>
            </a:r>
          </a:p>
          <a:p>
            <a:pPr lvl="1"/>
            <a:r>
              <a:rPr lang="en-US" dirty="0"/>
              <a:t>Polar Coordinates (angle and magnitude of vector from a stationary origin)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Planar Motion with Rectangular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89643" y="6300379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01AE263-5EC4-4F20-96F9-B45C4DF46E5D}"/>
              </a:ext>
            </a:extLst>
          </p:cNvPr>
          <p:cNvSpPr/>
          <p:nvPr/>
        </p:nvSpPr>
        <p:spPr>
          <a:xfrm>
            <a:off x="5522241" y="5486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C94E35-7305-43D2-92CD-242DFCE1C2FA}"/>
              </a:ext>
            </a:extLst>
          </p:cNvPr>
          <p:cNvCxnSpPr/>
          <p:nvPr/>
        </p:nvCxnSpPr>
        <p:spPr>
          <a:xfrm flipV="1">
            <a:off x="5674641" y="5638800"/>
            <a:ext cx="0" cy="838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9D8876-7A3C-4C1B-8C9D-6D42BD298CCB}"/>
              </a:ext>
            </a:extLst>
          </p:cNvPr>
          <p:cNvCxnSpPr/>
          <p:nvPr/>
        </p:nvCxnSpPr>
        <p:spPr>
          <a:xfrm>
            <a:off x="2931441" y="6477000"/>
            <a:ext cx="33670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1A981-8C20-460E-A970-5761C19D38F8}"/>
              </a:ext>
            </a:extLst>
          </p:cNvPr>
          <p:cNvCxnSpPr/>
          <p:nvPr/>
        </p:nvCxnSpPr>
        <p:spPr>
          <a:xfrm flipV="1">
            <a:off x="2931441" y="4038600"/>
            <a:ext cx="0" cy="2438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037E01-1641-439A-8F28-A156C82916B1}"/>
              </a:ext>
            </a:extLst>
          </p:cNvPr>
          <p:cNvCxnSpPr/>
          <p:nvPr/>
        </p:nvCxnSpPr>
        <p:spPr>
          <a:xfrm>
            <a:off x="2931441" y="5638800"/>
            <a:ext cx="27432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E69EE-02BC-4798-8969-E56FF976D0E1}"/>
              </a:ext>
            </a:extLst>
          </p:cNvPr>
          <p:cNvSpPr txBox="1"/>
          <p:nvPr/>
        </p:nvSpPr>
        <p:spPr>
          <a:xfrm>
            <a:off x="2626641" y="3886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B53315-E56D-4340-8915-2F59A57E59D2}"/>
              </a:ext>
            </a:extLst>
          </p:cNvPr>
          <p:cNvSpPr txBox="1"/>
          <p:nvPr/>
        </p:nvSpPr>
        <p:spPr>
          <a:xfrm>
            <a:off x="6308904" y="62923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CD8A08-F6B3-4190-A560-07C2E599910F}"/>
              </a:ext>
            </a:extLst>
          </p:cNvPr>
          <p:cNvCxnSpPr/>
          <p:nvPr/>
        </p:nvCxnSpPr>
        <p:spPr>
          <a:xfrm flipV="1">
            <a:off x="2915503" y="5638800"/>
            <a:ext cx="2759138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FA1ABE9-0C3E-468D-BB5C-0CDA2C7B070B}"/>
                  </a:ext>
                </a:extLst>
              </p:cNvPr>
              <p:cNvSpPr txBox="1"/>
              <p:nvPr/>
            </p:nvSpPr>
            <p:spPr>
              <a:xfrm>
                <a:off x="3473635" y="5764768"/>
                <a:ext cx="1050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FA1ABE9-0C3E-468D-BB5C-0CDA2C7B0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635" y="5764768"/>
                <a:ext cx="10508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D7ED4BD-5855-4ABD-B46F-9C40BC665179}"/>
              </a:ext>
            </a:extLst>
          </p:cNvPr>
          <p:cNvSpPr txBox="1"/>
          <p:nvPr/>
        </p:nvSpPr>
        <p:spPr>
          <a:xfrm>
            <a:off x="5697723" y="594943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D67223-8E70-4338-82D7-EB3F7065C69E}"/>
              </a:ext>
            </a:extLst>
          </p:cNvPr>
          <p:cNvSpPr txBox="1"/>
          <p:nvPr/>
        </p:nvSpPr>
        <p:spPr>
          <a:xfrm>
            <a:off x="4153046" y="523720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A0F1253-E06A-4D19-9E6B-35BC48FD3ACD}"/>
                  </a:ext>
                </a:extLst>
              </p:cNvPr>
              <p:cNvSpPr txBox="1"/>
              <p:nvPr/>
            </p:nvSpPr>
            <p:spPr>
              <a:xfrm>
                <a:off x="5418541" y="5111234"/>
                <a:ext cx="1050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A0F1253-E06A-4D19-9E6B-35BC48FD3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541" y="5111234"/>
                <a:ext cx="105086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9B7645-29B6-40AD-AA74-53E752ADC00E}"/>
                  </a:ext>
                </a:extLst>
              </p:cNvPr>
              <p:cNvSpPr txBox="1"/>
              <p:nvPr/>
            </p:nvSpPr>
            <p:spPr>
              <a:xfrm>
                <a:off x="2261579" y="6400800"/>
                <a:ext cx="1050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9B7645-29B6-40AD-AA74-53E752ADC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79" y="6400800"/>
                <a:ext cx="10508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4895DC-5680-4962-8E8C-6A09B3A17FBD}"/>
              </a:ext>
            </a:extLst>
          </p:cNvPr>
          <p:cNvCxnSpPr/>
          <p:nvPr/>
        </p:nvCxnSpPr>
        <p:spPr>
          <a:xfrm>
            <a:off x="2931441" y="6477000"/>
            <a:ext cx="4057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495996-955C-415F-B702-9AD5ACB546C4}"/>
              </a:ext>
            </a:extLst>
          </p:cNvPr>
          <p:cNvCxnSpPr/>
          <p:nvPr/>
        </p:nvCxnSpPr>
        <p:spPr>
          <a:xfrm rot="16200000">
            <a:off x="2728575" y="6257698"/>
            <a:ext cx="4057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E43378-6D74-4AF2-9559-A90BF9BFE479}"/>
                  </a:ext>
                </a:extLst>
              </p:cNvPr>
              <p:cNvSpPr txBox="1"/>
              <p:nvPr/>
            </p:nvSpPr>
            <p:spPr>
              <a:xfrm>
                <a:off x="2261579" y="5821463"/>
                <a:ext cx="1050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E43378-6D74-4AF2-9559-A90BF9BFE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79" y="5821463"/>
                <a:ext cx="1050862" cy="369332"/>
              </a:xfrm>
              <a:prstGeom prst="rect">
                <a:avLst/>
              </a:prstGeom>
              <a:blipFill>
                <a:blip r:embed="rId6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DD656CF-38DC-4C0D-A902-9B588F2750E2}"/>
                  </a:ext>
                </a:extLst>
              </p:cNvPr>
              <p:cNvSpPr txBox="1"/>
              <p:nvPr/>
            </p:nvSpPr>
            <p:spPr>
              <a:xfrm>
                <a:off x="2929131" y="6444734"/>
                <a:ext cx="1050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DD656CF-38DC-4C0D-A902-9B588F275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31" y="6444734"/>
                <a:ext cx="1050862" cy="369332"/>
              </a:xfrm>
              <a:prstGeom prst="rect">
                <a:avLst/>
              </a:prstGeom>
              <a:blipFill>
                <a:blip r:embed="rId7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B48FDE51-C998-4DFC-86A0-CF021C3F41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3460" y="1594453"/>
                <a:ext cx="8229600" cy="22478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In rectangular coordinates, we represent the position over time in a single equation by breaking position down into x and y coordinates and using the </a:t>
                </a:r>
                <a:r>
                  <a:rPr lang="en-US" dirty="0" err="1"/>
                  <a:t>i</a:t>
                </a:r>
                <a:r>
                  <a:rPr lang="en-US" dirty="0"/>
                  <a:t> and j unit vectors to denote which is which.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</m:t>
                              </m:r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i</m:t>
                          </m:r>
                        </m:e>
                      </m:acc>
                      <m:r>
                        <a:rPr lang="en-US" b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B48FDE51-C998-4DFC-86A0-CF021C3F4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60" y="1594453"/>
                <a:ext cx="8229600" cy="2247809"/>
              </a:xfrm>
              <a:prstGeom prst="rect">
                <a:avLst/>
              </a:prstGeom>
              <a:blipFill>
                <a:blip r:embed="rId8"/>
                <a:stretch>
                  <a:fillRect l="-1111" t="-516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10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Coordinates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really use rectangular coordinates, we should have “independent” motion.</a:t>
            </a:r>
          </a:p>
          <a:p>
            <a:r>
              <a:rPr lang="en-US" dirty="0"/>
              <a:t>This means that the direction of forces (and thus accelerations) do not depend upon the position or orientation of the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 descr="https://upload.wikimedia.org/wikipedia/commons/3/3c/Bouncing_ball_strobe_edit.jpg">
            <a:extLst>
              <a:ext uri="{FF2B5EF4-FFF2-40B4-BE49-F238E27FC236}">
                <a16:creationId xmlns:a16="http://schemas.microsoft.com/office/drawing/2014/main" id="{1BE1F92B-90D9-4F67-9AB0-7B00FA805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r="35000"/>
          <a:stretch/>
        </p:blipFill>
        <p:spPr bwMode="auto">
          <a:xfrm>
            <a:off x="1828800" y="3352800"/>
            <a:ext cx="2201069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536E0-BAE2-485F-9207-102A303085E7}"/>
              </a:ext>
            </a:extLst>
          </p:cNvPr>
          <p:cNvSpPr txBox="1"/>
          <p:nvPr/>
        </p:nvSpPr>
        <p:spPr>
          <a:xfrm>
            <a:off x="1524742" y="616828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Based on image by </a:t>
            </a:r>
            <a:r>
              <a:rPr lang="en-US" sz="1600" dirty="0" err="1"/>
              <a:t>MichaelMaggs</a:t>
            </a:r>
            <a:r>
              <a:rPr lang="en-US" sz="1600" dirty="0"/>
              <a:t> CC-BY-SA 3.0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63F21D-A386-4637-A22A-7CC3C8C91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995" y="3314814"/>
            <a:ext cx="2450202" cy="27811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AD93A6-0E15-4A8B-AA51-98FAF41DAF1A}"/>
              </a:ext>
            </a:extLst>
          </p:cNvPr>
          <p:cNvSpPr txBox="1"/>
          <p:nvPr/>
        </p:nvSpPr>
        <p:spPr>
          <a:xfrm>
            <a:off x="5029200" y="612082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Based on image by Paul Schultz CC-BY 2.0</a:t>
            </a:r>
          </a:p>
        </p:txBody>
      </p:sp>
    </p:spTree>
    <p:extLst>
      <p:ext uri="{BB962C8B-B14F-4D97-AF65-F5344CB8AC3E}">
        <p14:creationId xmlns:p14="http://schemas.microsoft.com/office/powerpoint/2010/main" val="133046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Planar Motion with Rectangular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153400" cy="18288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If the two directions are independent (such as with projectile motion), then we can just break the vector equation into two separate sets of equations and take derivatives independently.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/>
                            </a:rPr>
                            <m:t>t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000" i="1">
                              <a:latin typeface="Cambria Math"/>
                            </a:rPr>
                            <m:t>i</m:t>
                          </m:r>
                        </m:e>
                      </m:acc>
                      <m:r>
                        <a:rPr lang="en-US" sz="4000" b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/>
                            </a:rPr>
                            <m:t>t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4000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153400" cy="1828800"/>
              </a:xfrm>
              <a:blipFill>
                <a:blip r:embed="rId2"/>
                <a:stretch>
                  <a:fillRect l="-822" t="-5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455882" y="3962400"/>
                <a:ext cx="3048000" cy="14176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82" y="3962400"/>
                <a:ext cx="3048000" cy="1417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4724400" y="3962400"/>
                <a:ext cx="3048000" cy="14176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962400"/>
                <a:ext cx="3048000" cy="1417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3200400" y="3352800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29200" y="3352800"/>
            <a:ext cx="6096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5474421"/>
            <a:ext cx="8534400" cy="7739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Time (t) is what ties these two sets of equations together</a:t>
            </a:r>
            <a:endParaRPr lang="en-US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2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Vector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EF4C108-B0AD-495F-B01E-608415A76B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600200"/>
                <a:ext cx="8153400" cy="4191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Once we have taken derivatives of x and y components separately, we can put them back together in a single vector equation if we desire.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i</m:t>
                          </m:r>
                        </m:e>
                      </m:acc>
                      <m:r>
                        <a:rPr lang="en-US" b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y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  </m:t>
                      </m:r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i</m:t>
                          </m:r>
                        </m:e>
                      </m:acc>
                      <m:r>
                        <a:rPr lang="en-US" b="1">
                          <a:latin typeface="Cambria Math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y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  </m:t>
                      </m:r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x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</a:rPr>
                            <m:t>i</m:t>
                          </m:r>
                        </m:e>
                      </m:acc>
                      <m:r>
                        <a:rPr lang="en-US" b="1">
                          <a:latin typeface="Cambria Math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y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4000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EF4C108-B0AD-495F-B01E-608415A76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153400" cy="4191000"/>
              </a:xfrm>
              <a:prstGeom prst="rect">
                <a:avLst/>
              </a:prstGeom>
              <a:blipFill>
                <a:blip r:embed="rId2"/>
                <a:stretch>
                  <a:fillRect l="-1495" t="-3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92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Rectangular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5029200" cy="44497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To find the overall magnitude of the velocity or acceleration in the end. We can use the Pythagorean Theorem.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2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2"/>
                              </a:solidFill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2"/>
                              </a:solidFill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To find the direction we can use the tangent function.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5029200" cy="4449763"/>
              </a:xfrm>
              <a:blipFill>
                <a:blip r:embed="rId2"/>
                <a:stretch>
                  <a:fillRect l="-2424" t="-3562" r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176881" y="3112532"/>
            <a:ext cx="304800" cy="304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329281" y="3264932"/>
            <a:ext cx="0" cy="1371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340167" y="3264932"/>
            <a:ext cx="18288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340167" y="3264932"/>
            <a:ext cx="1828800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29281" y="4636532"/>
            <a:ext cx="183968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8168967" y="3264932"/>
            <a:ext cx="0" cy="13716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164207" y="3048000"/>
                <a:ext cx="674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07" y="3048000"/>
                <a:ext cx="67499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708795" y="4451866"/>
                <a:ext cx="660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795" y="4451866"/>
                <a:ext cx="66075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164207" y="4451866"/>
                <a:ext cx="658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07" y="4451866"/>
                <a:ext cx="658706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rc 41"/>
          <p:cNvSpPr/>
          <p:nvPr/>
        </p:nvSpPr>
        <p:spPr>
          <a:xfrm>
            <a:off x="5818357" y="2716292"/>
            <a:ext cx="1097280" cy="1097280"/>
          </a:xfrm>
          <a:prstGeom prst="arc">
            <a:avLst>
              <a:gd name="adj1" fmla="val 21573558"/>
              <a:gd name="adj2" fmla="val 227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853211" y="3286704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211" y="3286704"/>
                <a:ext cx="37414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4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motorcycle drives off a one-meter-tall ramp at an angle of 30 degrees as shown below. Determine the equations for the acceleration, velocity, and position over time. How far does the motorcycle in the x direction before hitting the ground?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 descr="Oldtimer motorcycle by liftarn">
            <a:extLst>
              <a:ext uri="{FF2B5EF4-FFF2-40B4-BE49-F238E27FC236}">
                <a16:creationId xmlns:a16="http://schemas.microsoft.com/office/drawing/2014/main" id="{49856B50-5B4A-4304-A3DB-03837C70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4301">
            <a:off x="3334486" y="4874978"/>
            <a:ext cx="646228" cy="43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4388471-BF9B-4A90-A8EA-5406FBF6EA37}"/>
              </a:ext>
            </a:extLst>
          </p:cNvPr>
          <p:cNvSpPr/>
          <p:nvPr/>
        </p:nvSpPr>
        <p:spPr>
          <a:xfrm>
            <a:off x="1752600" y="5334000"/>
            <a:ext cx="1905000" cy="685800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30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C20A4-AE28-4150-9EB6-6527EAA726A5}"/>
              </a:ext>
            </a:extLst>
          </p:cNvPr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B45118-68FD-4F2E-A99E-CF905930C6EA}"/>
              </a:ext>
            </a:extLst>
          </p:cNvPr>
          <p:cNvCxnSpPr/>
          <p:nvPr/>
        </p:nvCxnSpPr>
        <p:spPr>
          <a:xfrm>
            <a:off x="3733800" y="5334000"/>
            <a:ext cx="16002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184428-FAFE-4417-9DC7-5FF2489C44F8}"/>
              </a:ext>
            </a:extLst>
          </p:cNvPr>
          <p:cNvCxnSpPr/>
          <p:nvPr/>
        </p:nvCxnSpPr>
        <p:spPr>
          <a:xfrm flipV="1">
            <a:off x="4035056" y="4805201"/>
            <a:ext cx="677294" cy="2528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2B01BF-AA17-4626-9BAC-F416C20C4341}"/>
                  </a:ext>
                </a:extLst>
              </p:cNvPr>
              <p:cNvSpPr txBox="1"/>
              <p:nvPr/>
            </p:nvSpPr>
            <p:spPr>
              <a:xfrm>
                <a:off x="5311140" y="514004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2B01BF-AA17-4626-9BAC-F416C20C4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140" y="5140048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216B3936-C7CA-4747-A800-D8F1E9B7D5B9}"/>
              </a:ext>
            </a:extLst>
          </p:cNvPr>
          <p:cNvSpPr/>
          <p:nvPr/>
        </p:nvSpPr>
        <p:spPr>
          <a:xfrm>
            <a:off x="2678430" y="4411980"/>
            <a:ext cx="1828800" cy="1828800"/>
          </a:xfrm>
          <a:prstGeom prst="arc">
            <a:avLst>
              <a:gd name="adj1" fmla="val 1997924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4C3BB3-1E24-4A2E-9F71-39C1FCA56ACF}"/>
              </a:ext>
            </a:extLst>
          </p:cNvPr>
          <p:cNvCxnSpPr/>
          <p:nvPr/>
        </p:nvCxnSpPr>
        <p:spPr>
          <a:xfrm flipV="1">
            <a:off x="3646170" y="4231382"/>
            <a:ext cx="11430" cy="5882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E4D2A3-EF29-4623-9AD9-ED9C11973A72}"/>
                  </a:ext>
                </a:extLst>
              </p:cNvPr>
              <p:cNvSpPr txBox="1"/>
              <p:nvPr/>
            </p:nvSpPr>
            <p:spPr>
              <a:xfrm>
                <a:off x="4648200" y="4397997"/>
                <a:ext cx="1495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=22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E4D2A3-EF29-4623-9AD9-ED9C11973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397997"/>
                <a:ext cx="1495922" cy="369332"/>
              </a:xfrm>
              <a:prstGeom prst="rect">
                <a:avLst/>
              </a:prstGeom>
              <a:blipFill>
                <a:blip r:embed="rId4"/>
                <a:stretch>
                  <a:fillRect t="-116393" r="-33061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BC7310-C26F-42E9-B1E3-68B06D177D98}"/>
                  </a:ext>
                </a:extLst>
              </p:cNvPr>
              <p:cNvSpPr txBox="1"/>
              <p:nvPr/>
            </p:nvSpPr>
            <p:spPr>
              <a:xfrm>
                <a:off x="3473607" y="382166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BC7310-C26F-42E9-B1E3-68B06D177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607" y="3821668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52D40B-C8CD-427D-B20D-70F718A35745}"/>
              </a:ext>
            </a:extLst>
          </p:cNvPr>
          <p:cNvCxnSpPr/>
          <p:nvPr/>
        </p:nvCxnSpPr>
        <p:spPr>
          <a:xfrm>
            <a:off x="4191000" y="5334000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69F153-0FAE-4340-A74F-61F91F357B41}"/>
                  </a:ext>
                </a:extLst>
              </p:cNvPr>
              <p:cNvSpPr txBox="1"/>
              <p:nvPr/>
            </p:nvSpPr>
            <p:spPr>
              <a:xfrm>
                <a:off x="3881189" y="5497950"/>
                <a:ext cx="6150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69F153-0FAE-4340-A74F-61F91F357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189" y="5497950"/>
                <a:ext cx="6150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067A92-C9AB-4B32-8DD6-B6A85D3C256D}"/>
                  </a:ext>
                </a:extLst>
              </p:cNvPr>
              <p:cNvSpPr txBox="1"/>
              <p:nvPr/>
            </p:nvSpPr>
            <p:spPr>
              <a:xfrm>
                <a:off x="4545713" y="4944574"/>
                <a:ext cx="563231" cy="3629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baseline="3000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067A92-C9AB-4B32-8DD6-B6A85D3C2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713" y="4944574"/>
                <a:ext cx="563231" cy="362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531013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571</Words>
  <Application>Microsoft Office PowerPoint</Application>
  <PresentationFormat>On-screen Show (4:3)</PresentationFormat>
  <Paragraphs>90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MA_Template</vt:lpstr>
      <vt:lpstr>Two-Dimensional Kinematics in Rectangular Coordinate Systems</vt:lpstr>
      <vt:lpstr>Curvilinear Motion</vt:lpstr>
      <vt:lpstr>Planar Motion with Rectangular Coordinates</vt:lpstr>
      <vt:lpstr>Rectangular Coordinates</vt:lpstr>
      <vt:lpstr>Planar Motion with Rectangular Coordinates</vt:lpstr>
      <vt:lpstr>Back to Vector Equations</vt:lpstr>
      <vt:lpstr>Rectangular Coordinates</vt:lpstr>
      <vt:lpstr>Thanks for Watching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5</cp:revision>
  <dcterms:created xsi:type="dcterms:W3CDTF">2020-08-21T15:23:22Z</dcterms:created>
  <dcterms:modified xsi:type="dcterms:W3CDTF">2020-12-22T20:51:11Z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