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sldIdLst>
    <p:sldId id="256" r:id="rId5"/>
    <p:sldId id="258" r:id="rId6"/>
    <p:sldId id="269" r:id="rId7"/>
    <p:sldId id="266" r:id="rId8"/>
    <p:sldId id="259" r:id="rId9"/>
    <p:sldId id="268" r:id="rId10"/>
    <p:sldId id="287" r:id="rId11"/>
    <p:sldId id="262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90" d="100"/>
          <a:sy n="90" d="100"/>
        </p:scale>
        <p:origin x="12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Equations of Motion with Normal-Tangential Coordinates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9F29-F9F6-4C98-8253-177C6805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Kinetics with Normal Tangential Coordinates 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A749-098B-4BF7-928F-4B0B421EA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495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15 kg boxes are being transported around a curve via a conveyor belt as shown to the right. Assuming the curve has a radius of 3 meters and the boxes are traveling at a constant speed of 1 meter per second. What is the minimum required coefficient of friction needed to ensure the boxes don’t slip as they travel around the curve? </a:t>
            </a:r>
          </a:p>
        </p:txBody>
      </p:sp>
      <p:pic>
        <p:nvPicPr>
          <p:cNvPr id="1026" name="Picture 2" descr="dock structure boat ship transport band vehicle yacht factory shelf stock trade watercraft cruise ship conveyor belt logistics factory building industrial hall passenger ship sport venue">
            <a:extLst>
              <a:ext uri="{FF2B5EF4-FFF2-40B4-BE49-F238E27FC236}">
                <a16:creationId xmlns:a16="http://schemas.microsoft.com/office/drawing/2014/main" id="{C3A94551-D356-4B90-8D24-2DF644A5F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80" y="2133599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98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Newton’s Second Law and the Force Mass and Acceleration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force mass and acceleration method</a:t>
                </a:r>
                <a:r>
                  <a:rPr lang="en-US" dirty="0"/>
                  <a:t> in </a:t>
                </a:r>
                <a:r>
                  <a:rPr lang="en-US" b="1" dirty="0"/>
                  <a:t>kinetics</a:t>
                </a:r>
                <a:r>
                  <a:rPr lang="en-US" dirty="0"/>
                  <a:t> builds directly on </a:t>
                </a:r>
                <a:r>
                  <a:rPr lang="en-US" b="1" dirty="0"/>
                  <a:t>Newton’s Second Law</a:t>
                </a:r>
                <a:r>
                  <a:rPr lang="en-US" dirty="0"/>
                  <a:t> which states that...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If we add known and unknown values into this equation, it is known as the </a:t>
                </a:r>
                <a:r>
                  <a:rPr lang="en-US" b="1" dirty="0"/>
                  <a:t>equation of motion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It is important to remember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are vectors, so in many cases we will break these force and acceleration vectors down into components and have </a:t>
                </a:r>
                <a:r>
                  <a:rPr lang="en-US" b="1" dirty="0"/>
                  <a:t>equations of motion</a:t>
                </a:r>
                <a:r>
                  <a:rPr lang="en-US" dirty="0"/>
                  <a:t> for each component direction.</a:t>
                </a:r>
              </a:p>
              <a:p>
                <a:r>
                  <a:rPr lang="en-US" dirty="0"/>
                  <a:t>By solving this equation (or equations) we can find either the forces given the accelerations, or the accelerations given the forces.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037" t="-2493" r="-148" b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Method in Two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Now we will have two equations of motion for normal-tangential coordinates.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Remember the normal-tangential coordinate system usually employed in instances where observations are made from the body in motion.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7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6DDF-E1BC-4D11-8570-85590720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Forces in Normal and Tangential Directions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7DD00-FC52-41F4-8760-FCC5EE90F61D}"/>
              </a:ext>
            </a:extLst>
          </p:cNvPr>
          <p:cNvSpPr txBox="1"/>
          <p:nvPr/>
        </p:nvSpPr>
        <p:spPr>
          <a:xfrm>
            <a:off x="3360870" y="36529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E23DA-AEB1-4BD8-80AE-943B85763C82}"/>
              </a:ext>
            </a:extLst>
          </p:cNvPr>
          <p:cNvSpPr txBox="1"/>
          <p:nvPr/>
        </p:nvSpPr>
        <p:spPr>
          <a:xfrm>
            <a:off x="6962661" y="404320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60EA3A-DAEF-4603-B186-49CAF94829F8}"/>
              </a:ext>
            </a:extLst>
          </p:cNvPr>
          <p:cNvGrpSpPr/>
          <p:nvPr/>
        </p:nvGrpSpPr>
        <p:grpSpPr>
          <a:xfrm rot="20698776">
            <a:off x="3341385" y="3669471"/>
            <a:ext cx="3622681" cy="2193398"/>
            <a:chOff x="3565085" y="2774406"/>
            <a:chExt cx="3622681" cy="2193398"/>
          </a:xfrm>
        </p:grpSpPr>
        <p:pic>
          <p:nvPicPr>
            <p:cNvPr id="4" name="Picture 2" descr="plane by voyeg3r">
              <a:extLst>
                <a:ext uri="{FF2B5EF4-FFF2-40B4-BE49-F238E27FC236}">
                  <a16:creationId xmlns:a16="http://schemas.microsoft.com/office/drawing/2014/main" id="{2E65B87C-7EEF-4BD2-9801-1F3C9E341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95351">
              <a:off x="3659734" y="3577755"/>
              <a:ext cx="1295400" cy="1484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8240850-526C-494A-B89D-355F91CB4B70}"/>
                </a:ext>
              </a:extLst>
            </p:cNvPr>
            <p:cNvCxnSpPr/>
            <p:nvPr/>
          </p:nvCxnSpPr>
          <p:spPr>
            <a:xfrm flipV="1">
              <a:off x="4343400" y="3871457"/>
              <a:ext cx="2844366" cy="4435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3D3F62-A59A-410A-8C92-19ADE6C8C1F0}"/>
                </a:ext>
              </a:extLst>
            </p:cNvPr>
            <p:cNvCxnSpPr/>
            <p:nvPr/>
          </p:nvCxnSpPr>
          <p:spPr>
            <a:xfrm flipH="1" flipV="1">
              <a:off x="4058121" y="2774406"/>
              <a:ext cx="269340" cy="15356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EC409C-D31E-464C-BEE6-F5FE6A8C4301}"/>
              </a:ext>
            </a:extLst>
          </p:cNvPr>
          <p:cNvCxnSpPr>
            <a:cxnSpLocks/>
          </p:cNvCxnSpPr>
          <p:nvPr/>
        </p:nvCxnSpPr>
        <p:spPr>
          <a:xfrm flipV="1">
            <a:off x="4265976" y="4081480"/>
            <a:ext cx="586004" cy="1395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FE18FF61-D863-4DEA-9399-5A8AF8AB6698}"/>
              </a:ext>
            </a:extLst>
          </p:cNvPr>
          <p:cNvSpPr/>
          <p:nvPr/>
        </p:nvSpPr>
        <p:spPr>
          <a:xfrm>
            <a:off x="3352800" y="4495800"/>
            <a:ext cx="1828800" cy="1828800"/>
          </a:xfrm>
          <a:prstGeom prst="arc">
            <a:avLst>
              <a:gd name="adj1" fmla="val 17761007"/>
              <a:gd name="adj2" fmla="val 201500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620A9A-68AC-41C2-A03A-06A6A5A617A3}"/>
                  </a:ext>
                </a:extLst>
              </p:cNvPr>
              <p:cNvSpPr txBox="1"/>
              <p:nvPr/>
            </p:nvSpPr>
            <p:spPr>
              <a:xfrm>
                <a:off x="4851625" y="3733019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620A9A-68AC-41C2-A03A-06A6A5A6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625" y="3733019"/>
                <a:ext cx="203004" cy="276999"/>
              </a:xfrm>
              <a:prstGeom prst="rect">
                <a:avLst/>
              </a:prstGeom>
              <a:blipFill>
                <a:blip r:embed="rId3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0FFB6D-C453-43B0-A92E-AAB009497B88}"/>
                  </a:ext>
                </a:extLst>
              </p:cNvPr>
              <p:cNvSpPr txBox="1"/>
              <p:nvPr/>
            </p:nvSpPr>
            <p:spPr>
              <a:xfrm>
                <a:off x="4804215" y="5425440"/>
                <a:ext cx="1243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0FFB6D-C453-43B0-A92E-AAB009497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215" y="5425440"/>
                <a:ext cx="1243674" cy="276999"/>
              </a:xfrm>
              <a:prstGeom prst="rect">
                <a:avLst/>
              </a:prstGeom>
              <a:blipFill>
                <a:blip r:embed="rId4"/>
                <a:stretch>
                  <a:fillRect l="-3922" r="-343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593587-7C02-4BFB-995C-EB34B96F9FA5}"/>
              </a:ext>
            </a:extLst>
          </p:cNvPr>
          <p:cNvCxnSpPr>
            <a:cxnSpLocks/>
          </p:cNvCxnSpPr>
          <p:nvPr/>
        </p:nvCxnSpPr>
        <p:spPr>
          <a:xfrm flipV="1">
            <a:off x="4265976" y="4979804"/>
            <a:ext cx="1069790" cy="48280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4B3C24-8229-4AB9-B033-4DEECA853130}"/>
              </a:ext>
            </a:extLst>
          </p:cNvPr>
          <p:cNvCxnSpPr>
            <a:cxnSpLocks/>
          </p:cNvCxnSpPr>
          <p:nvPr/>
        </p:nvCxnSpPr>
        <p:spPr>
          <a:xfrm flipH="1" flipV="1">
            <a:off x="3864596" y="4596064"/>
            <a:ext cx="388773" cy="84794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B1FD9E-B8BD-48F4-9810-496F79609784}"/>
                  </a:ext>
                </a:extLst>
              </p:cNvPr>
              <p:cNvSpPr txBox="1"/>
              <p:nvPr/>
            </p:nvSpPr>
            <p:spPr>
              <a:xfrm>
                <a:off x="2502850" y="4526902"/>
                <a:ext cx="1227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B1FD9E-B8BD-48F4-9810-496F7960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50" y="4526902"/>
                <a:ext cx="1227067" cy="276999"/>
              </a:xfrm>
              <a:prstGeom prst="rect">
                <a:avLst/>
              </a:prstGeom>
              <a:blipFill>
                <a:blip r:embed="rId5"/>
                <a:stretch>
                  <a:fillRect l="-4478" r="-348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C009D7-2DE2-46A5-B1B3-8A24B7E4F43D}"/>
                  </a:ext>
                </a:extLst>
              </p:cNvPr>
              <p:cNvSpPr txBox="1"/>
              <p:nvPr/>
            </p:nvSpPr>
            <p:spPr>
              <a:xfrm>
                <a:off x="5000071" y="4444301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C009D7-2DE2-46A5-B1B3-8A24B7E4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71" y="4444301"/>
                <a:ext cx="189475" cy="276999"/>
              </a:xfrm>
              <a:prstGeom prst="rect">
                <a:avLst/>
              </a:prstGeom>
              <a:blipFill>
                <a:blip r:embed="rId6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551E3BC-6A33-4555-828B-587944ED6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92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will fill in details on the forces in each direction using a free body diagram.</a:t>
            </a:r>
          </a:p>
          <a:p>
            <a:r>
              <a:rPr lang="en-US" dirty="0"/>
              <a:t>It’s important break any known of unknown forces down into n and t components.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1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1" grpId="0" animBg="1"/>
      <p:bldP spid="22" grpId="0"/>
      <p:bldP spid="23" grpId="0"/>
      <p:bldP spid="35" grpId="0"/>
      <p:bldP spid="36" grpId="0"/>
      <p:bldP spid="1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Acceleration in Normal/Tangential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312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will fill in details on the accelerations by looking back at the kinematics</a:t>
            </a:r>
          </a:p>
          <a:p>
            <a:r>
              <a:rPr lang="en-US" dirty="0"/>
              <a:t>When examining the kinematics of normal tangential coordinates, we found the acceleration in normal / tangential directions to be...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58719" y="4800600"/>
                <a:ext cx="15889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719" y="4800600"/>
                <a:ext cx="158896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71600" y="4495800"/>
                <a:ext cx="3041474" cy="1297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/>
                        </a:rPr>
                        <m:t>𝑣</m:t>
                      </m:r>
                      <m:acc>
                        <m:accPr>
                          <m:chr m:val="̇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/>
                              <a:ea typeface="Cambria Math"/>
                            </a:rPr>
                            <m:t>θ</m:t>
                          </m:r>
                        </m:e>
                      </m:acc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495800"/>
                <a:ext cx="3041474" cy="12977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02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a Kinetics Problem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0897-CDB5-4D78-9300-B055EC703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process used in solving a kinetics problem is similar to solving a problem in statics and consists of three steps.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a </a:t>
            </a:r>
            <a:r>
              <a:rPr lang="en-US" b="1" dirty="0"/>
              <a:t>free body diagram</a:t>
            </a:r>
            <a:r>
              <a:rPr lang="en-US" dirty="0"/>
              <a:t>.</a:t>
            </a:r>
          </a:p>
          <a:p>
            <a:pPr marL="914400" lvl="1" indent="-514350"/>
            <a:r>
              <a:rPr lang="en-US" dirty="0"/>
              <a:t>Draw the body separated from its surroundings</a:t>
            </a:r>
          </a:p>
          <a:p>
            <a:pPr marL="914400" lvl="1" indent="-514350"/>
            <a:r>
              <a:rPr lang="en-US" dirty="0"/>
              <a:t>Draw in all the known and unknown forces (</a:t>
            </a:r>
            <a:r>
              <a:rPr lang="en-US" dirty="0">
                <a:solidFill>
                  <a:srgbClr val="FF0000"/>
                </a:solidFill>
              </a:rPr>
              <a:t>I use red for forces</a:t>
            </a:r>
            <a:r>
              <a:rPr lang="en-US" dirty="0"/>
              <a:t>) as well as key dimensions and angles (</a:t>
            </a:r>
            <a:r>
              <a:rPr lang="en-US" dirty="0">
                <a:solidFill>
                  <a:schemeClr val="accent1"/>
                </a:solidFill>
              </a:rPr>
              <a:t>I use blue for dimensions and angles</a:t>
            </a:r>
            <a:r>
              <a:rPr lang="en-US" dirty="0"/>
              <a:t>)</a:t>
            </a:r>
          </a:p>
          <a:p>
            <a:pPr marL="914400" lvl="1" indent="-514350"/>
            <a:r>
              <a:rPr lang="en-US" dirty="0"/>
              <a:t>Draw in the acceleration vector (</a:t>
            </a:r>
            <a:r>
              <a:rPr lang="en-US" dirty="0">
                <a:solidFill>
                  <a:schemeClr val="accent1"/>
                </a:solidFill>
              </a:rPr>
              <a:t>I use a blue dashed vector for this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free body diagram to write out your </a:t>
            </a:r>
            <a:r>
              <a:rPr lang="en-US" b="1" dirty="0"/>
              <a:t>equations of motion</a:t>
            </a:r>
            <a:r>
              <a:rPr lang="en-US" dirty="0"/>
              <a:t>, breaking all forces and accelerations down into n and t components</a:t>
            </a:r>
          </a:p>
          <a:p>
            <a:pPr marL="914400" lvl="1" indent="-514350"/>
            <a:r>
              <a:rPr lang="en-US" dirty="0"/>
              <a:t>These may be supplemented with kinematics equations.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the equations for any unknowns.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Kinetics with Normal Tangential Coordinates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1000kg car travels over a hill constant speed of 100 km/hr.  The top of the hill can be approximated as a circle with a 90 m radius.</a:t>
            </a:r>
          </a:p>
          <a:p>
            <a:pPr lvl="1"/>
            <a:r>
              <a:rPr lang="en-US" dirty="0"/>
              <a:t>What is the normal force the road exerts on the car?</a:t>
            </a:r>
          </a:p>
          <a:p>
            <a:pPr lvl="1"/>
            <a:r>
              <a:rPr lang="en-US" dirty="0"/>
              <a:t>How fast would the car have to be going to get airborne?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152400" y="5791200"/>
            <a:ext cx="9144000" cy="9144000"/>
          </a:xfrm>
          <a:prstGeom prst="arc">
            <a:avLst>
              <a:gd name="adj1" fmla="val 13810459"/>
              <a:gd name="adj2" fmla="val 1857712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00600" y="5900058"/>
            <a:ext cx="762000" cy="4082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86400" y="60960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90m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81600" y="570967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5000" y="5222161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 = 100 km/hr</a:t>
            </a:r>
          </a:p>
        </p:txBody>
      </p:sp>
      <p:pic>
        <p:nvPicPr>
          <p:cNvPr id="12" name="Picture 2" descr="Car Side View by GDJ">
            <a:extLst>
              <a:ext uri="{FF2B5EF4-FFF2-40B4-BE49-F238E27FC236}">
                <a16:creationId xmlns:a16="http://schemas.microsoft.com/office/drawing/2014/main" id="{A6A7309D-6524-485B-B2E8-052F20096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51655" y="5422578"/>
            <a:ext cx="975665" cy="38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8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Kinetics with Normal Tangential Coordinates 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06679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A 2500 lb car is traveling 40 ft/s. The car’s tires have a coefficient of friction with the road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=.9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066799"/>
              </a:xfrm>
              <a:blipFill>
                <a:blip r:embed="rId3"/>
                <a:stretch>
                  <a:fillRect l="-1333" t="-5714" b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450273" y="2514600"/>
            <a:ext cx="4807527" cy="398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Assuming the car maintains a constant speed, what is the minimum radius of curvature before slipping?</a:t>
            </a:r>
          </a:p>
          <a:p>
            <a:r>
              <a:rPr lang="en-US" sz="2800" dirty="0"/>
              <a:t>Assuming the car is speeding up at a rate of 10 ft/s</a:t>
            </a:r>
            <a:r>
              <a:rPr lang="en-US" sz="2800" baseline="30000" dirty="0"/>
              <a:t>2</a:t>
            </a:r>
            <a:r>
              <a:rPr lang="en-US" sz="2800" dirty="0"/>
              <a:t>, what is the minimum radius of curvature before slipping?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19A323F7-619F-4170-ACEC-D35371621EDE}"/>
              </a:ext>
            </a:extLst>
          </p:cNvPr>
          <p:cNvSpPr/>
          <p:nvPr/>
        </p:nvSpPr>
        <p:spPr>
          <a:xfrm>
            <a:off x="2227123" y="2114999"/>
            <a:ext cx="5638800" cy="5334000"/>
          </a:xfrm>
          <a:prstGeom prst="arc">
            <a:avLst>
              <a:gd name="adj1" fmla="val 19256665"/>
              <a:gd name="adj2" fmla="val 239547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Yellow Racing Car (Top View) by qubodup">
            <a:extLst>
              <a:ext uri="{FF2B5EF4-FFF2-40B4-BE49-F238E27FC236}">
                <a16:creationId xmlns:a16="http://schemas.microsoft.com/office/drawing/2014/main" id="{FCB56ED9-9C7B-475A-9C15-03334BFB6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88814" y="4559321"/>
            <a:ext cx="933898" cy="46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641667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642</Words>
  <Application>Microsoft Office PowerPoint</Application>
  <PresentationFormat>On-screen Show (4:3)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MA_Template</vt:lpstr>
      <vt:lpstr>The Equations of Motion with Normal-Tangential Coordinates</vt:lpstr>
      <vt:lpstr>Newton’s Second Law and the Force Mass and Acceleration Method</vt:lpstr>
      <vt:lpstr>Force Method in Two Dimensions</vt:lpstr>
      <vt:lpstr>Forces in Normal and Tangential Directions</vt:lpstr>
      <vt:lpstr>Acceleration in Normal/Tangential Coordinates</vt:lpstr>
      <vt:lpstr>Solving a Kinetics Problem (The Process)</vt:lpstr>
      <vt:lpstr>Thanks for Watching</vt:lpstr>
      <vt:lpstr>Kinetics with Normal Tangential Coordinates Worked Example</vt:lpstr>
      <vt:lpstr>Kinetics with Normal Tangential Coordinates Worked Example</vt:lpstr>
      <vt:lpstr>Kinetics with Normal Tangential Coordinates Practice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15</cp:revision>
  <dcterms:created xsi:type="dcterms:W3CDTF">2020-08-21T15:23:22Z</dcterms:created>
  <dcterms:modified xsi:type="dcterms:W3CDTF">2020-12-30T16:35:19Z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