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4"/>
  </p:sldMasterIdLst>
  <p:notesMasterIdLst>
    <p:notesMasterId r:id="rId14"/>
  </p:notesMasterIdLst>
  <p:sldIdLst>
    <p:sldId id="256" r:id="rId5"/>
    <p:sldId id="266" r:id="rId6"/>
    <p:sldId id="267" r:id="rId7"/>
    <p:sldId id="268" r:id="rId8"/>
    <p:sldId id="269" r:id="rId9"/>
    <p:sldId id="270" r:id="rId10"/>
    <p:sldId id="287" r:id="rId11"/>
    <p:sldId id="260" r:id="rId12"/>
    <p:sldId id="265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DDDDD"/>
    <a:srgbClr val="D9D9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488" autoAdjust="0"/>
    <p:restoredTop sz="54101" autoAdjust="0"/>
  </p:normalViewPr>
  <p:slideViewPr>
    <p:cSldViewPr>
      <p:cViewPr varScale="1">
        <p:scale>
          <a:sx n="67" d="100"/>
          <a:sy n="67" d="100"/>
        </p:scale>
        <p:origin x="1112" y="4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70" d="100"/>
          <a:sy n="70" d="100"/>
        </p:scale>
        <p:origin x="-3294" y="-90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A1AB63-216F-4D5B-8811-CCB935E98D4A}" type="datetimeFigureOut">
              <a:rPr lang="en-US" smtClean="0"/>
              <a:t>1/30/2024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71503E-B3EF-424C-B3CC-B319B8E34A6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9846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DDDDD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95400"/>
            <a:ext cx="7772400" cy="14700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051175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4" name="Picture 2" descr="Adaptive Map Logo">
            <a:extLst>
              <a:ext uri="{FF2B5EF4-FFF2-40B4-BE49-F238E27FC236}">
                <a16:creationId xmlns:a16="http://schemas.microsoft.com/office/drawing/2014/main" id="{47EE881C-8EE7-446C-91D5-BB734D80EE0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48000" y="5089525"/>
            <a:ext cx="3048000" cy="76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Subtitle 2">
            <a:extLst>
              <a:ext uri="{FF2B5EF4-FFF2-40B4-BE49-F238E27FC236}">
                <a16:creationId xmlns:a16="http://schemas.microsoft.com/office/drawing/2014/main" id="{DEDE0CC1-27C1-4221-84FE-9FC7EEBDE843}"/>
              </a:ext>
            </a:extLst>
          </p:cNvPr>
          <p:cNvSpPr txBox="1">
            <a:spLocks/>
          </p:cNvSpPr>
          <p:nvPr userDrawn="1"/>
        </p:nvSpPr>
        <p:spPr>
          <a:xfrm>
            <a:off x="2019300" y="5943600"/>
            <a:ext cx="5105400" cy="7620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mechanicsmap.psu.edu</a:t>
            </a:r>
          </a:p>
        </p:txBody>
      </p:sp>
    </p:spTree>
    <p:extLst>
      <p:ext uri="{BB962C8B-B14F-4D97-AF65-F5344CB8AC3E}">
        <p14:creationId xmlns:p14="http://schemas.microsoft.com/office/powerpoint/2010/main" val="250904800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812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10132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4047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32106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33807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1720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6426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011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77078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169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262FE-7F58-4A1E-8AF3-5A510A86DEBD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1054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accent1">
              <a:lumMod val="50000"/>
            </a:schemeClr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accent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0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Dependent Motion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Dr. Jacob Moore</a:t>
            </a:r>
          </a:p>
          <a:p>
            <a:r>
              <a:rPr lang="en-US" sz="2400" dirty="0"/>
              <a:t>Associate Professor of Engineering</a:t>
            </a:r>
          </a:p>
          <a:p>
            <a:r>
              <a:rPr lang="en-US" sz="2400" dirty="0"/>
              <a:t>Penn State Mont Alto</a:t>
            </a:r>
          </a:p>
        </p:txBody>
      </p:sp>
    </p:spTree>
    <p:extLst>
      <p:ext uri="{BB962C8B-B14F-4D97-AF65-F5344CB8AC3E}">
        <p14:creationId xmlns:p14="http://schemas.microsoft.com/office/powerpoint/2010/main" val="3080430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Dependent Motion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199"/>
            <a:ext cx="8229600" cy="1904995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In many situations, the motion of one object is directly related to the motion of another object through a </a:t>
            </a:r>
            <a:r>
              <a:rPr lang="en-US" b="1" dirty="0"/>
              <a:t>constraint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Below is an example, the fixed length of the rope is the constraint relating the motion of the SUV to the motion of the truck</a:t>
            </a:r>
          </a:p>
          <a:p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87D9DAB-C173-4CEB-925B-1248DC119E96}"/>
              </a:ext>
            </a:extLst>
          </p:cNvPr>
          <p:cNvCxnSpPr/>
          <p:nvPr/>
        </p:nvCxnSpPr>
        <p:spPr>
          <a:xfrm flipH="1">
            <a:off x="3237819" y="5175906"/>
            <a:ext cx="32163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Bent Arrow 13">
            <a:extLst>
              <a:ext uri="{FF2B5EF4-FFF2-40B4-BE49-F238E27FC236}">
                <a16:creationId xmlns:a16="http://schemas.microsoft.com/office/drawing/2014/main" id="{C2A60CD8-2980-4536-B8F3-38B8BD201D13}"/>
              </a:ext>
            </a:extLst>
          </p:cNvPr>
          <p:cNvSpPr/>
          <p:nvPr/>
        </p:nvSpPr>
        <p:spPr>
          <a:xfrm rot="10800000">
            <a:off x="3108279" y="5814060"/>
            <a:ext cx="152400" cy="152400"/>
          </a:xfrm>
          <a:prstGeom prst="bentArrow">
            <a:avLst>
              <a:gd name="adj1" fmla="val 25000"/>
              <a:gd name="adj2" fmla="val 25000"/>
              <a:gd name="adj3" fmla="val 0"/>
              <a:gd name="adj4" fmla="val 4375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Slide Number Placeholder 3">
            <a:extLst>
              <a:ext uri="{FF2B5EF4-FFF2-40B4-BE49-F238E27FC236}">
                <a16:creationId xmlns:a16="http://schemas.microsoft.com/office/drawing/2014/main" id="{76ED97A1-036E-4CBC-97BD-F03C6FA34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29262FE-7F58-4A1E-8AF3-5A510A86DEBD}" type="slidenum">
              <a:rPr lang="en-US" smtClean="0"/>
              <a:t>2</a:t>
            </a:fld>
            <a:endParaRPr lang="en-US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17C9285-A0AB-413E-99F3-E765E549F923}"/>
              </a:ext>
            </a:extLst>
          </p:cNvPr>
          <p:cNvCxnSpPr>
            <a:endCxn id="20" idx="0"/>
          </p:cNvCxnSpPr>
          <p:nvPr/>
        </p:nvCxnSpPr>
        <p:spPr>
          <a:xfrm flipH="1" flipV="1">
            <a:off x="3237819" y="5730240"/>
            <a:ext cx="3391581" cy="391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9436FF-F773-4E96-9333-CD9CEA4E5CEC}"/>
              </a:ext>
            </a:extLst>
          </p:cNvPr>
          <p:cNvCxnSpPr>
            <a:endCxn id="20" idx="4"/>
          </p:cNvCxnSpPr>
          <p:nvPr/>
        </p:nvCxnSpPr>
        <p:spPr>
          <a:xfrm flipH="1" flipV="1">
            <a:off x="3237819" y="5821680"/>
            <a:ext cx="1867580" cy="342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7" name="Picture 2" descr="Palm Tree by bsantos">
            <a:extLst>
              <a:ext uri="{FF2B5EF4-FFF2-40B4-BE49-F238E27FC236}">
                <a16:creationId xmlns:a16="http://schemas.microsoft.com/office/drawing/2014/main" id="{3EE80C38-BA3A-454B-9408-CE3B9EDF96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240" y="3218955"/>
            <a:ext cx="1554514" cy="296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4" descr="Toyota Hilux, side view by derkommander0916">
            <a:extLst>
              <a:ext uri="{FF2B5EF4-FFF2-40B4-BE49-F238E27FC236}">
                <a16:creationId xmlns:a16="http://schemas.microsoft.com/office/drawing/2014/main" id="{DE14D9FA-070D-4755-9607-F2D29BF91C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2976" y="5314056"/>
            <a:ext cx="2329324" cy="87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Oval 19">
            <a:extLst>
              <a:ext uri="{FF2B5EF4-FFF2-40B4-BE49-F238E27FC236}">
                <a16:creationId xmlns:a16="http://schemas.microsoft.com/office/drawing/2014/main" id="{912F7321-3A35-4BD7-8770-F0D0CA31AD32}"/>
              </a:ext>
            </a:extLst>
          </p:cNvPr>
          <p:cNvSpPr/>
          <p:nvPr/>
        </p:nvSpPr>
        <p:spPr>
          <a:xfrm>
            <a:off x="3192099" y="5730240"/>
            <a:ext cx="91440" cy="9144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6" descr="Car 15 (green) by Firkin">
            <a:extLst>
              <a:ext uri="{FF2B5EF4-FFF2-40B4-BE49-F238E27FC236}">
                <a16:creationId xmlns:a16="http://schemas.microsoft.com/office/drawing/2014/main" id="{C006ACAC-D629-4C1F-9E13-3AD68724DA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305" y="5175906"/>
            <a:ext cx="1833479" cy="90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0967CAD1-1C34-4A39-9415-080A5A39E2B5}"/>
              </a:ext>
            </a:extLst>
          </p:cNvPr>
          <p:cNvSpPr/>
          <p:nvPr/>
        </p:nvSpPr>
        <p:spPr>
          <a:xfrm>
            <a:off x="0" y="6096000"/>
            <a:ext cx="9144000" cy="762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493C386F-7DDD-4876-AA68-9659B1AFDCD0}"/>
              </a:ext>
            </a:extLst>
          </p:cNvPr>
          <p:cNvSpPr/>
          <p:nvPr/>
        </p:nvSpPr>
        <p:spPr>
          <a:xfrm>
            <a:off x="4983480" y="5822691"/>
            <a:ext cx="227919" cy="76200"/>
          </a:xfrm>
          <a:prstGeom prst="arc">
            <a:avLst>
              <a:gd name="adj1" fmla="val 21243289"/>
              <a:gd name="adj2" fmla="val 1119680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334572A-ADAA-486C-B853-E5A04196EC7F}"/>
              </a:ext>
            </a:extLst>
          </p:cNvPr>
          <p:cNvCxnSpPr/>
          <p:nvPr/>
        </p:nvCxnSpPr>
        <p:spPr>
          <a:xfrm>
            <a:off x="3237819" y="49530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CB023E9-C2DC-4A60-94E8-620DB22EAB92}"/>
              </a:ext>
            </a:extLst>
          </p:cNvPr>
          <p:cNvCxnSpPr/>
          <p:nvPr/>
        </p:nvCxnSpPr>
        <p:spPr>
          <a:xfrm>
            <a:off x="6454173" y="49530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E1A6E6E-212F-485E-9313-9CF1B1D0949E}"/>
              </a:ext>
            </a:extLst>
          </p:cNvPr>
          <p:cNvSpPr txBox="1"/>
          <p:nvPr/>
        </p:nvSpPr>
        <p:spPr>
          <a:xfrm>
            <a:off x="3992713" y="4990324"/>
            <a:ext cx="61908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20 ft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A111D4-D40F-4CFB-AA64-CE76322F8458}"/>
              </a:ext>
            </a:extLst>
          </p:cNvPr>
          <p:cNvSpPr txBox="1"/>
          <p:nvPr/>
        </p:nvSpPr>
        <p:spPr>
          <a:xfrm>
            <a:off x="5447952" y="5008986"/>
            <a:ext cx="61908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10 ft</a:t>
            </a:r>
          </a:p>
        </p:txBody>
      </p:sp>
    </p:spTree>
    <p:extLst>
      <p:ext uri="{BB962C8B-B14F-4D97-AF65-F5344CB8AC3E}">
        <p14:creationId xmlns:p14="http://schemas.microsoft.com/office/powerpoint/2010/main" val="33237645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Dependent Motion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1"/>
            <a:ext cx="8305789" cy="1735287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Assuming we know the velocity of the small SUV, could we predict the velocity of the truck?</a:t>
            </a:r>
          </a:p>
          <a:p>
            <a:r>
              <a:rPr lang="en-US" dirty="0"/>
              <a:t>Yes, we can relate the two via some </a:t>
            </a:r>
            <a:r>
              <a:rPr lang="en-US" b="1" dirty="0"/>
              <a:t>constraint equations</a:t>
            </a:r>
          </a:p>
          <a:p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054D76D-BCD6-4767-A63D-D956A1158136}"/>
              </a:ext>
            </a:extLst>
          </p:cNvPr>
          <p:cNvCxnSpPr/>
          <p:nvPr/>
        </p:nvCxnSpPr>
        <p:spPr>
          <a:xfrm flipH="1">
            <a:off x="3237819" y="5175906"/>
            <a:ext cx="32163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Bent Arrow 13">
            <a:extLst>
              <a:ext uri="{FF2B5EF4-FFF2-40B4-BE49-F238E27FC236}">
                <a16:creationId xmlns:a16="http://schemas.microsoft.com/office/drawing/2014/main" id="{B29DFB37-107E-40A0-9D13-A4EBC6ABD134}"/>
              </a:ext>
            </a:extLst>
          </p:cNvPr>
          <p:cNvSpPr/>
          <p:nvPr/>
        </p:nvSpPr>
        <p:spPr>
          <a:xfrm rot="10800000">
            <a:off x="3108279" y="5814060"/>
            <a:ext cx="152400" cy="152400"/>
          </a:xfrm>
          <a:prstGeom prst="bentArrow">
            <a:avLst>
              <a:gd name="adj1" fmla="val 25000"/>
              <a:gd name="adj2" fmla="val 25000"/>
              <a:gd name="adj3" fmla="val 0"/>
              <a:gd name="adj4" fmla="val 4375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93EB060F-D963-45CF-A875-0531D7A70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29262FE-7F58-4A1E-8AF3-5A510A86DEBD}" type="slidenum">
              <a:rPr lang="en-US" smtClean="0"/>
              <a:t>3</a:t>
            </a:fld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CCF004D-2D9C-4AB6-BBBF-9DB039E52DE7}"/>
              </a:ext>
            </a:extLst>
          </p:cNvPr>
          <p:cNvCxnSpPr>
            <a:endCxn id="26" idx="0"/>
          </p:cNvCxnSpPr>
          <p:nvPr/>
        </p:nvCxnSpPr>
        <p:spPr>
          <a:xfrm flipH="1" flipV="1">
            <a:off x="3237819" y="5730240"/>
            <a:ext cx="3391581" cy="391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6F86CB6-24ED-460B-9AAF-5668CEA160BB}"/>
              </a:ext>
            </a:extLst>
          </p:cNvPr>
          <p:cNvCxnSpPr>
            <a:endCxn id="26" idx="4"/>
          </p:cNvCxnSpPr>
          <p:nvPr/>
        </p:nvCxnSpPr>
        <p:spPr>
          <a:xfrm flipH="1" flipV="1">
            <a:off x="3237819" y="5821680"/>
            <a:ext cx="1867580" cy="342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4" name="Picture 2" descr="Palm Tree by bsantos">
            <a:extLst>
              <a:ext uri="{FF2B5EF4-FFF2-40B4-BE49-F238E27FC236}">
                <a16:creationId xmlns:a16="http://schemas.microsoft.com/office/drawing/2014/main" id="{EF40D4B5-A088-46BE-AC6E-3D86A8AF5C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240" y="3218955"/>
            <a:ext cx="1554514" cy="296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Toyota Hilux, side view by derkommander0916">
            <a:extLst>
              <a:ext uri="{FF2B5EF4-FFF2-40B4-BE49-F238E27FC236}">
                <a16:creationId xmlns:a16="http://schemas.microsoft.com/office/drawing/2014/main" id="{C8F729B8-49CC-4B4A-BCC1-77D1E3F56D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2976" y="5314056"/>
            <a:ext cx="2329324" cy="87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6E07E629-24BB-4752-BFE0-5233D112BBC9}"/>
              </a:ext>
            </a:extLst>
          </p:cNvPr>
          <p:cNvSpPr/>
          <p:nvPr/>
        </p:nvSpPr>
        <p:spPr>
          <a:xfrm>
            <a:off x="3192099" y="5730240"/>
            <a:ext cx="91440" cy="9144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6" descr="Car 15 (green) by Firkin">
            <a:extLst>
              <a:ext uri="{FF2B5EF4-FFF2-40B4-BE49-F238E27FC236}">
                <a16:creationId xmlns:a16="http://schemas.microsoft.com/office/drawing/2014/main" id="{911748BB-E71E-4C61-B998-BB5B232503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305" y="5175906"/>
            <a:ext cx="1833479" cy="90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9119C19A-C899-43CA-8C7D-2ED0E31E83DC}"/>
              </a:ext>
            </a:extLst>
          </p:cNvPr>
          <p:cNvSpPr/>
          <p:nvPr/>
        </p:nvSpPr>
        <p:spPr>
          <a:xfrm>
            <a:off x="0" y="6096000"/>
            <a:ext cx="9144000" cy="762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F56B4959-4528-4D89-813C-F79598CE810D}"/>
              </a:ext>
            </a:extLst>
          </p:cNvPr>
          <p:cNvSpPr/>
          <p:nvPr/>
        </p:nvSpPr>
        <p:spPr>
          <a:xfrm>
            <a:off x="4983480" y="5822691"/>
            <a:ext cx="227919" cy="76200"/>
          </a:xfrm>
          <a:prstGeom prst="arc">
            <a:avLst>
              <a:gd name="adj1" fmla="val 21243289"/>
              <a:gd name="adj2" fmla="val 1119680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CF030EBF-8D10-4862-91CC-B4B908E696A4}"/>
              </a:ext>
            </a:extLst>
          </p:cNvPr>
          <p:cNvCxnSpPr/>
          <p:nvPr/>
        </p:nvCxnSpPr>
        <p:spPr>
          <a:xfrm>
            <a:off x="3237819" y="49530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FE25EDD-A724-41BB-8941-142DE094ECD7}"/>
              </a:ext>
            </a:extLst>
          </p:cNvPr>
          <p:cNvCxnSpPr/>
          <p:nvPr/>
        </p:nvCxnSpPr>
        <p:spPr>
          <a:xfrm>
            <a:off x="6454173" y="49530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1FA1752E-8FA7-448F-B9A3-F23888688903}"/>
              </a:ext>
            </a:extLst>
          </p:cNvPr>
          <p:cNvSpPr txBox="1"/>
          <p:nvPr/>
        </p:nvSpPr>
        <p:spPr>
          <a:xfrm>
            <a:off x="3992713" y="4990324"/>
            <a:ext cx="61908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20 ft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7EB0138-F48D-4F8C-BCC6-9BAE1A7AC2CE}"/>
              </a:ext>
            </a:extLst>
          </p:cNvPr>
          <p:cNvSpPr txBox="1"/>
          <p:nvPr/>
        </p:nvSpPr>
        <p:spPr>
          <a:xfrm>
            <a:off x="5447952" y="5008986"/>
            <a:ext cx="61908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10 ft</a:t>
            </a:r>
          </a:p>
        </p:txBody>
      </p:sp>
    </p:spTree>
    <p:extLst>
      <p:ext uri="{BB962C8B-B14F-4D97-AF65-F5344CB8AC3E}">
        <p14:creationId xmlns:p14="http://schemas.microsoft.com/office/powerpoint/2010/main" val="1128963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2679977F-AC0A-4177-B128-86D2AB59F8D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811477" y="1505587"/>
                <a:ext cx="4343393" cy="2610419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342900" indent="-3429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32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742950" indent="-28575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8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–"/>
                  <a:defRPr sz="20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»"/>
                  <a:defRPr sz="2000" kern="1200">
                    <a:solidFill>
                      <a:schemeClr val="accent1">
                        <a:lumMod val="50000"/>
                      </a:schemeClr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spcBef>
                    <a:spcPct val="200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We also know the length of the rope does not change over time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</m:t>
                        </m:r>
                      </m:e>
                    </m:acc>
                    <m:r>
                      <a:rPr lang="en-US">
                        <a:latin typeface="Cambria Math"/>
                      </a:rPr>
                      <m:t>=0=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2∗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A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̇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B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2"/>
                <a14:m>
                  <m:oMath xmlns:m="http://schemas.openxmlformats.org/officeDocument/2006/math">
                    <m:acc>
                      <m:accPr>
                        <m:chr m:val="̈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L</m:t>
                        </m:r>
                      </m:e>
                    </m:acc>
                    <m:r>
                      <a:rPr lang="en-US">
                        <a:latin typeface="Cambria Math"/>
                      </a:rPr>
                      <m:t>=0=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A</m:t>
                        </m:r>
                      </m:sub>
                    </m:sSub>
                    <m:r>
                      <a:rPr lang="en-US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̈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L</m:t>
                            </m:r>
                          </m:e>
                        </m:acc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/>
                          </a:rPr>
                          <m:t>B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 lvl="2"/>
                <a:endParaRPr lang="en-US" dirty="0"/>
              </a:p>
              <a:p>
                <a:pPr lvl="2"/>
                <a:endParaRPr lang="en-US" dirty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4" name="Content Placeholder 2">
                <a:extLst>
                  <a:ext uri="{FF2B5EF4-FFF2-40B4-BE49-F238E27FC236}">
                    <a16:creationId xmlns:a16="http://schemas.microsoft.com/office/drawing/2014/main" id="{2679977F-AC0A-4177-B128-86D2AB59F8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1477" y="1505587"/>
                <a:ext cx="4343393" cy="2610419"/>
              </a:xfrm>
              <a:prstGeom prst="rect">
                <a:avLst/>
              </a:prstGeom>
              <a:blipFill>
                <a:blip r:embed="rId2"/>
                <a:stretch>
                  <a:fillRect t="-2336" r="-3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Dependent Motion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-304797" y="1480504"/>
                <a:ext cx="5410196" cy="2438394"/>
              </a:xfrm>
            </p:spPr>
            <p:txBody>
              <a:bodyPr>
                <a:normAutofit/>
              </a:bodyPr>
              <a:lstStyle/>
              <a:p>
                <a:pPr lvl="1">
                  <a:buFont typeface="Arial" panose="020B0604020202020204" pitchFamily="34" charset="0"/>
                  <a:buChar char="•"/>
                </a:pPr>
                <a:r>
                  <a:rPr lang="en-US" dirty="0"/>
                  <a:t>Constraint equations use a known value (like the length of the rope) to relate the two motions.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L</m:t>
                    </m:r>
                    <m:r>
                      <a:rPr lang="en-US" b="0" i="0" smtClean="0">
                        <a:latin typeface="Cambria Math"/>
                      </a:rPr>
                      <m:t>=50=2∗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L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endParaRPr lang="en-US" dirty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lvl="1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-304797" y="1480504"/>
                <a:ext cx="5410196" cy="2438394"/>
              </a:xfrm>
              <a:blipFill>
                <a:blip r:embed="rId3"/>
                <a:stretch>
                  <a:fillRect t="-2500" r="-29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E3054AE-6518-4E62-AE8C-E6F65E9CBF80}"/>
              </a:ext>
            </a:extLst>
          </p:cNvPr>
          <p:cNvCxnSpPr/>
          <p:nvPr/>
        </p:nvCxnSpPr>
        <p:spPr>
          <a:xfrm flipH="1">
            <a:off x="3237819" y="5175906"/>
            <a:ext cx="32163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Bent Arrow 13">
            <a:extLst>
              <a:ext uri="{FF2B5EF4-FFF2-40B4-BE49-F238E27FC236}">
                <a16:creationId xmlns:a16="http://schemas.microsoft.com/office/drawing/2014/main" id="{52AA6144-122A-406D-BE77-E603142AE8F0}"/>
              </a:ext>
            </a:extLst>
          </p:cNvPr>
          <p:cNvSpPr/>
          <p:nvPr/>
        </p:nvSpPr>
        <p:spPr>
          <a:xfrm rot="10800000">
            <a:off x="3108279" y="5814060"/>
            <a:ext cx="152400" cy="152400"/>
          </a:xfrm>
          <a:prstGeom prst="bentArrow">
            <a:avLst>
              <a:gd name="adj1" fmla="val 25000"/>
              <a:gd name="adj2" fmla="val 25000"/>
              <a:gd name="adj3" fmla="val 0"/>
              <a:gd name="adj4" fmla="val 4375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6CB4FEF6-02F9-49A7-8C14-69B89F80D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29262FE-7F58-4A1E-8AF3-5A510A86DEBD}" type="slidenum">
              <a:rPr lang="en-US" smtClean="0"/>
              <a:t>4</a:t>
            </a:fld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AE3189C-0F66-42A2-9209-96891858A9E8}"/>
              </a:ext>
            </a:extLst>
          </p:cNvPr>
          <p:cNvCxnSpPr>
            <a:endCxn id="26" idx="0"/>
          </p:cNvCxnSpPr>
          <p:nvPr/>
        </p:nvCxnSpPr>
        <p:spPr>
          <a:xfrm flipH="1" flipV="1">
            <a:off x="3237819" y="5730240"/>
            <a:ext cx="3391581" cy="391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089B66B-4579-47CB-BB19-5B80DA4B70DB}"/>
              </a:ext>
            </a:extLst>
          </p:cNvPr>
          <p:cNvCxnSpPr>
            <a:endCxn id="26" idx="4"/>
          </p:cNvCxnSpPr>
          <p:nvPr/>
        </p:nvCxnSpPr>
        <p:spPr>
          <a:xfrm flipH="1" flipV="1">
            <a:off x="3237819" y="5821680"/>
            <a:ext cx="1867580" cy="342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4" name="Picture 2" descr="Palm Tree by bsantos">
            <a:extLst>
              <a:ext uri="{FF2B5EF4-FFF2-40B4-BE49-F238E27FC236}">
                <a16:creationId xmlns:a16="http://schemas.microsoft.com/office/drawing/2014/main" id="{E0D7D7B0-6068-4C2F-A776-C7154D5425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240" y="3218955"/>
            <a:ext cx="1554514" cy="296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Toyota Hilux, side view by derkommander0916">
            <a:extLst>
              <a:ext uri="{FF2B5EF4-FFF2-40B4-BE49-F238E27FC236}">
                <a16:creationId xmlns:a16="http://schemas.microsoft.com/office/drawing/2014/main" id="{96A81F9C-A6A4-49C7-A49A-51860EC4D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2976" y="5314056"/>
            <a:ext cx="2329324" cy="87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9D7E6D68-7620-4B85-82F1-281C42034AF9}"/>
              </a:ext>
            </a:extLst>
          </p:cNvPr>
          <p:cNvSpPr/>
          <p:nvPr/>
        </p:nvSpPr>
        <p:spPr>
          <a:xfrm>
            <a:off x="3192099" y="5730240"/>
            <a:ext cx="91440" cy="9144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6" descr="Car 15 (green) by Firkin">
            <a:extLst>
              <a:ext uri="{FF2B5EF4-FFF2-40B4-BE49-F238E27FC236}">
                <a16:creationId xmlns:a16="http://schemas.microsoft.com/office/drawing/2014/main" id="{5348EF8E-3728-4C2D-81C3-4D3CD65778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305" y="5175906"/>
            <a:ext cx="1833479" cy="90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CA427606-C3EE-40F3-BB94-8F806A160388}"/>
              </a:ext>
            </a:extLst>
          </p:cNvPr>
          <p:cNvSpPr/>
          <p:nvPr/>
        </p:nvSpPr>
        <p:spPr>
          <a:xfrm>
            <a:off x="0" y="6096000"/>
            <a:ext cx="9144000" cy="762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368EE4D1-741C-4F6F-9FA4-D728F73680F2}"/>
              </a:ext>
            </a:extLst>
          </p:cNvPr>
          <p:cNvSpPr/>
          <p:nvPr/>
        </p:nvSpPr>
        <p:spPr>
          <a:xfrm>
            <a:off x="4983480" y="5822691"/>
            <a:ext cx="227919" cy="76200"/>
          </a:xfrm>
          <a:prstGeom prst="arc">
            <a:avLst>
              <a:gd name="adj1" fmla="val 21243289"/>
              <a:gd name="adj2" fmla="val 1119680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158CFAD6-F4E2-4210-96C0-74527509FA80}"/>
              </a:ext>
            </a:extLst>
          </p:cNvPr>
          <p:cNvCxnSpPr/>
          <p:nvPr/>
        </p:nvCxnSpPr>
        <p:spPr>
          <a:xfrm>
            <a:off x="3237819" y="49530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3F6A374-E9EE-4EF8-B92B-595A683AA512}"/>
              </a:ext>
            </a:extLst>
          </p:cNvPr>
          <p:cNvCxnSpPr/>
          <p:nvPr/>
        </p:nvCxnSpPr>
        <p:spPr>
          <a:xfrm>
            <a:off x="6454173" y="49530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8A9BC1DD-680E-4FD8-B7FE-D3AC7B04267E}"/>
              </a:ext>
            </a:extLst>
          </p:cNvPr>
          <p:cNvSpPr txBox="1"/>
          <p:nvPr/>
        </p:nvSpPr>
        <p:spPr>
          <a:xfrm>
            <a:off x="4116143" y="4648200"/>
            <a:ext cx="372218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L</a:t>
            </a:r>
            <a:r>
              <a:rPr lang="en-US" baseline="-25000" dirty="0">
                <a:solidFill>
                  <a:srgbClr val="0070C0"/>
                </a:solidFill>
              </a:rPr>
              <a:t>A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D1E7A17-D2FD-48E7-AFBB-4BA57C481E7F}"/>
              </a:ext>
            </a:extLst>
          </p:cNvPr>
          <p:cNvSpPr txBox="1"/>
          <p:nvPr/>
        </p:nvSpPr>
        <p:spPr>
          <a:xfrm>
            <a:off x="5574587" y="4666862"/>
            <a:ext cx="365806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L</a:t>
            </a:r>
            <a:r>
              <a:rPr lang="en-US" baseline="-25000" dirty="0">
                <a:solidFill>
                  <a:srgbClr val="0070C0"/>
                </a:solidFill>
              </a:rPr>
              <a:t>B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EDC40E0-C371-40F3-B97E-0F3381798B28}"/>
              </a:ext>
            </a:extLst>
          </p:cNvPr>
          <p:cNvSpPr txBox="1"/>
          <p:nvPr/>
        </p:nvSpPr>
        <p:spPr>
          <a:xfrm>
            <a:off x="3992713" y="4991876"/>
            <a:ext cx="61908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20 ft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2B77259-AFFB-4397-A857-D0F1DA3EA352}"/>
              </a:ext>
            </a:extLst>
          </p:cNvPr>
          <p:cNvSpPr txBox="1"/>
          <p:nvPr/>
        </p:nvSpPr>
        <p:spPr>
          <a:xfrm>
            <a:off x="5447952" y="5010538"/>
            <a:ext cx="61908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10 ft</a:t>
            </a:r>
          </a:p>
        </p:txBody>
      </p:sp>
    </p:spTree>
    <p:extLst>
      <p:ext uri="{BB962C8B-B14F-4D97-AF65-F5344CB8AC3E}">
        <p14:creationId xmlns:p14="http://schemas.microsoft.com/office/powerpoint/2010/main" val="39163586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uiExpand="1" build="p"/>
      <p:bldP spid="3" grpId="0" build="p"/>
      <p:bldP spid="32" grpId="0" animBg="1"/>
      <p:bldP spid="3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94A1D-0124-46CC-8622-B400126FD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Dependent Motion in 2 Dimensions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95DA9-ACAB-40D7-8137-A9859FB49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3886200" cy="4648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In 2 dimensional problems, the  process will still start with the constraint equation, relating some known length some key variables</a:t>
            </a:r>
          </a:p>
          <a:p>
            <a:r>
              <a:rPr lang="en-US" dirty="0"/>
              <a:t>In this case, what would the length of the rope be in terms of x and y?</a:t>
            </a:r>
          </a:p>
        </p:txBody>
      </p:sp>
      <p:pic>
        <p:nvPicPr>
          <p:cNvPr id="1026" name="Picture 2" descr="Problem 2 Diagram">
            <a:extLst>
              <a:ext uri="{FF2B5EF4-FFF2-40B4-BE49-F238E27FC236}">
                <a16:creationId xmlns:a16="http://schemas.microsoft.com/office/drawing/2014/main" id="{2AD3A321-6C6A-4CEA-A229-B49F562F1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874838"/>
            <a:ext cx="4085703" cy="338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31D8164-6083-49E5-AF72-4D7B1B47AFAB}"/>
                  </a:ext>
                </a:extLst>
              </p:cNvPr>
              <p:cNvSpPr/>
              <p:nvPr/>
            </p:nvSpPr>
            <p:spPr>
              <a:xfrm>
                <a:off x="2895600" y="5527358"/>
                <a:ext cx="7543800" cy="6260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smtClean="0">
                          <a:latin typeface="Cambria Math"/>
                        </a:rPr>
                        <m:t>L</m:t>
                      </m:r>
                      <m:r>
                        <a:rPr lang="en-US" sz="2800" smtClean="0">
                          <a:latin typeface="Cambria Math"/>
                        </a:rPr>
                        <m:t>=40=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>
                              <a:latin typeface="Cambria Math"/>
                            </a:rPr>
                            <m:t>2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0−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31D8164-6083-49E5-AF72-4D7B1B47AFA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5527358"/>
                <a:ext cx="7543800" cy="62606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7528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Dependent Motion in 2 Dimensions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717674"/>
                <a:ext cx="4038600" cy="4302125"/>
              </a:xfrm>
            </p:spPr>
            <p:txBody>
              <a:bodyPr>
                <a:normAutofit fontScale="77500" lnSpcReduction="20000"/>
              </a:bodyPr>
              <a:lstStyle/>
              <a:p>
                <a:r>
                  <a:rPr lang="en-US" dirty="0"/>
                  <a:t>After finding the length constraint equation, take the derivative of that function to find a second equation that relates velocities.</a:t>
                </a:r>
              </a:p>
              <a:p>
                <a:pPr lvl="1"/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dirty="0">
                            <a:latin typeface="Cambria Math"/>
                          </a:rPr>
                          <m:t>L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</m:acc>
                  </m:oMath>
                </a14:m>
                <a:r>
                  <a:rPr lang="en-US" dirty="0"/>
                  <a:t> is the velocity of the man,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y</m:t>
                        </m:r>
                      </m:e>
                    </m:acc>
                  </m:oMath>
                </a14:m>
                <a:r>
                  <a:rPr lang="en-US" dirty="0"/>
                  <a:t> is the velocity of the person </a:t>
                </a:r>
              </a:p>
              <a:p>
                <a:r>
                  <a:rPr lang="en-US" dirty="0"/>
                  <a:t>You can take the derivative again to find a third equation that will relate accelerations.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717674"/>
                <a:ext cx="4038600" cy="4302125"/>
              </a:xfrm>
              <a:blipFill>
                <a:blip r:embed="rId2"/>
                <a:stretch>
                  <a:fillRect l="-2112" t="-2695" r="-27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262FE-7F58-4A1E-8AF3-5A510A86DEBD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2" descr="Problem 2 Diagram">
            <a:extLst>
              <a:ext uri="{FF2B5EF4-FFF2-40B4-BE49-F238E27FC236}">
                <a16:creationId xmlns:a16="http://schemas.microsoft.com/office/drawing/2014/main" id="{CBA5A450-C258-4C3B-9A9D-36DB13EFE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1874838"/>
            <a:ext cx="4085703" cy="3382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6B3C8D8-AF37-4A90-8733-1A1C948F23B5}"/>
                  </a:ext>
                </a:extLst>
              </p:cNvPr>
              <p:cNvSpPr/>
              <p:nvPr/>
            </p:nvSpPr>
            <p:spPr>
              <a:xfrm>
                <a:off x="2895600" y="5527358"/>
                <a:ext cx="7543800" cy="62606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2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smtClean="0">
                          <a:latin typeface="Cambria Math"/>
                        </a:rPr>
                        <m:t>L</m:t>
                      </m:r>
                      <m:r>
                        <a:rPr lang="en-US" sz="2800" smtClean="0">
                          <a:latin typeface="Cambria Math"/>
                        </a:rPr>
                        <m:t>=40=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>
                              <a:latin typeface="Cambria Math"/>
                            </a:rPr>
                            <m:t>2</m:t>
                          </m:r>
                          <m: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0−</m:t>
                          </m:r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y</m:t>
                          </m:r>
                        </m:e>
                      </m:d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+</m:t>
                      </m:r>
                      <m:rad>
                        <m:radPr>
                          <m:deg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20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ra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66B3C8D8-AF37-4A90-8733-1A1C948F23B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95600" y="5527358"/>
                <a:ext cx="7543800" cy="6260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4223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Thanks for Watching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See other engineering mechanics videos and access the full tool at…</a:t>
            </a:r>
          </a:p>
        </p:txBody>
      </p:sp>
    </p:spTree>
    <p:extLst>
      <p:ext uri="{BB962C8B-B14F-4D97-AF65-F5344CB8AC3E}">
        <p14:creationId xmlns:p14="http://schemas.microsoft.com/office/powerpoint/2010/main" val="31296375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Worked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2"/>
            <a:ext cx="8046707" cy="1774388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A truck becomes stuck in the sand at a local beach. To help, a friend takes a 50 ft long rope, ties one end to her car, loops the rope around a bar at the front of the truck, and then ties the other end to a stationary tree as shown below. If the car accelerates at a rate of .2 ft/s</a:t>
            </a:r>
            <a:r>
              <a:rPr lang="en-US" baseline="30000" dirty="0"/>
              <a:t>2</a:t>
            </a:r>
            <a:r>
              <a:rPr lang="en-US" dirty="0"/>
              <a:t>, what will the velocity of the truck be by the time it gets to the tree?</a:t>
            </a:r>
          </a:p>
          <a:p>
            <a:endParaRPr lang="en-US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95D34179-11FB-4086-A959-9C78D5E6A2CA}"/>
              </a:ext>
            </a:extLst>
          </p:cNvPr>
          <p:cNvCxnSpPr/>
          <p:nvPr/>
        </p:nvCxnSpPr>
        <p:spPr>
          <a:xfrm flipH="1">
            <a:off x="3237819" y="5175906"/>
            <a:ext cx="321635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Bent Arrow 13">
            <a:extLst>
              <a:ext uri="{FF2B5EF4-FFF2-40B4-BE49-F238E27FC236}">
                <a16:creationId xmlns:a16="http://schemas.microsoft.com/office/drawing/2014/main" id="{FB3816BD-9C62-41FD-97CB-040FFFDA7D38}"/>
              </a:ext>
            </a:extLst>
          </p:cNvPr>
          <p:cNvSpPr/>
          <p:nvPr/>
        </p:nvSpPr>
        <p:spPr>
          <a:xfrm rot="10800000">
            <a:off x="3108279" y="5814060"/>
            <a:ext cx="152400" cy="152400"/>
          </a:xfrm>
          <a:prstGeom prst="bentArrow">
            <a:avLst>
              <a:gd name="adj1" fmla="val 25000"/>
              <a:gd name="adj2" fmla="val 25000"/>
              <a:gd name="adj3" fmla="val 0"/>
              <a:gd name="adj4" fmla="val 43750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Slide Number Placeholder 3">
            <a:extLst>
              <a:ext uri="{FF2B5EF4-FFF2-40B4-BE49-F238E27FC236}">
                <a16:creationId xmlns:a16="http://schemas.microsoft.com/office/drawing/2014/main" id="{AEC8900C-C78C-48B4-BA59-D8281FDCE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</p:spPr>
        <p:txBody>
          <a:bodyPr/>
          <a:lstStyle/>
          <a:p>
            <a:fld id="{929262FE-7F58-4A1E-8AF3-5A510A86DEBD}" type="slidenum">
              <a:rPr lang="en-US" smtClean="0"/>
              <a:t>8</a:t>
            </a:fld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25C57C5-CB0E-46EE-8CBA-14868C978BE7}"/>
              </a:ext>
            </a:extLst>
          </p:cNvPr>
          <p:cNvCxnSpPr>
            <a:endCxn id="26" idx="0"/>
          </p:cNvCxnSpPr>
          <p:nvPr/>
        </p:nvCxnSpPr>
        <p:spPr>
          <a:xfrm flipH="1" flipV="1">
            <a:off x="3237819" y="5730240"/>
            <a:ext cx="3391581" cy="3910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745C4576-8F7E-4F35-9F5B-37E9D28B0B07}"/>
              </a:ext>
            </a:extLst>
          </p:cNvPr>
          <p:cNvCxnSpPr>
            <a:endCxn id="26" idx="4"/>
          </p:cNvCxnSpPr>
          <p:nvPr/>
        </p:nvCxnSpPr>
        <p:spPr>
          <a:xfrm flipH="1" flipV="1">
            <a:off x="3237819" y="5821680"/>
            <a:ext cx="1867580" cy="34289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24" name="Picture 2" descr="Palm Tree by bsantos">
            <a:extLst>
              <a:ext uri="{FF2B5EF4-FFF2-40B4-BE49-F238E27FC236}">
                <a16:creationId xmlns:a16="http://schemas.microsoft.com/office/drawing/2014/main" id="{F79C659E-9011-4E41-962C-E4E0880E4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240" y="3218955"/>
            <a:ext cx="1554514" cy="2965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4" descr="Toyota Hilux, side view by derkommander0916">
            <a:extLst>
              <a:ext uri="{FF2B5EF4-FFF2-40B4-BE49-F238E27FC236}">
                <a16:creationId xmlns:a16="http://schemas.microsoft.com/office/drawing/2014/main" id="{22BE03CA-AAD6-420E-9A4D-ACA949B760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32976" y="5314056"/>
            <a:ext cx="2329324" cy="8705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Oval 25">
            <a:extLst>
              <a:ext uri="{FF2B5EF4-FFF2-40B4-BE49-F238E27FC236}">
                <a16:creationId xmlns:a16="http://schemas.microsoft.com/office/drawing/2014/main" id="{FD9FD3C5-FF09-429A-AD16-CDEAD0C612EA}"/>
              </a:ext>
            </a:extLst>
          </p:cNvPr>
          <p:cNvSpPr/>
          <p:nvPr/>
        </p:nvSpPr>
        <p:spPr>
          <a:xfrm>
            <a:off x="3192099" y="5730240"/>
            <a:ext cx="91440" cy="91440"/>
          </a:xfrm>
          <a:prstGeom prst="ellipse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6" descr="Car 15 (green) by Firkin">
            <a:extLst>
              <a:ext uri="{FF2B5EF4-FFF2-40B4-BE49-F238E27FC236}">
                <a16:creationId xmlns:a16="http://schemas.microsoft.com/office/drawing/2014/main" id="{015DE9C6-E265-4C70-AFC7-F19C73F23D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32305" y="5175906"/>
            <a:ext cx="1833479" cy="902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12A33734-E12B-4F1A-9566-CEDFA4523586}"/>
              </a:ext>
            </a:extLst>
          </p:cNvPr>
          <p:cNvSpPr/>
          <p:nvPr/>
        </p:nvSpPr>
        <p:spPr>
          <a:xfrm>
            <a:off x="0" y="6096000"/>
            <a:ext cx="9144000" cy="7620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84B34B6D-94AD-4B4D-82FA-33D8DB9231C9}"/>
              </a:ext>
            </a:extLst>
          </p:cNvPr>
          <p:cNvSpPr/>
          <p:nvPr/>
        </p:nvSpPr>
        <p:spPr>
          <a:xfrm>
            <a:off x="4983480" y="5822691"/>
            <a:ext cx="227919" cy="76200"/>
          </a:xfrm>
          <a:prstGeom prst="arc">
            <a:avLst>
              <a:gd name="adj1" fmla="val 21243289"/>
              <a:gd name="adj2" fmla="val 1119680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D9BEA35D-4831-4DC1-A179-B40E5257086E}"/>
              </a:ext>
            </a:extLst>
          </p:cNvPr>
          <p:cNvCxnSpPr/>
          <p:nvPr/>
        </p:nvCxnSpPr>
        <p:spPr>
          <a:xfrm>
            <a:off x="3237819" y="49530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7C85709-BA44-487E-9D05-E66BF21C898F}"/>
              </a:ext>
            </a:extLst>
          </p:cNvPr>
          <p:cNvCxnSpPr/>
          <p:nvPr/>
        </p:nvCxnSpPr>
        <p:spPr>
          <a:xfrm>
            <a:off x="6454173" y="4953000"/>
            <a:ext cx="0" cy="609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DEDE5CF-B1A2-46CA-AD19-E5F9B771BA7F}"/>
              </a:ext>
            </a:extLst>
          </p:cNvPr>
          <p:cNvSpPr txBox="1"/>
          <p:nvPr/>
        </p:nvSpPr>
        <p:spPr>
          <a:xfrm>
            <a:off x="3992713" y="4990324"/>
            <a:ext cx="61908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20 ft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F16576F-FCF3-45CD-9695-5638955E40B5}"/>
              </a:ext>
            </a:extLst>
          </p:cNvPr>
          <p:cNvSpPr txBox="1"/>
          <p:nvPr/>
        </p:nvSpPr>
        <p:spPr>
          <a:xfrm>
            <a:off x="5447952" y="5008986"/>
            <a:ext cx="619080" cy="36933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rgbClr val="0070C0"/>
                </a:solidFill>
              </a:rPr>
              <a:t>10 ft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F08E705-3A2F-4617-A1D5-FD998C5B6057}"/>
              </a:ext>
            </a:extLst>
          </p:cNvPr>
          <p:cNvSpPr txBox="1"/>
          <p:nvPr/>
        </p:nvSpPr>
        <p:spPr>
          <a:xfrm>
            <a:off x="4945039" y="6098530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6607E34-8D9F-4DC7-8BE2-D36FFFFF2F96}"/>
              </a:ext>
            </a:extLst>
          </p:cNvPr>
          <p:cNvSpPr txBox="1"/>
          <p:nvPr/>
        </p:nvSpPr>
        <p:spPr>
          <a:xfrm>
            <a:off x="3024800" y="6088627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D482B38-3C10-45A7-9BA5-90AC116FF8E8}"/>
              </a:ext>
            </a:extLst>
          </p:cNvPr>
          <p:cNvSpPr txBox="1"/>
          <p:nvPr/>
        </p:nvSpPr>
        <p:spPr>
          <a:xfrm>
            <a:off x="6324600" y="6079489"/>
            <a:ext cx="304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5369377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94A1D-0124-46CC-8622-B400126FD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Worked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95DA9-ACAB-40D7-8137-A9859FB49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4114800" cy="4648200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A man has hooked up a pulley, a rope, and a platform as shown below to lift loads up onto a nearby rooftop. If x is currently 15 meters, y is currently 5 meters, and the man is walking away from the building at a rate of .5 meters per second, what is the current velocity of the platform?</a:t>
            </a:r>
          </a:p>
        </p:txBody>
      </p:sp>
      <p:pic>
        <p:nvPicPr>
          <p:cNvPr id="1026" name="Picture 2" descr="Problem 2 Diagram">
            <a:extLst>
              <a:ext uri="{FF2B5EF4-FFF2-40B4-BE49-F238E27FC236}">
                <a16:creationId xmlns:a16="http://schemas.microsoft.com/office/drawing/2014/main" id="{2AD3A321-6C6A-4CEA-A229-B49F562F1A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1599" y="2057400"/>
            <a:ext cx="4451901" cy="36861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0416082"/>
      </p:ext>
    </p:extLst>
  </p:cSld>
  <p:clrMapOvr>
    <a:masterClrMapping/>
  </p:clrMapOvr>
</p:sld>
</file>

<file path=ppt/theme/theme1.xml><?xml version="1.0" encoding="utf-8"?>
<a:theme xmlns:a="http://schemas.openxmlformats.org/drawingml/2006/main" name="MA_Templat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6DF21F5BB2734A800ED30F3F452129" ma:contentTypeVersion="12" ma:contentTypeDescription="Create a new document." ma:contentTypeScope="" ma:versionID="544d96a5fbac5de9d5d902b535c73fb2">
  <xsd:schema xmlns:xsd="http://www.w3.org/2001/XMLSchema" xmlns:xs="http://www.w3.org/2001/XMLSchema" xmlns:p="http://schemas.microsoft.com/office/2006/metadata/properties" xmlns:ns3="90d05cb5-950f-4f68-bc2c-e17794455b92" xmlns:ns4="b4eab9fa-dbb0-4082-8491-8bd54207a265" targetNamespace="http://schemas.microsoft.com/office/2006/metadata/properties" ma:root="true" ma:fieldsID="7a710efc71c2169bf9c05e5a40dddf12" ns3:_="" ns4:_="">
    <xsd:import namespace="90d05cb5-950f-4f68-bc2c-e17794455b92"/>
    <xsd:import namespace="b4eab9fa-dbb0-4082-8491-8bd54207a265"/>
    <xsd:element name="properties">
      <xsd:complexType>
        <xsd:sequence>
          <xsd:element name="documentManagement">
            <xsd:complexType>
              <xsd:all>
                <xsd:element ref="ns3:SharedWithUsers" minOccurs="0"/>
                <xsd:element ref="ns3:SharedWithDetails" minOccurs="0"/>
                <xsd:element ref="ns3:SharingHintHash" minOccurs="0"/>
                <xsd:element ref="ns4:MediaServiceMetadata" minOccurs="0"/>
                <xsd:element ref="ns4:MediaServiceFastMetadata" minOccurs="0"/>
                <xsd:element ref="ns4:MediaServiceAutoKeyPoints" minOccurs="0"/>
                <xsd:element ref="ns4:MediaServiceKeyPoints" minOccurs="0"/>
                <xsd:element ref="ns4:MediaServiceAutoTags" minOccurs="0"/>
                <xsd:element ref="ns4:MediaServiceGenerationTime" minOccurs="0"/>
                <xsd:element ref="ns4:MediaServiceEventHashCode" minOccurs="0"/>
                <xsd:element ref="ns4:MediaServiceDateTaken" minOccurs="0"/>
                <xsd:element ref="ns4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0d05cb5-950f-4f68-bc2c-e17794455b92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0" nillable="true" ma:displayName="Sharing Hint Hash" ma:hidden="true" ma:internalName="SharingHintHash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4eab9fa-dbb0-4082-8491-8bd54207a26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A43B8A4B-79FE-4529-931C-D64224FA70E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90d05cb5-950f-4f68-bc2c-e17794455b92"/>
    <ds:schemaRef ds:uri="b4eab9fa-dbb0-4082-8491-8bd54207a265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52EB1464-66D1-425A-BBB5-7A9312BBE9C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F5CF5F32-56DC-4068-8B04-457CF34A96F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1493</TotalTime>
  <Words>476</Words>
  <Application>Microsoft Office PowerPoint</Application>
  <PresentationFormat>On-screen Show (4:3)</PresentationFormat>
  <Paragraphs>54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Cambria Math</vt:lpstr>
      <vt:lpstr>MA_Template</vt:lpstr>
      <vt:lpstr>Dependent Motion Analysis</vt:lpstr>
      <vt:lpstr>Dependent Motion</vt:lpstr>
      <vt:lpstr>Dependent Motion</vt:lpstr>
      <vt:lpstr>Dependent Motion</vt:lpstr>
      <vt:lpstr>Dependent Motion in 2 Dimensions</vt:lpstr>
      <vt:lpstr>Dependent Motion in 2 Dimensions</vt:lpstr>
      <vt:lpstr>Thanks for Watching</vt:lpstr>
      <vt:lpstr>Worked Example</vt:lpstr>
      <vt:lpstr>Worked Example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Moments</dc:title>
  <dc:creator>Moore, Jacob Preston</dc:creator>
  <cp:lastModifiedBy>Moore, Jacob Preston</cp:lastModifiedBy>
  <cp:revision>12</cp:revision>
  <dcterms:created xsi:type="dcterms:W3CDTF">2020-08-21T15:23:22Z</dcterms:created>
  <dcterms:modified xsi:type="dcterms:W3CDTF">2024-01-30T16:07:01Z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0x010100A06DF21F5BB2734A800ED30F3F452129</vt:lpwstr>
  </property>
</Properties>
</file>