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301" r:id="rId6"/>
    <p:sldId id="303" r:id="rId7"/>
    <p:sldId id="289" r:id="rId8"/>
    <p:sldId id="311" r:id="rId9"/>
    <p:sldId id="302" r:id="rId10"/>
    <p:sldId id="312" r:id="rId11"/>
    <p:sldId id="313" r:id="rId12"/>
    <p:sldId id="314" r:id="rId13"/>
    <p:sldId id="287" r:id="rId14"/>
    <p:sldId id="316" r:id="rId15"/>
    <p:sldId id="315" r:id="rId16"/>
    <p:sldId id="317" r:id="rId17"/>
    <p:sldId id="318" r:id="rId18"/>
    <p:sldId id="261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2536E-30EC-4D3B-84C9-9DBB40B46DF9}" v="164" dt="2020-08-25T20:21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custSel addSld delSld modSld sldOrd">
      <pc:chgData name="Moore, Jacob Preston" userId="fdd3fd0f-c483-48c9-988d-7deb216763fd" providerId="ADAL" clId="{1DEC9EA4-08C1-4B16-BA96-BA475B1550BC}" dt="2020-08-25T20:39:16.144" v="1260" actId="2696"/>
      <pc:docMkLst>
        <pc:docMk/>
      </pc:docMkLst>
      <pc:sldChg chg="modSp">
        <pc:chgData name="Moore, Jacob Preston" userId="fdd3fd0f-c483-48c9-988d-7deb216763fd" providerId="ADAL" clId="{1DEC9EA4-08C1-4B16-BA96-BA475B1550BC}" dt="2020-08-25T19:53:52.536" v="27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5T19:53:52.536" v="27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5T20:21:04.740" v="1258"/>
        <pc:sldMkLst>
          <pc:docMk/>
          <pc:sldMk cId="3621347444" sldId="261"/>
        </pc:sldMkLst>
      </pc:sldChg>
      <pc:sldChg chg="add">
        <pc:chgData name="Moore, Jacob Preston" userId="fdd3fd0f-c483-48c9-988d-7deb216763fd" providerId="ADAL" clId="{1DEC9EA4-08C1-4B16-BA96-BA475B1550BC}" dt="2020-08-25T20:21:04.740" v="1258"/>
        <pc:sldMkLst>
          <pc:docMk/>
          <pc:sldMk cId="3360114355" sldId="263"/>
        </pc:sldMkLst>
      </pc:sldChg>
      <pc:sldChg chg="add">
        <pc:chgData name="Moore, Jacob Preston" userId="fdd3fd0f-c483-48c9-988d-7deb216763fd" providerId="ADAL" clId="{1DEC9EA4-08C1-4B16-BA96-BA475B1550BC}" dt="2020-08-25T20:21:52.543" v="1259"/>
        <pc:sldMkLst>
          <pc:docMk/>
          <pc:sldMk cId="2362792920" sldId="264"/>
        </pc:sldMkLst>
      </pc:sldChg>
      <pc:sldChg chg="add">
        <pc:chgData name="Moore, Jacob Preston" userId="fdd3fd0f-c483-48c9-988d-7deb216763fd" providerId="ADAL" clId="{1DEC9EA4-08C1-4B16-BA96-BA475B1550BC}" dt="2020-08-25T20:21:52.543" v="1259"/>
        <pc:sldMkLst>
          <pc:docMk/>
          <pc:sldMk cId="356761894" sldId="265"/>
        </pc:sldMkLst>
      </pc:sldChg>
      <pc:sldChg chg="add ord">
        <pc:chgData name="Moore, Jacob Preston" userId="fdd3fd0f-c483-48c9-988d-7deb216763fd" providerId="ADAL" clId="{1DEC9EA4-08C1-4B16-BA96-BA475B1550BC}" dt="2020-08-25T20:01:42.502" v="271"/>
        <pc:sldMkLst>
          <pc:docMk/>
          <pc:sldMk cId="1182082120" sldId="289"/>
        </pc:sldMkLst>
      </pc:sldChg>
      <pc:sldChg chg="add del">
        <pc:chgData name="Moore, Jacob Preston" userId="fdd3fd0f-c483-48c9-988d-7deb216763fd" providerId="ADAL" clId="{1DEC9EA4-08C1-4B16-BA96-BA475B1550BC}" dt="2020-08-25T19:57:46.969" v="45" actId="2696"/>
        <pc:sldMkLst>
          <pc:docMk/>
          <pc:sldMk cId="350316732" sldId="300"/>
        </pc:sldMkLst>
      </pc:sldChg>
      <pc:sldChg chg="modSp add">
        <pc:chgData name="Moore, Jacob Preston" userId="fdd3fd0f-c483-48c9-988d-7deb216763fd" providerId="ADAL" clId="{1DEC9EA4-08C1-4B16-BA96-BA475B1550BC}" dt="2020-08-25T19:59:34.695" v="246" actId="20577"/>
        <pc:sldMkLst>
          <pc:docMk/>
          <pc:sldMk cId="974346017" sldId="301"/>
        </pc:sldMkLst>
        <pc:spChg chg="mod">
          <ac:chgData name="Moore, Jacob Preston" userId="fdd3fd0f-c483-48c9-988d-7deb216763fd" providerId="ADAL" clId="{1DEC9EA4-08C1-4B16-BA96-BA475B1550BC}" dt="2020-08-25T19:59:34.695" v="246" actId="20577"/>
          <ac:spMkLst>
            <pc:docMk/>
            <pc:sldMk cId="974346017" sldId="301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1DEC9EA4-08C1-4B16-BA96-BA475B1550BC}" dt="2020-08-25T20:04:19.691" v="378"/>
        <pc:sldMkLst>
          <pc:docMk/>
          <pc:sldMk cId="1306895566" sldId="302"/>
        </pc:sldMkLst>
        <pc:spChg chg="mod">
          <ac:chgData name="Moore, Jacob Preston" userId="fdd3fd0f-c483-48c9-988d-7deb216763fd" providerId="ADAL" clId="{1DEC9EA4-08C1-4B16-BA96-BA475B1550BC}" dt="2020-08-25T20:02:15.002" v="283" actId="20577"/>
          <ac:spMkLst>
            <pc:docMk/>
            <pc:sldMk cId="1306895566" sldId="30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1DEC9EA4-08C1-4B16-BA96-BA475B1550BC}" dt="2020-08-25T20:04:02.903" v="377" actId="14100"/>
          <ac:spMkLst>
            <pc:docMk/>
            <pc:sldMk cId="1306895566" sldId="302"/>
            <ac:spMk id="3" creationId="{00000000-0000-0000-0000-000000000000}"/>
          </ac:spMkLst>
        </pc:spChg>
      </pc:sldChg>
      <pc:sldChg chg="modSp add ord modAnim">
        <pc:chgData name="Moore, Jacob Preston" userId="fdd3fd0f-c483-48c9-988d-7deb216763fd" providerId="ADAL" clId="{1DEC9EA4-08C1-4B16-BA96-BA475B1550BC}" dt="2020-08-25T20:00:46.841" v="268" actId="27636"/>
        <pc:sldMkLst>
          <pc:docMk/>
          <pc:sldMk cId="546643063" sldId="303"/>
        </pc:sldMkLst>
        <pc:spChg chg="mod">
          <ac:chgData name="Moore, Jacob Preston" userId="fdd3fd0f-c483-48c9-988d-7deb216763fd" providerId="ADAL" clId="{1DEC9EA4-08C1-4B16-BA96-BA475B1550BC}" dt="2020-08-25T20:00:46.841" v="268" actId="27636"/>
          <ac:spMkLst>
            <pc:docMk/>
            <pc:sldMk cId="546643063" sldId="303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1DEC9EA4-08C1-4B16-BA96-BA475B1550BC}" dt="2020-08-25T20:17:11.868" v="1228" actId="2696"/>
        <pc:sldMkLst>
          <pc:docMk/>
          <pc:sldMk cId="669300358" sldId="304"/>
        </pc:sldMkLst>
      </pc:sldChg>
      <pc:sldChg chg="add del">
        <pc:chgData name="Moore, Jacob Preston" userId="fdd3fd0f-c483-48c9-988d-7deb216763fd" providerId="ADAL" clId="{1DEC9EA4-08C1-4B16-BA96-BA475B1550BC}" dt="2020-08-25T20:17:11.952" v="1229" actId="2696"/>
        <pc:sldMkLst>
          <pc:docMk/>
          <pc:sldMk cId="2602920390" sldId="305"/>
        </pc:sldMkLst>
      </pc:sldChg>
      <pc:sldChg chg="add del">
        <pc:chgData name="Moore, Jacob Preston" userId="fdd3fd0f-c483-48c9-988d-7deb216763fd" providerId="ADAL" clId="{1DEC9EA4-08C1-4B16-BA96-BA475B1550BC}" dt="2020-08-25T20:17:12.003" v="1230" actId="2696"/>
        <pc:sldMkLst>
          <pc:docMk/>
          <pc:sldMk cId="402860704" sldId="306"/>
        </pc:sldMkLst>
      </pc:sldChg>
      <pc:sldChg chg="add del">
        <pc:chgData name="Moore, Jacob Preston" userId="fdd3fd0f-c483-48c9-988d-7deb216763fd" providerId="ADAL" clId="{1DEC9EA4-08C1-4B16-BA96-BA475B1550BC}" dt="2020-08-25T20:17:12.061" v="1231" actId="2696"/>
        <pc:sldMkLst>
          <pc:docMk/>
          <pc:sldMk cId="2512356918" sldId="307"/>
        </pc:sldMkLst>
      </pc:sldChg>
      <pc:sldChg chg="add del">
        <pc:chgData name="Moore, Jacob Preston" userId="fdd3fd0f-c483-48c9-988d-7deb216763fd" providerId="ADAL" clId="{1DEC9EA4-08C1-4B16-BA96-BA475B1550BC}" dt="2020-08-25T20:17:12.075" v="1232" actId="2696"/>
        <pc:sldMkLst>
          <pc:docMk/>
          <pc:sldMk cId="1279827134" sldId="308"/>
        </pc:sldMkLst>
      </pc:sldChg>
      <pc:sldChg chg="add del">
        <pc:chgData name="Moore, Jacob Preston" userId="fdd3fd0f-c483-48c9-988d-7deb216763fd" providerId="ADAL" clId="{1DEC9EA4-08C1-4B16-BA96-BA475B1550BC}" dt="2020-08-25T20:17:12.091" v="1233" actId="2696"/>
        <pc:sldMkLst>
          <pc:docMk/>
          <pc:sldMk cId="3143157244" sldId="309"/>
        </pc:sldMkLst>
      </pc:sldChg>
      <pc:sldChg chg="add del">
        <pc:chgData name="Moore, Jacob Preston" userId="fdd3fd0f-c483-48c9-988d-7deb216763fd" providerId="ADAL" clId="{1DEC9EA4-08C1-4B16-BA96-BA475B1550BC}" dt="2020-08-25T20:39:16.144" v="1260" actId="2696"/>
        <pc:sldMkLst>
          <pc:docMk/>
          <pc:sldMk cId="1776363487" sldId="310"/>
        </pc:sldMkLst>
      </pc:sldChg>
      <pc:sldChg chg="modSp add ord">
        <pc:chgData name="Moore, Jacob Preston" userId="fdd3fd0f-c483-48c9-988d-7deb216763fd" providerId="ADAL" clId="{1DEC9EA4-08C1-4B16-BA96-BA475B1550BC}" dt="2020-08-25T20:02:07.296" v="272"/>
        <pc:sldMkLst>
          <pc:docMk/>
          <pc:sldMk cId="3189583828" sldId="311"/>
        </pc:sldMkLst>
        <pc:spChg chg="mod">
          <ac:chgData name="Moore, Jacob Preston" userId="fdd3fd0f-c483-48c9-988d-7deb216763fd" providerId="ADAL" clId="{1DEC9EA4-08C1-4B16-BA96-BA475B1550BC}" dt="2020-08-25T20:02:07.296" v="272"/>
          <ac:spMkLst>
            <pc:docMk/>
            <pc:sldMk cId="3189583828" sldId="311"/>
            <ac:spMk id="2" creationId="{00000000-0000-0000-0000-000000000000}"/>
          </ac:spMkLst>
        </pc:spChg>
      </pc:sldChg>
      <pc:sldChg chg="modSp add">
        <pc:chgData name="Moore, Jacob Preston" userId="fdd3fd0f-c483-48c9-988d-7deb216763fd" providerId="ADAL" clId="{1DEC9EA4-08C1-4B16-BA96-BA475B1550BC}" dt="2020-08-25T20:08:19.705" v="654" actId="20577"/>
        <pc:sldMkLst>
          <pc:docMk/>
          <pc:sldMk cId="1617658572" sldId="312"/>
        </pc:sldMkLst>
        <pc:spChg chg="mod">
          <ac:chgData name="Moore, Jacob Preston" userId="fdd3fd0f-c483-48c9-988d-7deb216763fd" providerId="ADAL" clId="{1DEC9EA4-08C1-4B16-BA96-BA475B1550BC}" dt="2020-08-25T20:05:15.733" v="414" actId="20577"/>
          <ac:spMkLst>
            <pc:docMk/>
            <pc:sldMk cId="1617658572" sldId="312"/>
            <ac:spMk id="2" creationId="{83A6A9BF-C7C5-46E5-B829-58A1BDA15464}"/>
          </ac:spMkLst>
        </pc:spChg>
        <pc:spChg chg="mod">
          <ac:chgData name="Moore, Jacob Preston" userId="fdd3fd0f-c483-48c9-988d-7deb216763fd" providerId="ADAL" clId="{1DEC9EA4-08C1-4B16-BA96-BA475B1550BC}" dt="2020-08-25T20:08:19.705" v="654" actId="20577"/>
          <ac:spMkLst>
            <pc:docMk/>
            <pc:sldMk cId="1617658572" sldId="312"/>
            <ac:spMk id="3" creationId="{D3301302-3827-434C-99D9-A3674AFFF66A}"/>
          </ac:spMkLst>
        </pc:spChg>
      </pc:sldChg>
      <pc:sldChg chg="addSp modSp add modAnim">
        <pc:chgData name="Moore, Jacob Preston" userId="fdd3fd0f-c483-48c9-988d-7deb216763fd" providerId="ADAL" clId="{1DEC9EA4-08C1-4B16-BA96-BA475B1550BC}" dt="2020-08-25T20:16:57.363" v="1227" actId="27636"/>
        <pc:sldMkLst>
          <pc:docMk/>
          <pc:sldMk cId="3002793683" sldId="313"/>
        </pc:sldMkLst>
        <pc:spChg chg="mod">
          <ac:chgData name="Moore, Jacob Preston" userId="fdd3fd0f-c483-48c9-988d-7deb216763fd" providerId="ADAL" clId="{1DEC9EA4-08C1-4B16-BA96-BA475B1550BC}" dt="2020-08-25T20:09:46.335" v="705" actId="20577"/>
          <ac:spMkLst>
            <pc:docMk/>
            <pc:sldMk cId="3002793683" sldId="313"/>
            <ac:spMk id="2" creationId="{8ED60D71-7AF2-4E54-A951-24409AA4768A}"/>
          </ac:spMkLst>
        </pc:spChg>
        <pc:spChg chg="mod">
          <ac:chgData name="Moore, Jacob Preston" userId="fdd3fd0f-c483-48c9-988d-7deb216763fd" providerId="ADAL" clId="{1DEC9EA4-08C1-4B16-BA96-BA475B1550BC}" dt="2020-08-25T20:16:57.363" v="1227" actId="27636"/>
          <ac:spMkLst>
            <pc:docMk/>
            <pc:sldMk cId="3002793683" sldId="313"/>
            <ac:spMk id="3" creationId="{2597C5B6-A8AE-40A1-956F-BCEF4DB2BAC8}"/>
          </ac:spMkLst>
        </pc:spChg>
        <pc:spChg chg="add mod">
          <ac:chgData name="Moore, Jacob Preston" userId="fdd3fd0f-c483-48c9-988d-7deb216763fd" providerId="ADAL" clId="{1DEC9EA4-08C1-4B16-BA96-BA475B1550BC}" dt="2020-08-25T20:15:27.063" v="962" actId="1076"/>
          <ac:spMkLst>
            <pc:docMk/>
            <pc:sldMk cId="3002793683" sldId="313"/>
            <ac:spMk id="7" creationId="{2C349B86-0FF8-45A9-94C3-5339973EC185}"/>
          </ac:spMkLst>
        </pc:spChg>
        <pc:spChg chg="add mod">
          <ac:chgData name="Moore, Jacob Preston" userId="fdd3fd0f-c483-48c9-988d-7deb216763fd" providerId="ADAL" clId="{1DEC9EA4-08C1-4B16-BA96-BA475B1550BC}" dt="2020-08-25T20:15:43.423" v="968" actId="1076"/>
          <ac:spMkLst>
            <pc:docMk/>
            <pc:sldMk cId="3002793683" sldId="313"/>
            <ac:spMk id="8" creationId="{3F0D642A-E5DD-4FE5-A45A-2E07CA386E68}"/>
          </ac:spMkLst>
        </pc:spChg>
        <pc:picChg chg="add mod">
          <ac:chgData name="Moore, Jacob Preston" userId="fdd3fd0f-c483-48c9-988d-7deb216763fd" providerId="ADAL" clId="{1DEC9EA4-08C1-4B16-BA96-BA475B1550BC}" dt="2020-08-25T20:15:06.581" v="958" actId="1076"/>
          <ac:picMkLst>
            <pc:docMk/>
            <pc:sldMk cId="3002793683" sldId="313"/>
            <ac:picMk id="5" creationId="{5D2BF56B-AA5B-4995-9906-28BD61A62AD9}"/>
          </ac:picMkLst>
        </pc:picChg>
        <pc:picChg chg="add mod">
          <ac:chgData name="Moore, Jacob Preston" userId="fdd3fd0f-c483-48c9-988d-7deb216763fd" providerId="ADAL" clId="{1DEC9EA4-08C1-4B16-BA96-BA475B1550BC}" dt="2020-08-25T20:15:29.819" v="963" actId="1076"/>
          <ac:picMkLst>
            <pc:docMk/>
            <pc:sldMk cId="3002793683" sldId="313"/>
            <ac:picMk id="6" creationId="{61DB25A3-CFE9-4313-8CF5-A9D93AB2489C}"/>
          </ac:picMkLst>
        </pc:picChg>
      </pc:sldChg>
      <pc:sldChg chg="modSp add modAnim">
        <pc:chgData name="Moore, Jacob Preston" userId="fdd3fd0f-c483-48c9-988d-7deb216763fd" providerId="ADAL" clId="{1DEC9EA4-08C1-4B16-BA96-BA475B1550BC}" dt="2020-08-25T20:17:49.944" v="1256"/>
        <pc:sldMkLst>
          <pc:docMk/>
          <pc:sldMk cId="207362840" sldId="314"/>
        </pc:sldMkLst>
        <pc:spChg chg="mod">
          <ac:chgData name="Moore, Jacob Preston" userId="fdd3fd0f-c483-48c9-988d-7deb216763fd" providerId="ADAL" clId="{1DEC9EA4-08C1-4B16-BA96-BA475B1550BC}" dt="2020-08-25T20:17:44.352" v="1255" actId="20577"/>
          <ac:spMkLst>
            <pc:docMk/>
            <pc:sldMk cId="207362840" sldId="314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1DEC9EA4-08C1-4B16-BA96-BA475B1550BC}" dt="2020-08-25T19:57:01.359" v="28" actId="2696"/>
        <pc:sldMkLst>
          <pc:docMk/>
          <pc:sldMk cId="3576391048" sldId="314"/>
        </pc:sldMkLst>
      </pc:sldChg>
      <pc:sldChg chg="add">
        <pc:chgData name="Moore, Jacob Preston" userId="fdd3fd0f-c483-48c9-988d-7deb216763fd" providerId="ADAL" clId="{1DEC9EA4-08C1-4B16-BA96-BA475B1550BC}" dt="2020-08-25T20:20:01.721" v="1257"/>
        <pc:sldMkLst>
          <pc:docMk/>
          <pc:sldMk cId="2523008621" sldId="315"/>
        </pc:sldMkLst>
      </pc:sldChg>
      <pc:sldChg chg="del">
        <pc:chgData name="Moore, Jacob Preston" userId="fdd3fd0f-c483-48c9-988d-7deb216763fd" providerId="ADAL" clId="{1DEC9EA4-08C1-4B16-BA96-BA475B1550BC}" dt="2020-08-25T19:57:01.377" v="29" actId="2696"/>
        <pc:sldMkLst>
          <pc:docMk/>
          <pc:sldMk cId="3512537184" sldId="315"/>
        </pc:sldMkLst>
      </pc:sldChg>
      <pc:sldChg chg="add">
        <pc:chgData name="Moore, Jacob Preston" userId="fdd3fd0f-c483-48c9-988d-7deb216763fd" providerId="ADAL" clId="{1DEC9EA4-08C1-4B16-BA96-BA475B1550BC}" dt="2020-08-25T20:20:01.721" v="1257"/>
        <pc:sldMkLst>
          <pc:docMk/>
          <pc:sldMk cId="874424318" sldId="316"/>
        </pc:sldMkLst>
      </pc:sldChg>
      <pc:sldChg chg="add">
        <pc:chgData name="Moore, Jacob Preston" userId="fdd3fd0f-c483-48c9-988d-7deb216763fd" providerId="ADAL" clId="{1DEC9EA4-08C1-4B16-BA96-BA475B1550BC}" dt="2020-08-25T20:20:01.721" v="1257"/>
        <pc:sldMkLst>
          <pc:docMk/>
          <pc:sldMk cId="3818357201" sldId="317"/>
        </pc:sldMkLst>
      </pc:sldChg>
      <pc:sldChg chg="del">
        <pc:chgData name="Moore, Jacob Preston" userId="fdd3fd0f-c483-48c9-988d-7deb216763fd" providerId="ADAL" clId="{1DEC9EA4-08C1-4B16-BA96-BA475B1550BC}" dt="2020-08-25T19:57:01.386" v="30" actId="2696"/>
        <pc:sldMkLst>
          <pc:docMk/>
          <pc:sldMk cId="3839667972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Equilibrium Analysis in Concurrent Force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6 kg traffic light shown below is supported by two cables. Find the tension force in the two cables.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7" y="3352800"/>
            <a:ext cx="5041134" cy="27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206274" y="5406959"/>
            <a:ext cx="0" cy="589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6274" y="5996319"/>
            <a:ext cx="5948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7304" y="5866476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6142" y="5108453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77000" y="3581402"/>
            <a:ext cx="1427082" cy="416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420762" y="4474028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2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43C5F4-B8A1-4D92-86EA-C5BDE1DA1FDC}"/>
              </a:ext>
            </a:extLst>
          </p:cNvPr>
          <p:cNvSpPr/>
          <p:nvPr/>
        </p:nvSpPr>
        <p:spPr>
          <a:xfrm>
            <a:off x="800100" y="3429000"/>
            <a:ext cx="7543800" cy="3141661"/>
          </a:xfrm>
          <a:custGeom>
            <a:avLst/>
            <a:gdLst>
              <a:gd name="connsiteX0" fmla="*/ 47625 w 5572125"/>
              <a:gd name="connsiteY0" fmla="*/ 9525 h 2105025"/>
              <a:gd name="connsiteX1" fmla="*/ 1162050 w 5572125"/>
              <a:gd name="connsiteY1" fmla="*/ 9525 h 2105025"/>
              <a:gd name="connsiteX2" fmla="*/ 2495550 w 5572125"/>
              <a:gd name="connsiteY2" fmla="*/ 1362075 h 2105025"/>
              <a:gd name="connsiteX3" fmla="*/ 4848225 w 5572125"/>
              <a:gd name="connsiteY3" fmla="*/ 0 h 2105025"/>
              <a:gd name="connsiteX4" fmla="*/ 5553075 w 5572125"/>
              <a:gd name="connsiteY4" fmla="*/ 0 h 2105025"/>
              <a:gd name="connsiteX5" fmla="*/ 5572125 w 5572125"/>
              <a:gd name="connsiteY5" fmla="*/ 2105025 h 2105025"/>
              <a:gd name="connsiteX6" fmla="*/ 0 w 5572125"/>
              <a:gd name="connsiteY6" fmla="*/ 2057400 h 2105025"/>
              <a:gd name="connsiteX7" fmla="*/ 47625 w 5572125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57150 w 5524500"/>
              <a:gd name="connsiteY6" fmla="*/ 2057400 h 2105025"/>
              <a:gd name="connsiteX7" fmla="*/ 0 w 5524500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0 w 5524500"/>
              <a:gd name="connsiteY6" fmla="*/ 2028825 h 2105025"/>
              <a:gd name="connsiteX7" fmla="*/ 0 w 5524500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66675 w 5524500"/>
              <a:gd name="connsiteY6" fmla="*/ 2085975 h 2105025"/>
              <a:gd name="connsiteX7" fmla="*/ 0 w 5524500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28575 w 5524500"/>
              <a:gd name="connsiteY6" fmla="*/ 2066925 h 2105025"/>
              <a:gd name="connsiteX7" fmla="*/ 0 w 5524500"/>
              <a:gd name="connsiteY7" fmla="*/ 9525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2105025">
                <a:moveTo>
                  <a:pt x="0" y="9525"/>
                </a:moveTo>
                <a:lnTo>
                  <a:pt x="1114425" y="9525"/>
                </a:lnTo>
                <a:lnTo>
                  <a:pt x="2447925" y="1362075"/>
                </a:lnTo>
                <a:lnTo>
                  <a:pt x="4800600" y="0"/>
                </a:lnTo>
                <a:lnTo>
                  <a:pt x="5505450" y="0"/>
                </a:lnTo>
                <a:lnTo>
                  <a:pt x="5524500" y="2105025"/>
                </a:lnTo>
                <a:lnTo>
                  <a:pt x="28575" y="20669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29C558BF-D77E-47F2-8CBF-9710FDF73DE9}"/>
              </a:ext>
            </a:extLst>
          </p:cNvPr>
          <p:cNvSpPr/>
          <p:nvPr/>
        </p:nvSpPr>
        <p:spPr>
          <a:xfrm>
            <a:off x="457200" y="2803525"/>
            <a:ext cx="8458200" cy="4130675"/>
          </a:xfrm>
          <a:prstGeom prst="frame">
            <a:avLst>
              <a:gd name="adj1" fmla="val 25681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600 lb barrel is sitting in a groove as shown below. Determine normal forces acting on the barrel at points A and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5EAD71-2732-476F-8F80-31F1F8A6A0B0}"/>
              </a:ext>
            </a:extLst>
          </p:cNvPr>
          <p:cNvSpPr/>
          <p:nvPr/>
        </p:nvSpPr>
        <p:spPr>
          <a:xfrm>
            <a:off x="3286125" y="3078164"/>
            <a:ext cx="2057400" cy="2057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600 lbs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08A83D4-7E1C-44D2-AA49-EA6E17429F1B}"/>
              </a:ext>
            </a:extLst>
          </p:cNvPr>
          <p:cNvSpPr/>
          <p:nvPr/>
        </p:nvSpPr>
        <p:spPr>
          <a:xfrm>
            <a:off x="3381375" y="4769304"/>
            <a:ext cx="1524000" cy="1395383"/>
          </a:xfrm>
          <a:prstGeom prst="arc">
            <a:avLst>
              <a:gd name="adj1" fmla="val 19780053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DC25B-A42E-4D53-B958-101F65F0DDAD}"/>
              </a:ext>
            </a:extLst>
          </p:cNvPr>
          <p:cNvSpPr txBox="1"/>
          <p:nvPr/>
        </p:nvSpPr>
        <p:spPr>
          <a:xfrm>
            <a:off x="2959696" y="49030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C3CA441-315A-47FA-A606-4705B0765469}"/>
              </a:ext>
            </a:extLst>
          </p:cNvPr>
          <p:cNvSpPr/>
          <p:nvPr/>
        </p:nvSpPr>
        <p:spPr>
          <a:xfrm>
            <a:off x="3371850" y="4767292"/>
            <a:ext cx="1524000" cy="1395383"/>
          </a:xfrm>
          <a:prstGeom prst="arc">
            <a:avLst>
              <a:gd name="adj1" fmla="val 10790816"/>
              <a:gd name="adj2" fmla="val 13695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58B0D-FA5D-41F2-81B6-F5BD1C3CD79A}"/>
              </a:ext>
            </a:extLst>
          </p:cNvPr>
          <p:cNvSpPr txBox="1"/>
          <p:nvPr/>
        </p:nvSpPr>
        <p:spPr>
          <a:xfrm>
            <a:off x="3480483" y="44866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DD12D7-BB26-477F-BD81-AF55471199D9}"/>
              </a:ext>
            </a:extLst>
          </p:cNvPr>
          <p:cNvSpPr txBox="1"/>
          <p:nvPr/>
        </p:nvSpPr>
        <p:spPr>
          <a:xfrm>
            <a:off x="4714995" y="46304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4EDE91-01D8-44D6-8D73-CD13B6BAE915}"/>
              </a:ext>
            </a:extLst>
          </p:cNvPr>
          <p:cNvCxnSpPr/>
          <p:nvPr/>
        </p:nvCxnSpPr>
        <p:spPr>
          <a:xfrm>
            <a:off x="2875993" y="5476875"/>
            <a:ext cx="2610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544BE4-4CB4-4C98-AB35-1BD75AB26EF8}"/>
              </a:ext>
            </a:extLst>
          </p:cNvPr>
          <p:cNvSpPr txBox="1"/>
          <p:nvPr/>
        </p:nvSpPr>
        <p:spPr>
          <a:xfrm>
            <a:off x="4886325" y="507313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0D64B1-ABA6-4C62-A72F-1C3B2A980389}"/>
              </a:ext>
            </a:extLst>
          </p:cNvPr>
          <p:cNvCxnSpPr/>
          <p:nvPr/>
        </p:nvCxnSpPr>
        <p:spPr>
          <a:xfrm flipV="1">
            <a:off x="1675917" y="5142624"/>
            <a:ext cx="0" cy="589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C15B07-4C1B-4773-9D10-99CFE7357D4D}"/>
              </a:ext>
            </a:extLst>
          </p:cNvPr>
          <p:cNvCxnSpPr/>
          <p:nvPr/>
        </p:nvCxnSpPr>
        <p:spPr>
          <a:xfrm>
            <a:off x="1675917" y="5731984"/>
            <a:ext cx="5948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86B8DA-347D-4154-B8A6-991CD06A2A6C}"/>
              </a:ext>
            </a:extLst>
          </p:cNvPr>
          <p:cNvSpPr txBox="1"/>
          <p:nvPr/>
        </p:nvSpPr>
        <p:spPr>
          <a:xfrm>
            <a:off x="2366947" y="5602141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BA51B8-DF00-47EF-A794-EFC51ABFDE9F}"/>
              </a:ext>
            </a:extLst>
          </p:cNvPr>
          <p:cNvSpPr txBox="1"/>
          <p:nvPr/>
        </p:nvSpPr>
        <p:spPr>
          <a:xfrm>
            <a:off x="1555785" y="4844118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2300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92500"/>
          </a:bodyPr>
          <a:lstStyle/>
          <a:p>
            <a:r>
              <a:rPr lang="en-US" dirty="0"/>
              <a:t>A cable supports a large mass resting along an angled surface. Determine the tension in the cable and the normal force acting on the mass.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267200" y="3581400"/>
            <a:ext cx="3276600" cy="3200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4343400"/>
            <a:ext cx="1828800" cy="18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kg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0" y="3200400"/>
            <a:ext cx="5334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429000" y="6074230"/>
            <a:ext cx="1524000" cy="1395383"/>
          </a:xfrm>
          <a:prstGeom prst="arc">
            <a:avLst>
              <a:gd name="adj1" fmla="val 1917214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09742" y="62600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4479530" y="3124200"/>
            <a:ext cx="1627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29702" y="3886200"/>
            <a:ext cx="2743200" cy="2743200"/>
          </a:xfrm>
          <a:prstGeom prst="arc">
            <a:avLst>
              <a:gd name="adj1" fmla="val 16194580"/>
              <a:gd name="adj2" fmla="val 17108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95800" y="35168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1835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05A6-216A-429F-B149-D11E130A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D043-E8D9-4637-8785-D41019C3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cables come together at the angles indicated. The tension in cable is 50 lbs. Determine the tension in the other two cables.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6D662-8867-4634-9004-8F1A1FE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3A04C7-EC93-4E37-8357-0102BEAE806E}"/>
              </a:ext>
            </a:extLst>
          </p:cNvPr>
          <p:cNvCxnSpPr>
            <a:cxnSpLocks/>
          </p:cNvCxnSpPr>
          <p:nvPr/>
        </p:nvCxnSpPr>
        <p:spPr>
          <a:xfrm flipV="1">
            <a:off x="4800600" y="4038600"/>
            <a:ext cx="723900" cy="7675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5A7056-909F-419A-A283-38CBBB94FF15}"/>
              </a:ext>
            </a:extLst>
          </p:cNvPr>
          <p:cNvCxnSpPr>
            <a:cxnSpLocks/>
          </p:cNvCxnSpPr>
          <p:nvPr/>
        </p:nvCxnSpPr>
        <p:spPr>
          <a:xfrm>
            <a:off x="4800600" y="4806156"/>
            <a:ext cx="457200" cy="10031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412756-B4A7-44E5-91E3-9B9D765E6A14}"/>
              </a:ext>
            </a:extLst>
          </p:cNvPr>
          <p:cNvCxnSpPr>
            <a:cxnSpLocks/>
          </p:cNvCxnSpPr>
          <p:nvPr/>
        </p:nvCxnSpPr>
        <p:spPr>
          <a:xfrm>
            <a:off x="3086100" y="4369594"/>
            <a:ext cx="1714500" cy="4365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92DAF7-B0EE-4058-95F0-9C36A25472F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191000"/>
            <a:ext cx="914400" cy="231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E4A57B-DC95-4FAB-B640-966FCDBB9D7D}"/>
              </a:ext>
            </a:extLst>
          </p:cNvPr>
          <p:cNvCxnSpPr>
            <a:cxnSpLocks/>
          </p:cNvCxnSpPr>
          <p:nvPr/>
        </p:nvCxnSpPr>
        <p:spPr>
          <a:xfrm flipV="1">
            <a:off x="5343525" y="3419475"/>
            <a:ext cx="762000" cy="83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8BE648-392C-44DE-8537-F89CA8252987}"/>
              </a:ext>
            </a:extLst>
          </p:cNvPr>
          <p:cNvCxnSpPr>
            <a:cxnSpLocks/>
          </p:cNvCxnSpPr>
          <p:nvPr/>
        </p:nvCxnSpPr>
        <p:spPr>
          <a:xfrm>
            <a:off x="5062537" y="5371800"/>
            <a:ext cx="461963" cy="1029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8F08C5-0260-49F5-BFA7-9E5AC24A1849}"/>
              </a:ext>
            </a:extLst>
          </p:cNvPr>
          <p:cNvSpPr txBox="1"/>
          <p:nvPr/>
        </p:nvSpPr>
        <p:spPr>
          <a:xfrm>
            <a:off x="1178799" y="3853934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= 50 lbs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738B9C-3A87-4834-9FD5-5454364B3088}"/>
              </a:ext>
            </a:extLst>
          </p:cNvPr>
          <p:cNvSpPr txBox="1"/>
          <p:nvPr/>
        </p:nvSpPr>
        <p:spPr>
          <a:xfrm>
            <a:off x="6019800" y="305014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5E269-B5AA-43EB-8C65-C90C6F2DB10B}"/>
              </a:ext>
            </a:extLst>
          </p:cNvPr>
          <p:cNvSpPr txBox="1"/>
          <p:nvPr/>
        </p:nvSpPr>
        <p:spPr>
          <a:xfrm>
            <a:off x="5677434" y="6352143"/>
            <a:ext cx="7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= 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FD1BAC-1B43-419D-9C2A-EFC60B5B0F25}"/>
              </a:ext>
            </a:extLst>
          </p:cNvPr>
          <p:cNvCxnSpPr>
            <a:cxnSpLocks/>
          </p:cNvCxnSpPr>
          <p:nvPr/>
        </p:nvCxnSpPr>
        <p:spPr>
          <a:xfrm flipH="1">
            <a:off x="3276600" y="4806156"/>
            <a:ext cx="282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F2DC958E-0F70-4396-A491-415CF7A6DFAD}"/>
              </a:ext>
            </a:extLst>
          </p:cNvPr>
          <p:cNvSpPr/>
          <p:nvPr/>
        </p:nvSpPr>
        <p:spPr>
          <a:xfrm>
            <a:off x="4038600" y="4029079"/>
            <a:ext cx="1600200" cy="1600196"/>
          </a:xfrm>
          <a:prstGeom prst="arc">
            <a:avLst>
              <a:gd name="adj1" fmla="val 10831823"/>
              <a:gd name="adj2" fmla="val 11652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F5CD4F80-4E6A-4816-9C32-94A11D803AE4}"/>
              </a:ext>
            </a:extLst>
          </p:cNvPr>
          <p:cNvSpPr/>
          <p:nvPr/>
        </p:nvSpPr>
        <p:spPr>
          <a:xfrm>
            <a:off x="4038600" y="4038600"/>
            <a:ext cx="1600200" cy="1600196"/>
          </a:xfrm>
          <a:prstGeom prst="arc">
            <a:avLst>
              <a:gd name="adj1" fmla="val 18739757"/>
              <a:gd name="adj2" fmla="val 39652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13C670-4EDA-48B8-90F6-235403CB7010}"/>
              </a:ext>
            </a:extLst>
          </p:cNvPr>
          <p:cNvSpPr txBox="1"/>
          <p:nvPr/>
        </p:nvSpPr>
        <p:spPr>
          <a:xfrm>
            <a:off x="3286125" y="450746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39568F-C67D-4709-8DB8-789D587380B7}"/>
              </a:ext>
            </a:extLst>
          </p:cNvPr>
          <p:cNvSpPr txBox="1"/>
          <p:nvPr/>
        </p:nvSpPr>
        <p:spPr>
          <a:xfrm>
            <a:off x="5576492" y="426858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8F35C9-4164-4A03-865A-E8FEDA4CB21F}"/>
              </a:ext>
            </a:extLst>
          </p:cNvPr>
          <p:cNvSpPr txBox="1"/>
          <p:nvPr/>
        </p:nvSpPr>
        <p:spPr>
          <a:xfrm>
            <a:off x="5493346" y="52599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250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/>
              <a:t>Two barrels are being carried on a handcart as shown below. Determine all forces acting on the bottom barrel.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19930404">
            <a:off x="3276600" y="3098255"/>
            <a:ext cx="2206205" cy="3412671"/>
            <a:chOff x="3276600" y="3098255"/>
            <a:chExt cx="2206205" cy="3412671"/>
          </a:xfrm>
        </p:grpSpPr>
        <p:grpSp>
          <p:nvGrpSpPr>
            <p:cNvPr id="8" name="Group 7"/>
            <p:cNvGrpSpPr/>
            <p:nvPr/>
          </p:nvGrpSpPr>
          <p:grpSpPr>
            <a:xfrm>
              <a:off x="3806405" y="3098255"/>
              <a:ext cx="1676400" cy="3276600"/>
              <a:chOff x="3810000" y="3352800"/>
              <a:chExt cx="1676400" cy="3276600"/>
            </a:xfrm>
          </p:grpSpPr>
          <p:sp>
            <p:nvSpPr>
              <p:cNvPr id="5" name="L-Shape 4"/>
              <p:cNvSpPr/>
              <p:nvPr/>
            </p:nvSpPr>
            <p:spPr>
              <a:xfrm>
                <a:off x="3810000" y="3352800"/>
                <a:ext cx="1676400" cy="3276600"/>
              </a:xfrm>
              <a:prstGeom prst="corner">
                <a:avLst>
                  <a:gd name="adj1" fmla="val 9091"/>
                  <a:gd name="adj2" fmla="val 816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973286" y="5094514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  <a:p>
                <a:pPr algn="ctr"/>
                <a:r>
                  <a:rPr lang="en-US" dirty="0"/>
                  <a:t>200 lbs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73286" y="3712028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  <a:p>
                <a:pPr algn="ctr"/>
                <a:r>
                  <a:rPr lang="en-US" dirty="0"/>
                  <a:t>150 lbs</a:t>
                </a:r>
              </a:p>
            </p:txBody>
          </p:sp>
        </p:grpSp>
        <p:sp>
          <p:nvSpPr>
            <p:cNvPr id="10" name="Isosceles Triangle 9"/>
            <p:cNvSpPr/>
            <p:nvPr/>
          </p:nvSpPr>
          <p:spPr>
            <a:xfrm rot="16200000">
              <a:off x="3463508" y="6034781"/>
              <a:ext cx="228600" cy="451548"/>
            </a:xfrm>
            <a:prstGeom prst="triangle">
              <a:avLst>
                <a:gd name="adj" fmla="val 3571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76600" y="6053726"/>
              <a:ext cx="457200" cy="457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4724400" y="6460891"/>
            <a:ext cx="1219200" cy="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3717530" y="5763199"/>
            <a:ext cx="1524000" cy="1395383"/>
          </a:xfrm>
          <a:prstGeom prst="arc">
            <a:avLst>
              <a:gd name="adj1" fmla="val 2013747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57800" y="60753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2134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Three soda cans, each weighing .75 lbs and having a diameter of 4 inches, are stacked in a formation as shown below. Assuming no friction forces, determine the normal forces acting on can B.</a:t>
            </a:r>
          </a:p>
        </p:txBody>
      </p:sp>
      <p:sp>
        <p:nvSpPr>
          <p:cNvPr id="4" name="Oval 3"/>
          <p:cNvSpPr/>
          <p:nvPr/>
        </p:nvSpPr>
        <p:spPr>
          <a:xfrm>
            <a:off x="3761232" y="4197097"/>
            <a:ext cx="1143000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057144" y="5105400"/>
            <a:ext cx="1143000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450080" y="5105400"/>
            <a:ext cx="1143000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34056" y="4849368"/>
            <a:ext cx="304800" cy="16489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0512" y="4849368"/>
            <a:ext cx="304800" cy="16489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34056" y="6248400"/>
            <a:ext cx="3191256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38856" y="3505201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20512" y="3505201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38856" y="3810000"/>
            <a:ext cx="2581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3168" y="362328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 in</a:t>
            </a:r>
          </a:p>
        </p:txBody>
      </p:sp>
    </p:spTree>
    <p:extLst>
      <p:ext uri="{BB962C8B-B14F-4D97-AF65-F5344CB8AC3E}">
        <p14:creationId xmlns:p14="http://schemas.microsoft.com/office/powerpoint/2010/main" val="336011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44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SkyCam shown below is supported by three cables. Assuming it has a mass of 20kg and that it is currently in equilibrium find the tension in each of the three cables supporting the SkyCam.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7B0D84-139A-48AD-BBCB-9711BD70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44" y="3449535"/>
            <a:ext cx="2245206" cy="150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399E2B11-53EE-4A45-AF89-2CC31F1889CE}"/>
              </a:ext>
            </a:extLst>
          </p:cNvPr>
          <p:cNvSpPr/>
          <p:nvPr/>
        </p:nvSpPr>
        <p:spPr>
          <a:xfrm>
            <a:off x="2906819" y="4922192"/>
            <a:ext cx="1143000" cy="990600"/>
          </a:xfrm>
          <a:prstGeom prst="cube">
            <a:avLst>
              <a:gd name="adj" fmla="val 57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DE7829-6DEF-4391-A4D8-02C0CD9C4A8D}"/>
              </a:ext>
            </a:extLst>
          </p:cNvPr>
          <p:cNvCxnSpPr>
            <a:cxnSpLocks/>
          </p:cNvCxnSpPr>
          <p:nvPr/>
        </p:nvCxnSpPr>
        <p:spPr>
          <a:xfrm flipV="1">
            <a:off x="3454967" y="3464867"/>
            <a:ext cx="0" cy="1742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2768F-EEB4-41CA-9AC3-86D74D48CB4E}"/>
              </a:ext>
            </a:extLst>
          </p:cNvPr>
          <p:cNvCxnSpPr>
            <a:cxnSpLocks/>
          </p:cNvCxnSpPr>
          <p:nvPr/>
        </p:nvCxnSpPr>
        <p:spPr>
          <a:xfrm>
            <a:off x="3454967" y="5217467"/>
            <a:ext cx="22712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CACA0D-97F7-4E7F-960F-5A6194B3C6C0}"/>
              </a:ext>
            </a:extLst>
          </p:cNvPr>
          <p:cNvSpPr txBox="1"/>
          <p:nvPr/>
        </p:nvSpPr>
        <p:spPr>
          <a:xfrm>
            <a:off x="5856699" y="5054377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C91F9-3090-4EFD-8048-66705F59F6B6}"/>
              </a:ext>
            </a:extLst>
          </p:cNvPr>
          <p:cNvSpPr txBox="1"/>
          <p:nvPr/>
        </p:nvSpPr>
        <p:spPr>
          <a:xfrm>
            <a:off x="3334835" y="3100465"/>
            <a:ext cx="240264" cy="259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B2511-00FE-4C87-80A6-D9D0E398F693}"/>
              </a:ext>
            </a:extLst>
          </p:cNvPr>
          <p:cNvCxnSpPr>
            <a:cxnSpLocks/>
          </p:cNvCxnSpPr>
          <p:nvPr/>
        </p:nvCxnSpPr>
        <p:spPr>
          <a:xfrm flipH="1">
            <a:off x="2414389" y="5198417"/>
            <a:ext cx="1051184" cy="113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4B5D1-918D-4727-A5D5-AADA7B365E2C}"/>
              </a:ext>
            </a:extLst>
          </p:cNvPr>
          <p:cNvCxnSpPr>
            <a:cxnSpLocks/>
          </p:cNvCxnSpPr>
          <p:nvPr/>
        </p:nvCxnSpPr>
        <p:spPr>
          <a:xfrm flipV="1">
            <a:off x="3454967" y="4636381"/>
            <a:ext cx="1585452" cy="571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2F1C5-3FB2-4B51-B8BF-73C033C10156}"/>
              </a:ext>
            </a:extLst>
          </p:cNvPr>
          <p:cNvCxnSpPr>
            <a:cxnSpLocks/>
          </p:cNvCxnSpPr>
          <p:nvPr/>
        </p:nvCxnSpPr>
        <p:spPr>
          <a:xfrm flipH="1" flipV="1">
            <a:off x="2163870" y="3941238"/>
            <a:ext cx="1280493" cy="1242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F96C9F-7D57-4403-9438-477D372C28FC}"/>
              </a:ext>
            </a:extLst>
          </p:cNvPr>
          <p:cNvCxnSpPr>
            <a:cxnSpLocks/>
          </p:cNvCxnSpPr>
          <p:nvPr/>
        </p:nvCxnSpPr>
        <p:spPr>
          <a:xfrm flipH="1">
            <a:off x="1611419" y="5212796"/>
            <a:ext cx="1832945" cy="391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65C3FE-FAC8-43E9-914A-0DE4DAFA89BB}"/>
              </a:ext>
            </a:extLst>
          </p:cNvPr>
          <p:cNvCxnSpPr>
            <a:cxnSpLocks/>
          </p:cNvCxnSpPr>
          <p:nvPr/>
        </p:nvCxnSpPr>
        <p:spPr>
          <a:xfrm flipH="1">
            <a:off x="1459020" y="5184222"/>
            <a:ext cx="1828799" cy="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1E782603-7F01-42B1-96FE-D2501EBC0D8F}"/>
              </a:ext>
            </a:extLst>
          </p:cNvPr>
          <p:cNvSpPr/>
          <p:nvPr/>
        </p:nvSpPr>
        <p:spPr>
          <a:xfrm>
            <a:off x="2887771" y="4051652"/>
            <a:ext cx="1600200" cy="1600196"/>
          </a:xfrm>
          <a:prstGeom prst="arc">
            <a:avLst>
              <a:gd name="adj1" fmla="val 10736133"/>
              <a:gd name="adj2" fmla="val 117475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ABF784-FD32-45C1-8FEF-037E1C1B4CB4}"/>
              </a:ext>
            </a:extLst>
          </p:cNvPr>
          <p:cNvSpPr txBox="1"/>
          <p:nvPr/>
        </p:nvSpPr>
        <p:spPr>
          <a:xfrm>
            <a:off x="2798740" y="429187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AFAA10B-0632-4AB3-A363-7115E58DDEED}"/>
              </a:ext>
            </a:extLst>
          </p:cNvPr>
          <p:cNvSpPr/>
          <p:nvPr/>
        </p:nvSpPr>
        <p:spPr>
          <a:xfrm>
            <a:off x="2544869" y="4311937"/>
            <a:ext cx="1828800" cy="1828800"/>
          </a:xfrm>
          <a:prstGeom prst="arc">
            <a:avLst>
              <a:gd name="adj1" fmla="val 20317098"/>
              <a:gd name="adj2" fmla="val 68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044531-BA32-473B-BCEB-673AB838F2B9}"/>
              </a:ext>
            </a:extLst>
          </p:cNvPr>
          <p:cNvSpPr txBox="1"/>
          <p:nvPr/>
        </p:nvSpPr>
        <p:spPr>
          <a:xfrm>
            <a:off x="4469165" y="4836700"/>
            <a:ext cx="5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CF3C0C-768A-4468-921A-79FF7AA43CB2}"/>
              </a:ext>
            </a:extLst>
          </p:cNvPr>
          <p:cNvCxnSpPr/>
          <p:nvPr/>
        </p:nvCxnSpPr>
        <p:spPr>
          <a:xfrm>
            <a:off x="2163870" y="3992261"/>
            <a:ext cx="0" cy="4406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C966C8-ECBC-4579-92E7-266EED8E4EDE}"/>
              </a:ext>
            </a:extLst>
          </p:cNvPr>
          <p:cNvCxnSpPr>
            <a:cxnSpLocks/>
          </p:cNvCxnSpPr>
          <p:nvPr/>
        </p:nvCxnSpPr>
        <p:spPr>
          <a:xfrm>
            <a:off x="2161720" y="4467639"/>
            <a:ext cx="1301693" cy="7682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A9E432-FD99-4FB4-ACC4-E9409CA068D9}"/>
              </a:ext>
            </a:extLst>
          </p:cNvPr>
          <p:cNvCxnSpPr/>
          <p:nvPr/>
        </p:nvCxnSpPr>
        <p:spPr>
          <a:xfrm>
            <a:off x="1611419" y="5627042"/>
            <a:ext cx="0" cy="4406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FB7D6B-49E7-4159-A541-AA5FAFAE995C}"/>
              </a:ext>
            </a:extLst>
          </p:cNvPr>
          <p:cNvCxnSpPr>
            <a:cxnSpLocks/>
          </p:cNvCxnSpPr>
          <p:nvPr/>
        </p:nvCxnSpPr>
        <p:spPr>
          <a:xfrm flipV="1">
            <a:off x="1633897" y="5216872"/>
            <a:ext cx="1810466" cy="86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886D6001-5EF2-4A48-B15C-92D75CFB5430}"/>
              </a:ext>
            </a:extLst>
          </p:cNvPr>
          <p:cNvSpPr/>
          <p:nvPr/>
        </p:nvSpPr>
        <p:spPr>
          <a:xfrm>
            <a:off x="2649149" y="4485446"/>
            <a:ext cx="1828800" cy="1828800"/>
          </a:xfrm>
          <a:prstGeom prst="arc">
            <a:avLst>
              <a:gd name="adj1" fmla="val 10121471"/>
              <a:gd name="adj2" fmla="val 109100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C715A4-B835-4AF8-802F-6B6D6447C873}"/>
              </a:ext>
            </a:extLst>
          </p:cNvPr>
          <p:cNvSpPr txBox="1"/>
          <p:nvPr/>
        </p:nvSpPr>
        <p:spPr>
          <a:xfrm>
            <a:off x="2058303" y="54209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455DAB1-189F-40EE-A80C-07174DE2C2F3}"/>
              </a:ext>
            </a:extLst>
          </p:cNvPr>
          <p:cNvSpPr/>
          <p:nvPr/>
        </p:nvSpPr>
        <p:spPr>
          <a:xfrm>
            <a:off x="2297219" y="4458114"/>
            <a:ext cx="1828800" cy="1251668"/>
          </a:xfrm>
          <a:prstGeom prst="arc">
            <a:avLst>
              <a:gd name="adj1" fmla="val 6478631"/>
              <a:gd name="adj2" fmla="val 81339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98394A-75EC-43C9-A0CF-3FFBFB5F1187}"/>
              </a:ext>
            </a:extLst>
          </p:cNvPr>
          <p:cNvSpPr txBox="1"/>
          <p:nvPr/>
        </p:nvSpPr>
        <p:spPr>
          <a:xfrm>
            <a:off x="2372626" y="56882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2AFE9C-9035-4547-A660-451B28CE2079}"/>
              </a:ext>
            </a:extLst>
          </p:cNvPr>
          <p:cNvSpPr txBox="1"/>
          <p:nvPr/>
        </p:nvSpPr>
        <p:spPr>
          <a:xfrm>
            <a:off x="2141449" y="634579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8EA1D3EB-E3BB-44E8-B1A6-DBCE97E7C2CC}"/>
              </a:ext>
            </a:extLst>
          </p:cNvPr>
          <p:cNvSpPr/>
          <p:nvPr/>
        </p:nvSpPr>
        <p:spPr>
          <a:xfrm>
            <a:off x="2314426" y="4860788"/>
            <a:ext cx="1501966" cy="1251668"/>
          </a:xfrm>
          <a:prstGeom prst="arc">
            <a:avLst>
              <a:gd name="adj1" fmla="val 12452255"/>
              <a:gd name="adj2" fmla="val 14938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CBC01-EDA2-4A84-AF6E-D5BDF31A87E2}"/>
              </a:ext>
            </a:extLst>
          </p:cNvPr>
          <p:cNvSpPr txBox="1"/>
          <p:nvPr/>
        </p:nvSpPr>
        <p:spPr>
          <a:xfrm>
            <a:off x="2096402" y="47161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7BE0C9-FACB-4715-AA80-5B849E94CEC2}"/>
              </a:ext>
            </a:extLst>
          </p:cNvPr>
          <p:cNvCxnSpPr>
            <a:cxnSpLocks/>
          </p:cNvCxnSpPr>
          <p:nvPr/>
        </p:nvCxnSpPr>
        <p:spPr>
          <a:xfrm flipV="1">
            <a:off x="4668648" y="4432863"/>
            <a:ext cx="965007" cy="339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2DC9F0-61C0-4132-A3E4-04A90792A25C}"/>
              </a:ext>
            </a:extLst>
          </p:cNvPr>
          <p:cNvSpPr txBox="1"/>
          <p:nvPr/>
        </p:nvSpPr>
        <p:spPr>
          <a:xfrm>
            <a:off x="5321971" y="3922545"/>
            <a:ext cx="3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D8D5C2-46F0-4908-B25C-D24771EA8E27}"/>
              </a:ext>
            </a:extLst>
          </p:cNvPr>
          <p:cNvCxnSpPr>
            <a:cxnSpLocks/>
          </p:cNvCxnSpPr>
          <p:nvPr/>
        </p:nvCxnSpPr>
        <p:spPr>
          <a:xfrm flipH="1" flipV="1">
            <a:off x="1762185" y="3559436"/>
            <a:ext cx="671333" cy="645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622353-5EA0-48EF-AB5D-205E15348524}"/>
              </a:ext>
            </a:extLst>
          </p:cNvPr>
          <p:cNvSpPr txBox="1"/>
          <p:nvPr/>
        </p:nvSpPr>
        <p:spPr>
          <a:xfrm>
            <a:off x="1467832" y="321160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2F9216-1DEE-4494-BE43-AE515DD1F89B}"/>
              </a:ext>
            </a:extLst>
          </p:cNvPr>
          <p:cNvCxnSpPr>
            <a:cxnSpLocks/>
            <a:stCxn id="50" idx="0"/>
          </p:cNvCxnSpPr>
          <p:nvPr/>
        </p:nvCxnSpPr>
        <p:spPr>
          <a:xfrm flipH="1">
            <a:off x="1309692" y="5420996"/>
            <a:ext cx="998840" cy="203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5529E9D-85EB-4641-BF61-0A0026BE40A6}"/>
              </a:ext>
            </a:extLst>
          </p:cNvPr>
          <p:cNvSpPr txBox="1"/>
          <p:nvPr/>
        </p:nvSpPr>
        <p:spPr>
          <a:xfrm>
            <a:off x="685800" y="5560632"/>
            <a:ext cx="37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9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Equilibrium Analysis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/>
              <a:t>A hot air balloon is tethered to the ground with three cables as shown below. If the balloon is pulling upwards with a net force of 900lbs, what is the tension in each of the three cables?</a:t>
            </a:r>
          </a:p>
        </p:txBody>
      </p:sp>
      <p:pic>
        <p:nvPicPr>
          <p:cNvPr id="2050" name="Picture 2" descr="Problem 7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657600" cy="40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b="1" dirty="0"/>
              <a:t>equilibrium analysis</a:t>
            </a:r>
            <a:r>
              <a:rPr lang="en-US" dirty="0"/>
              <a:t>, we are examining a body that is </a:t>
            </a:r>
            <a:r>
              <a:rPr lang="en-US" b="1" dirty="0"/>
              <a:t>in equilibrium</a:t>
            </a:r>
            <a:r>
              <a:rPr lang="en-US" dirty="0"/>
              <a:t>, using the forces and geometry we know, to </a:t>
            </a:r>
            <a:r>
              <a:rPr lang="en-US" b="1" dirty="0"/>
              <a:t>solve for unknown forces </a:t>
            </a:r>
            <a:r>
              <a:rPr lang="en-US" dirty="0"/>
              <a:t>or other unknown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81200" y="3276600"/>
            <a:ext cx="5029200" cy="3507479"/>
            <a:chOff x="152400" y="1905001"/>
            <a:chExt cx="7086600" cy="4988413"/>
          </a:xfrm>
        </p:grpSpPr>
        <p:sp>
          <p:nvSpPr>
            <p:cNvPr id="5" name="Oval 4"/>
            <p:cNvSpPr/>
            <p:nvPr/>
          </p:nvSpPr>
          <p:spPr>
            <a:xfrm>
              <a:off x="2917371" y="2286000"/>
              <a:ext cx="2743200" cy="2743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948542" y="3461657"/>
              <a:ext cx="5290458" cy="2460172"/>
            </a:xfrm>
            <a:custGeom>
              <a:avLst/>
              <a:gdLst>
                <a:gd name="connsiteX0" fmla="*/ 391886 w 5290458"/>
                <a:gd name="connsiteY0" fmla="*/ 0 h 2460172"/>
                <a:gd name="connsiteX1" fmla="*/ 2111829 w 5290458"/>
                <a:gd name="connsiteY1" fmla="*/ 2111829 h 2460172"/>
                <a:gd name="connsiteX2" fmla="*/ 4310743 w 5290458"/>
                <a:gd name="connsiteY2" fmla="*/ 424543 h 2460172"/>
                <a:gd name="connsiteX3" fmla="*/ 5257800 w 5290458"/>
                <a:gd name="connsiteY3" fmla="*/ 424543 h 2460172"/>
                <a:gd name="connsiteX4" fmla="*/ 5290458 w 5290458"/>
                <a:gd name="connsiteY4" fmla="*/ 2460172 h 2460172"/>
                <a:gd name="connsiteX5" fmla="*/ 21772 w 5290458"/>
                <a:gd name="connsiteY5" fmla="*/ 2460172 h 2460172"/>
                <a:gd name="connsiteX6" fmla="*/ 0 w 5290458"/>
                <a:gd name="connsiteY6" fmla="*/ 10886 h 2460172"/>
                <a:gd name="connsiteX7" fmla="*/ 391886 w 5290458"/>
                <a:gd name="connsiteY7" fmla="*/ 0 h 246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0458" h="2460172">
                  <a:moveTo>
                    <a:pt x="391886" y="0"/>
                  </a:moveTo>
                  <a:lnTo>
                    <a:pt x="2111829" y="2111829"/>
                  </a:lnTo>
                  <a:lnTo>
                    <a:pt x="4310743" y="424543"/>
                  </a:lnTo>
                  <a:lnTo>
                    <a:pt x="5257800" y="424543"/>
                  </a:lnTo>
                  <a:lnTo>
                    <a:pt x="5290458" y="2460172"/>
                  </a:lnTo>
                  <a:lnTo>
                    <a:pt x="21772" y="2460172"/>
                  </a:lnTo>
                  <a:lnTo>
                    <a:pt x="0" y="10886"/>
                  </a:lnTo>
                  <a:lnTo>
                    <a:pt x="391886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V="1">
              <a:off x="5099956" y="4811486"/>
              <a:ext cx="1121229" cy="881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179865" y="4389665"/>
              <a:ext cx="936170" cy="1104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61757" y="3581400"/>
              <a:ext cx="54429" cy="2743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676400" y="2057400"/>
              <a:ext cx="4267200" cy="373380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2917372" y="1905001"/>
              <a:ext cx="3635828" cy="441959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80955" y="4305808"/>
              <a:ext cx="1153885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45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1447" y="4414181"/>
              <a:ext cx="800099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30</a:t>
              </a:r>
              <a:r>
                <a:rPr lang="en-US" baseline="30000" dirty="0">
                  <a:solidFill>
                    <a:schemeClr val="tx2"/>
                  </a:solidFill>
                </a:rPr>
                <a:t>o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66209" y="6368142"/>
              <a:ext cx="2112818" cy="52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1</a:t>
              </a:r>
              <a:r>
                <a:rPr lang="en-US" b="1" dirty="0">
                  <a:solidFill>
                    <a:srgbClr val="FF0000"/>
                  </a:solidFill>
                </a:rPr>
                <a:t> = 600 lbs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0" y="50292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2</a:t>
              </a:r>
              <a:r>
                <a:rPr lang="en-US" b="1" dirty="0">
                  <a:solidFill>
                    <a:srgbClr val="FF0000"/>
                  </a:solidFill>
                </a:rPr>
                <a:t> = ?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0" y="494211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</a:t>
              </a:r>
              <a:r>
                <a:rPr lang="en-US" b="1" baseline="-25000" dirty="0">
                  <a:solidFill>
                    <a:srgbClr val="FF0000"/>
                  </a:solidFill>
                </a:rPr>
                <a:t>3</a:t>
              </a:r>
              <a:r>
                <a:rPr lang="en-US" b="1" dirty="0">
                  <a:solidFill>
                    <a:srgbClr val="FF0000"/>
                  </a:solidFill>
                </a:rPr>
                <a:t> = ?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21677" y="575893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21677" y="6597134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95401" y="64124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00" y="53343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34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determine these unknown forces, we use the process of equilibrium analysis, which consists of the following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free body diagram of the body in the problem, showing all known and unknown forces.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the free body diagrams to write out the equilibrium equations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Solve the equilibrium equation for the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Free Body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picture of the body being analyzed separate from all the background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in any forces acting on the body.</a:t>
            </a:r>
          </a:p>
          <a:p>
            <a:pPr marL="914400" lvl="1" indent="-514350"/>
            <a:r>
              <a:rPr lang="en-US" dirty="0"/>
              <a:t>Normal forces at any point of contact</a:t>
            </a:r>
          </a:p>
          <a:p>
            <a:pPr marL="914400" lvl="1" indent="-514350"/>
            <a:r>
              <a:rPr lang="en-US" dirty="0"/>
              <a:t>Gravitational forces</a:t>
            </a:r>
          </a:p>
          <a:p>
            <a:pPr marL="914400" lvl="1" indent="-514350"/>
            <a:r>
              <a:rPr lang="en-US" dirty="0"/>
              <a:t>Friction forces on rough surfaces</a:t>
            </a:r>
          </a:p>
          <a:p>
            <a:pPr marL="914400" lvl="1" indent="-514350"/>
            <a:r>
              <a:rPr lang="en-US" dirty="0"/>
              <a:t>Tension in any cables or wire.</a:t>
            </a:r>
          </a:p>
          <a:p>
            <a:pPr marL="914400" lvl="1" indent="-514350"/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any angles for the force vectors and any key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Creating a Free Body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:\Users\jpm46\AppData\Local\Microsoft\Windows\Temporary Internet Files\Content.IE5\51DE7FD3\silhouette-young-man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89" b="96423" l="31870" r="76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945" y="1143000"/>
            <a:ext cx="2623457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-Shape 5"/>
          <p:cNvSpPr/>
          <p:nvPr/>
        </p:nvSpPr>
        <p:spPr>
          <a:xfrm>
            <a:off x="401145" y="990600"/>
            <a:ext cx="3810000" cy="5715000"/>
          </a:xfrm>
          <a:prstGeom prst="corner">
            <a:avLst>
              <a:gd name="adj1" fmla="val 19062"/>
              <a:gd name="adj2" fmla="val 2041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9759876">
            <a:off x="2170755" y="2139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9759876">
            <a:off x="6649757" y="1758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350" y="3799113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blipFill rotWithShape="1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830690" y="2144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14639" y="2100942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49003" y="5573486"/>
            <a:ext cx="0" cy="1170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9003" y="5573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rot="16200000">
            <a:off x="6101721" y="159674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6636072" y="2464429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7083434" y="3258906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8104154" y="500179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36463" y="1768348"/>
            <a:ext cx="1992579" cy="34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36463" y="5589276"/>
            <a:ext cx="1191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415" y="19835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5271" y="28310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1917" y="41264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28" name="Arc 27"/>
          <p:cNvSpPr/>
          <p:nvPr/>
        </p:nvSpPr>
        <p:spPr>
          <a:xfrm>
            <a:off x="6834603" y="4669970"/>
            <a:ext cx="1828800" cy="1828800"/>
          </a:xfrm>
          <a:prstGeom prst="arc">
            <a:avLst>
              <a:gd name="adj1" fmla="val 10836965"/>
              <a:gd name="adj2" fmla="val 14364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86545" y="49545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134945" y="3505200"/>
            <a:ext cx="91623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974" y="914400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4145" y="1002268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58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512127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body in equilibrium, we then know that...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en-US" b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solve this </a:t>
                </a:r>
                <a:r>
                  <a:rPr lang="en-US" b="1" dirty="0"/>
                  <a:t>vector equation</a:t>
                </a:r>
                <a:r>
                  <a:rPr lang="en-US" dirty="0"/>
                  <a:t>, we break down the vectors into components, and write out the </a:t>
                </a:r>
                <a:r>
                  <a:rPr lang="en-US" b="1" dirty="0"/>
                  <a:t>component equations</a:t>
                </a:r>
                <a:r>
                  <a:rPr lang="en-US" dirty="0"/>
                  <a:t>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>
                              <a:latin typeface="Cambria Math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b="0" i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and...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i="0">
                              <a:latin typeface="Cambria Math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i="0">
                              <a:latin typeface="Cambria Math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i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en-US" i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gives us </a:t>
                </a:r>
                <a:r>
                  <a:rPr lang="en-US" b="1" dirty="0"/>
                  <a:t>scalar equations</a:t>
                </a:r>
                <a:r>
                  <a:rPr lang="en-US" dirty="0"/>
                  <a:t>, which we can solve with simple algebra.</a:t>
                </a:r>
              </a:p>
              <a:p>
                <a:pPr lvl="1"/>
                <a:r>
                  <a:rPr lang="en-US" dirty="0"/>
                  <a:t>It also happens to turn our one equation into two equations (or three equations in 3D).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5121276"/>
              </a:xfrm>
              <a:blipFill>
                <a:blip r:embed="rId2"/>
                <a:stretch>
                  <a:fillRect l="-81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77000" y="3810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77000" y="4419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38010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components of the vectors</a:t>
            </a:r>
          </a:p>
        </p:txBody>
      </p:sp>
    </p:spTree>
    <p:extLst>
      <p:ext uri="{BB962C8B-B14F-4D97-AF65-F5344CB8AC3E}">
        <p14:creationId xmlns:p14="http://schemas.microsoft.com/office/powerpoint/2010/main" val="13068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A9BF-C7C5-46E5-B829-58A1BDA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Equilibrium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01302-3827-434C-99D9-A3674AFFF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a simple </a:t>
                </a:r>
                <a:r>
                  <a:rPr lang="en-US" b="1" dirty="0"/>
                  <a:t>concurrent force system </a:t>
                </a:r>
                <a:r>
                  <a:rPr lang="en-US" dirty="0"/>
                  <a:t>in </a:t>
                </a:r>
                <a:r>
                  <a:rPr lang="en-US" b="1" dirty="0"/>
                  <a:t>two dimensions</a:t>
                </a:r>
                <a:r>
                  <a:rPr lang="en-US" dirty="0"/>
                  <a:t>, we will have two equations.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means we can solve for up to </a:t>
                </a:r>
                <a:r>
                  <a:rPr lang="en-US" b="1" dirty="0"/>
                  <a:t>two unknown values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a simple </a:t>
                </a:r>
                <a:r>
                  <a:rPr lang="en-US" b="1" dirty="0"/>
                  <a:t>concurrent force system </a:t>
                </a:r>
                <a:r>
                  <a:rPr lang="en-US" dirty="0"/>
                  <a:t>in </a:t>
                </a:r>
                <a:r>
                  <a:rPr lang="en-US" b="1" dirty="0"/>
                  <a:t>three dimensions</a:t>
                </a:r>
                <a:r>
                  <a:rPr lang="en-US" dirty="0"/>
                  <a:t>, we will have three equations.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means we can solve for up to </a:t>
                </a:r>
                <a:r>
                  <a:rPr lang="en-US" b="1" dirty="0"/>
                  <a:t>three unknown values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01302-3827-434C-99D9-A3674AFFF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D90C7-7DC8-45C4-84F6-659F94AE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0D71-7AF2-4E54-A951-24409AA4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Moments and Concurrent Force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C5B6-A8AE-40A1-956F-BCEF4DB2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now we are only working with </a:t>
            </a:r>
            <a:r>
              <a:rPr lang="en-US" b="1" dirty="0"/>
              <a:t>concurrent force systems</a:t>
            </a:r>
            <a:r>
              <a:rPr lang="en-US" dirty="0"/>
              <a:t>, and we are only working with </a:t>
            </a:r>
            <a:r>
              <a:rPr lang="en-US" b="1" dirty="0"/>
              <a:t>force equilibrium equations</a:t>
            </a:r>
            <a:r>
              <a:rPr lang="en-US" dirty="0"/>
              <a:t>.</a:t>
            </a:r>
          </a:p>
          <a:p>
            <a:r>
              <a:rPr lang="en-US" dirty="0"/>
              <a:t>When we work with </a:t>
            </a:r>
            <a:r>
              <a:rPr lang="en-US" b="1" dirty="0"/>
              <a:t>non-concurrent force systems</a:t>
            </a:r>
            <a:r>
              <a:rPr lang="en-US" dirty="0"/>
              <a:t>,  we will need to additionally need to </a:t>
            </a:r>
            <a:r>
              <a:rPr lang="en-US" b="1" dirty="0"/>
              <a:t>sum the moments </a:t>
            </a:r>
            <a:r>
              <a:rPr lang="en-US" dirty="0"/>
              <a:t>to be equal to zero. </a:t>
            </a:r>
          </a:p>
          <a:p>
            <a:pPr lvl="1"/>
            <a:r>
              <a:rPr lang="en-US" dirty="0"/>
              <a:t>This will make problems more complex, but also give us more equations to solve for more unknowns.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6FF5-1658-4A39-947E-33C5F7EE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Concurrent Forces">
            <a:extLst>
              <a:ext uri="{FF2B5EF4-FFF2-40B4-BE49-F238E27FC236}">
                <a16:creationId xmlns:a16="http://schemas.microsoft.com/office/drawing/2014/main" id="{5D2BF56B-AA5B-4995-9906-28BD61A6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24896"/>
            <a:ext cx="327741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on-Concurrent Forces">
            <a:extLst>
              <a:ext uri="{FF2B5EF4-FFF2-40B4-BE49-F238E27FC236}">
                <a16:creationId xmlns:a16="http://schemas.microsoft.com/office/drawing/2014/main" id="{61DB25A3-CFE9-4313-8CF5-A9D93AB2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3991355"/>
            <a:ext cx="2514600" cy="286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49B86-0FF8-45A9-94C3-5339973EC185}"/>
              </a:ext>
            </a:extLst>
          </p:cNvPr>
          <p:cNvSpPr txBox="1"/>
          <p:nvPr/>
        </p:nvSpPr>
        <p:spPr>
          <a:xfrm>
            <a:off x="6594323" y="1133628"/>
            <a:ext cx="12131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D642A-E5DD-4FE5-A45A-2E07CA386E68}"/>
              </a:ext>
            </a:extLst>
          </p:cNvPr>
          <p:cNvSpPr txBox="1"/>
          <p:nvPr/>
        </p:nvSpPr>
        <p:spPr>
          <a:xfrm>
            <a:off x="6477000" y="3815647"/>
            <a:ext cx="16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non-concurrent</a:t>
            </a:r>
          </a:p>
        </p:txBody>
      </p:sp>
    </p:spTree>
    <p:extLst>
      <p:ext uri="{BB962C8B-B14F-4D97-AF65-F5344CB8AC3E}">
        <p14:creationId xmlns:p14="http://schemas.microsoft.com/office/powerpoint/2010/main" val="300279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Analysis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determine these unknown forces, we use the process of equilibrium analysis, which consists of the following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free body diagram of the body in the problem, showing all known and unknown forces.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the free body diagrams to write out the equilibrium equations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Solve the equilibrium equation for the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90d05cb5-950f-4f68-bc2c-e17794455b92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874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MA_Template</vt:lpstr>
      <vt:lpstr>Equilibrium Analysis in Concurrent Force Systems</vt:lpstr>
      <vt:lpstr>Equilibrium Analysis</vt:lpstr>
      <vt:lpstr>Equilibrium Analysis</vt:lpstr>
      <vt:lpstr>Creating a Free Body Diagrams</vt:lpstr>
      <vt:lpstr>Creating a Free Body Diagrams</vt:lpstr>
      <vt:lpstr>Equilibrium Equations</vt:lpstr>
      <vt:lpstr>Solving the Equilibrium Equations</vt:lpstr>
      <vt:lpstr>Moments and Concurrent Force Systems</vt:lpstr>
      <vt:lpstr>Equilibrium Analysis (Review)</vt:lpstr>
      <vt:lpstr>Thanks for Watching</vt:lpstr>
      <vt:lpstr>Concurrent Equilibrium Analysis  Worked Example</vt:lpstr>
      <vt:lpstr>Concurrent Equilibrium Analysis Worked Example</vt:lpstr>
      <vt:lpstr>Concurrent Equilibrium Analysis Worked Example</vt:lpstr>
      <vt:lpstr>Concurrent Equilibrium Analysis Worked Example</vt:lpstr>
      <vt:lpstr>Concurrent Equilibrium Analysis Worked Example</vt:lpstr>
      <vt:lpstr>Concurrent Equilibrium Analysis Worked Example</vt:lpstr>
      <vt:lpstr>Concurrent Equilibrium Analysis Worked Example</vt:lpstr>
      <vt:lpstr>Concurrent Equilibrium Analysis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13</cp:revision>
  <dcterms:created xsi:type="dcterms:W3CDTF">2020-08-21T15:23:22Z</dcterms:created>
  <dcterms:modified xsi:type="dcterms:W3CDTF">2021-09-29T17:06:41Z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