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1"/>
  </p:notesMasterIdLst>
  <p:sldIdLst>
    <p:sldId id="256" r:id="rId5"/>
    <p:sldId id="268" r:id="rId6"/>
    <p:sldId id="270" r:id="rId7"/>
    <p:sldId id="271" r:id="rId8"/>
    <p:sldId id="272" r:id="rId9"/>
    <p:sldId id="273" r:id="rId10"/>
    <p:sldId id="274" r:id="rId11"/>
    <p:sldId id="275" r:id="rId12"/>
    <p:sldId id="277" r:id="rId13"/>
    <p:sldId id="278" r:id="rId14"/>
    <p:sldId id="279" r:id="rId15"/>
    <p:sldId id="280" r:id="rId16"/>
    <p:sldId id="281" r:id="rId17"/>
    <p:sldId id="287" r:id="rId18"/>
    <p:sldId id="276" r:id="rId19"/>
    <p:sldId id="28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B10E8D-745C-4FBF-B6DE-E1DF8B2741B8}" v="391" dt="2020-12-09T18:42:02.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26" autoAdjust="0"/>
    <p:restoredTop sz="54101" autoAdjust="0"/>
  </p:normalViewPr>
  <p:slideViewPr>
    <p:cSldViewPr>
      <p:cViewPr varScale="1">
        <p:scale>
          <a:sx n="67" d="100"/>
          <a:sy n="67" d="100"/>
        </p:scale>
        <p:origin x="113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7A94122F-DF8E-44E7-B017-EB0A1E258F7D}"/>
    <pc:docChg chg="custSel addSld delSld modSld sldOrd">
      <pc:chgData name="Moore, Jacob Preston" userId="fdd3fd0f-c483-48c9-988d-7deb216763fd" providerId="ADAL" clId="{7A94122F-DF8E-44E7-B017-EB0A1E258F7D}" dt="2020-11-19T21:26:36.443" v="63"/>
      <pc:docMkLst>
        <pc:docMk/>
      </pc:docMkLst>
      <pc:sldChg chg="modSp">
        <pc:chgData name="Moore, Jacob Preston" userId="fdd3fd0f-c483-48c9-988d-7deb216763fd" providerId="ADAL" clId="{7A94122F-DF8E-44E7-B017-EB0A1E258F7D}" dt="2020-11-19T21:14:55.602" v="13" actId="20577"/>
        <pc:sldMkLst>
          <pc:docMk/>
          <pc:sldMk cId="3080430471" sldId="256"/>
        </pc:sldMkLst>
        <pc:spChg chg="mod">
          <ac:chgData name="Moore, Jacob Preston" userId="fdd3fd0f-c483-48c9-988d-7deb216763fd" providerId="ADAL" clId="{7A94122F-DF8E-44E7-B017-EB0A1E258F7D}" dt="2020-11-19T21:14:55.602" v="13" actId="20577"/>
          <ac:spMkLst>
            <pc:docMk/>
            <pc:sldMk cId="3080430471" sldId="256"/>
            <ac:spMk id="2" creationId="{00000000-0000-0000-0000-000000000000}"/>
          </ac:spMkLst>
        </pc:spChg>
      </pc:sldChg>
      <pc:sldChg chg="del">
        <pc:chgData name="Moore, Jacob Preston" userId="fdd3fd0f-c483-48c9-988d-7deb216763fd" providerId="ADAL" clId="{7A94122F-DF8E-44E7-B017-EB0A1E258F7D}" dt="2020-11-19T21:15:40.188" v="14" actId="2696"/>
        <pc:sldMkLst>
          <pc:docMk/>
          <pc:sldMk cId="540835927" sldId="262"/>
        </pc:sldMkLst>
      </pc:sldChg>
      <pc:sldChg chg="del">
        <pc:chgData name="Moore, Jacob Preston" userId="fdd3fd0f-c483-48c9-988d-7deb216763fd" providerId="ADAL" clId="{7A94122F-DF8E-44E7-B017-EB0A1E258F7D}" dt="2020-11-19T21:15:40.206" v="15" actId="2696"/>
        <pc:sldMkLst>
          <pc:docMk/>
          <pc:sldMk cId="1082054548" sldId="263"/>
        </pc:sldMkLst>
      </pc:sldChg>
      <pc:sldChg chg="del">
        <pc:chgData name="Moore, Jacob Preston" userId="fdd3fd0f-c483-48c9-988d-7deb216763fd" providerId="ADAL" clId="{7A94122F-DF8E-44E7-B017-EB0A1E258F7D}" dt="2020-11-19T21:15:40.339" v="16" actId="2696"/>
        <pc:sldMkLst>
          <pc:docMk/>
          <pc:sldMk cId="4246384454" sldId="264"/>
        </pc:sldMkLst>
      </pc:sldChg>
      <pc:sldChg chg="del">
        <pc:chgData name="Moore, Jacob Preston" userId="fdd3fd0f-c483-48c9-988d-7deb216763fd" providerId="ADAL" clId="{7A94122F-DF8E-44E7-B017-EB0A1E258F7D}" dt="2020-11-19T21:15:40.682" v="17" actId="2696"/>
        <pc:sldMkLst>
          <pc:docMk/>
          <pc:sldMk cId="1487950209" sldId="265"/>
        </pc:sldMkLst>
      </pc:sldChg>
      <pc:sldChg chg="del">
        <pc:chgData name="Moore, Jacob Preston" userId="fdd3fd0f-c483-48c9-988d-7deb216763fd" providerId="ADAL" clId="{7A94122F-DF8E-44E7-B017-EB0A1E258F7D}" dt="2020-11-19T21:15:40.942" v="18" actId="2696"/>
        <pc:sldMkLst>
          <pc:docMk/>
          <pc:sldMk cId="2953980402" sldId="266"/>
        </pc:sldMkLst>
      </pc:sldChg>
      <pc:sldChg chg="del">
        <pc:chgData name="Moore, Jacob Preston" userId="fdd3fd0f-c483-48c9-988d-7deb216763fd" providerId="ADAL" clId="{7A94122F-DF8E-44E7-B017-EB0A1E258F7D}" dt="2020-11-19T21:15:43.766" v="20" actId="2696"/>
        <pc:sldMkLst>
          <pc:docMk/>
          <pc:sldMk cId="3633825459" sldId="267"/>
        </pc:sldMkLst>
      </pc:sldChg>
      <pc:sldChg chg="addSp delSp modSp add">
        <pc:chgData name="Moore, Jacob Preston" userId="fdd3fd0f-c483-48c9-988d-7deb216763fd" providerId="ADAL" clId="{7A94122F-DF8E-44E7-B017-EB0A1E258F7D}" dt="2020-11-19T21:17:27.965" v="33" actId="113"/>
        <pc:sldMkLst>
          <pc:docMk/>
          <pc:sldMk cId="2602423339" sldId="268"/>
        </pc:sldMkLst>
        <pc:spChg chg="mod">
          <ac:chgData name="Moore, Jacob Preston" userId="fdd3fd0f-c483-48c9-988d-7deb216763fd" providerId="ADAL" clId="{7A94122F-DF8E-44E7-B017-EB0A1E258F7D}" dt="2020-11-19T21:17:27.965" v="33" actId="113"/>
          <ac:spMkLst>
            <pc:docMk/>
            <pc:sldMk cId="2602423339" sldId="268"/>
            <ac:spMk id="3" creationId="{00000000-0000-0000-0000-000000000000}"/>
          </ac:spMkLst>
        </pc:spChg>
        <pc:picChg chg="add mod">
          <ac:chgData name="Moore, Jacob Preston" userId="fdd3fd0f-c483-48c9-988d-7deb216763fd" providerId="ADAL" clId="{7A94122F-DF8E-44E7-B017-EB0A1E258F7D}" dt="2020-11-19T21:16:57.626" v="28" actId="1076"/>
          <ac:picMkLst>
            <pc:docMk/>
            <pc:sldMk cId="2602423339" sldId="268"/>
            <ac:picMk id="4" creationId="{FA9068D3-BFFC-41CE-AC3F-03DBCE9320A4}"/>
          </ac:picMkLst>
        </pc:picChg>
        <pc:picChg chg="del">
          <ac:chgData name="Moore, Jacob Preston" userId="fdd3fd0f-c483-48c9-988d-7deb216763fd" providerId="ADAL" clId="{7A94122F-DF8E-44E7-B017-EB0A1E258F7D}" dt="2020-11-19T21:16:33.703" v="23" actId="478"/>
          <ac:picMkLst>
            <pc:docMk/>
            <pc:sldMk cId="2602423339" sldId="268"/>
            <ac:picMk id="1026" creationId="{00000000-0000-0000-0000-000000000000}"/>
          </ac:picMkLst>
        </pc:picChg>
        <pc:picChg chg="add mod">
          <ac:chgData name="Moore, Jacob Preston" userId="fdd3fd0f-c483-48c9-988d-7deb216763fd" providerId="ADAL" clId="{7A94122F-DF8E-44E7-B017-EB0A1E258F7D}" dt="2020-11-19T21:16:59.807" v="29" actId="1076"/>
          <ac:picMkLst>
            <pc:docMk/>
            <pc:sldMk cId="2602423339" sldId="268"/>
            <ac:picMk id="1028" creationId="{D9F55C6E-FA0A-4F38-839D-7AFCD991D27E}"/>
          </ac:picMkLst>
        </pc:picChg>
      </pc:sldChg>
      <pc:sldChg chg="add del">
        <pc:chgData name="Moore, Jacob Preston" userId="fdd3fd0f-c483-48c9-988d-7deb216763fd" providerId="ADAL" clId="{7A94122F-DF8E-44E7-B017-EB0A1E258F7D}" dt="2020-11-19T21:24:23.297" v="51" actId="2696"/>
        <pc:sldMkLst>
          <pc:docMk/>
          <pc:sldMk cId="15802930" sldId="269"/>
        </pc:sldMkLst>
      </pc:sldChg>
      <pc:sldChg chg="addSp delSp modSp add">
        <pc:chgData name="Moore, Jacob Preston" userId="fdd3fd0f-c483-48c9-988d-7deb216763fd" providerId="ADAL" clId="{7A94122F-DF8E-44E7-B017-EB0A1E258F7D}" dt="2020-11-19T21:19:59.960" v="49" actId="1076"/>
        <pc:sldMkLst>
          <pc:docMk/>
          <pc:sldMk cId="3653698240" sldId="270"/>
        </pc:sldMkLst>
        <pc:spChg chg="mod">
          <ac:chgData name="Moore, Jacob Preston" userId="fdd3fd0f-c483-48c9-988d-7deb216763fd" providerId="ADAL" clId="{7A94122F-DF8E-44E7-B017-EB0A1E258F7D}" dt="2020-11-19T21:19:28.180" v="41" actId="196"/>
          <ac:spMkLst>
            <pc:docMk/>
            <pc:sldMk cId="3653698240" sldId="270"/>
            <ac:spMk id="5" creationId="{00000000-0000-0000-0000-000000000000}"/>
          </ac:spMkLst>
        </pc:spChg>
        <pc:spChg chg="mod">
          <ac:chgData name="Moore, Jacob Preston" userId="fdd3fd0f-c483-48c9-988d-7deb216763fd" providerId="ADAL" clId="{7A94122F-DF8E-44E7-B017-EB0A1E258F7D}" dt="2020-11-19T21:19:28.180" v="41" actId="196"/>
          <ac:spMkLst>
            <pc:docMk/>
            <pc:sldMk cId="3653698240" sldId="270"/>
            <ac:spMk id="24" creationId="{00000000-0000-0000-0000-000000000000}"/>
          </ac:spMkLst>
        </pc:spChg>
        <pc:spChg chg="mod">
          <ac:chgData name="Moore, Jacob Preston" userId="fdd3fd0f-c483-48c9-988d-7deb216763fd" providerId="ADAL" clId="{7A94122F-DF8E-44E7-B017-EB0A1E258F7D}" dt="2020-11-19T21:19:59.960" v="49" actId="1076"/>
          <ac:spMkLst>
            <pc:docMk/>
            <pc:sldMk cId="3653698240" sldId="270"/>
            <ac:spMk id="26" creationId="{00000000-0000-0000-0000-000000000000}"/>
          </ac:spMkLst>
        </pc:spChg>
        <pc:spChg chg="mod">
          <ac:chgData name="Moore, Jacob Preston" userId="fdd3fd0f-c483-48c9-988d-7deb216763fd" providerId="ADAL" clId="{7A94122F-DF8E-44E7-B017-EB0A1E258F7D}" dt="2020-11-19T21:19:55.111" v="48" actId="1076"/>
          <ac:spMkLst>
            <pc:docMk/>
            <pc:sldMk cId="3653698240" sldId="270"/>
            <ac:spMk id="27" creationId="{00000000-0000-0000-0000-000000000000}"/>
          </ac:spMkLst>
        </pc:spChg>
        <pc:spChg chg="mod">
          <ac:chgData name="Moore, Jacob Preston" userId="fdd3fd0f-c483-48c9-988d-7deb216763fd" providerId="ADAL" clId="{7A94122F-DF8E-44E7-B017-EB0A1E258F7D}" dt="2020-11-19T21:19:28.180" v="41" actId="196"/>
          <ac:spMkLst>
            <pc:docMk/>
            <pc:sldMk cId="3653698240" sldId="270"/>
            <ac:spMk id="28" creationId="{00000000-0000-0000-0000-000000000000}"/>
          </ac:spMkLst>
        </pc:spChg>
        <pc:spChg chg="mod">
          <ac:chgData name="Moore, Jacob Preston" userId="fdd3fd0f-c483-48c9-988d-7deb216763fd" providerId="ADAL" clId="{7A94122F-DF8E-44E7-B017-EB0A1E258F7D}" dt="2020-11-19T21:19:42.302" v="45" actId="1076"/>
          <ac:spMkLst>
            <pc:docMk/>
            <pc:sldMk cId="3653698240" sldId="270"/>
            <ac:spMk id="31" creationId="{00000000-0000-0000-0000-000000000000}"/>
          </ac:spMkLst>
        </pc:spChg>
        <pc:picChg chg="del">
          <ac:chgData name="Moore, Jacob Preston" userId="fdd3fd0f-c483-48c9-988d-7deb216763fd" providerId="ADAL" clId="{7A94122F-DF8E-44E7-B017-EB0A1E258F7D}" dt="2020-11-19T21:18:42.380" v="34" actId="478"/>
          <ac:picMkLst>
            <pc:docMk/>
            <pc:sldMk cId="3653698240" sldId="270"/>
            <ac:picMk id="4" creationId="{00000000-0000-0000-0000-000000000000}"/>
          </ac:picMkLst>
        </pc:picChg>
        <pc:picChg chg="add mod">
          <ac:chgData name="Moore, Jacob Preston" userId="fdd3fd0f-c483-48c9-988d-7deb216763fd" providerId="ADAL" clId="{7A94122F-DF8E-44E7-B017-EB0A1E258F7D}" dt="2020-11-19T21:18:50.410" v="40" actId="1076"/>
          <ac:picMkLst>
            <pc:docMk/>
            <pc:sldMk cId="3653698240" sldId="270"/>
            <ac:picMk id="6" creationId="{2677E925-22C6-4D0C-922D-D2063256CE06}"/>
          </ac:picMkLst>
        </pc:picChg>
        <pc:cxnChg chg="mod">
          <ac:chgData name="Moore, Jacob Preston" userId="fdd3fd0f-c483-48c9-988d-7deb216763fd" providerId="ADAL" clId="{7A94122F-DF8E-44E7-B017-EB0A1E258F7D}" dt="2020-11-19T21:19:28.180" v="41" actId="196"/>
          <ac:cxnSpMkLst>
            <pc:docMk/>
            <pc:sldMk cId="3653698240" sldId="270"/>
            <ac:cxnSpMk id="20" creationId="{00000000-0000-0000-0000-000000000000}"/>
          </ac:cxnSpMkLst>
        </pc:cxnChg>
        <pc:cxnChg chg="mod">
          <ac:chgData name="Moore, Jacob Preston" userId="fdd3fd0f-c483-48c9-988d-7deb216763fd" providerId="ADAL" clId="{7A94122F-DF8E-44E7-B017-EB0A1E258F7D}" dt="2020-11-19T21:19:35.290" v="43" actId="14100"/>
          <ac:cxnSpMkLst>
            <pc:docMk/>
            <pc:sldMk cId="3653698240" sldId="270"/>
            <ac:cxnSpMk id="25" creationId="{00000000-0000-0000-0000-000000000000}"/>
          </ac:cxnSpMkLst>
        </pc:cxnChg>
        <pc:cxnChg chg="mod">
          <ac:chgData name="Moore, Jacob Preston" userId="fdd3fd0f-c483-48c9-988d-7deb216763fd" providerId="ADAL" clId="{7A94122F-DF8E-44E7-B017-EB0A1E258F7D}" dt="2020-11-19T21:19:49.684" v="47" actId="14100"/>
          <ac:cxnSpMkLst>
            <pc:docMk/>
            <pc:sldMk cId="3653698240" sldId="270"/>
            <ac:cxnSpMk id="33" creationId="{00000000-0000-0000-0000-000000000000}"/>
          </ac:cxnSpMkLst>
        </pc:cxnChg>
        <pc:cxnChg chg="mod">
          <ac:chgData name="Moore, Jacob Preston" userId="fdd3fd0f-c483-48c9-988d-7deb216763fd" providerId="ADAL" clId="{7A94122F-DF8E-44E7-B017-EB0A1E258F7D}" dt="2020-11-19T21:19:28.180" v="41" actId="196"/>
          <ac:cxnSpMkLst>
            <pc:docMk/>
            <pc:sldMk cId="3653698240" sldId="270"/>
            <ac:cxnSpMk id="34" creationId="{00000000-0000-0000-0000-000000000000}"/>
          </ac:cxnSpMkLst>
        </pc:cxnChg>
      </pc:sldChg>
      <pc:sldChg chg="delSp add">
        <pc:chgData name="Moore, Jacob Preston" userId="fdd3fd0f-c483-48c9-988d-7deb216763fd" providerId="ADAL" clId="{7A94122F-DF8E-44E7-B017-EB0A1E258F7D}" dt="2020-11-19T21:20:15.870" v="50" actId="478"/>
        <pc:sldMkLst>
          <pc:docMk/>
          <pc:sldMk cId="22456601" sldId="271"/>
        </pc:sldMkLst>
        <pc:picChg chg="del">
          <ac:chgData name="Moore, Jacob Preston" userId="fdd3fd0f-c483-48c9-988d-7deb216763fd" providerId="ADAL" clId="{7A94122F-DF8E-44E7-B017-EB0A1E258F7D}" dt="2020-11-19T21:20:15.870" v="50" actId="478"/>
          <ac:picMkLst>
            <pc:docMk/>
            <pc:sldMk cId="22456601" sldId="271"/>
            <ac:picMk id="5" creationId="{00000000-0000-0000-0000-000000000000}"/>
          </ac:picMkLst>
        </pc:picChg>
      </pc:sldChg>
      <pc:sldChg chg="add">
        <pc:chgData name="Moore, Jacob Preston" userId="fdd3fd0f-c483-48c9-988d-7deb216763fd" providerId="ADAL" clId="{7A94122F-DF8E-44E7-B017-EB0A1E258F7D}" dt="2020-11-19T21:15:46.160" v="22"/>
        <pc:sldMkLst>
          <pc:docMk/>
          <pc:sldMk cId="1240446552" sldId="272"/>
        </pc:sldMkLst>
      </pc:sldChg>
      <pc:sldChg chg="add">
        <pc:chgData name="Moore, Jacob Preston" userId="fdd3fd0f-c483-48c9-988d-7deb216763fd" providerId="ADAL" clId="{7A94122F-DF8E-44E7-B017-EB0A1E258F7D}" dt="2020-11-19T21:15:46.160" v="22"/>
        <pc:sldMkLst>
          <pc:docMk/>
          <pc:sldMk cId="3230191075" sldId="273"/>
        </pc:sldMkLst>
      </pc:sldChg>
      <pc:sldChg chg="add">
        <pc:chgData name="Moore, Jacob Preston" userId="fdd3fd0f-c483-48c9-988d-7deb216763fd" providerId="ADAL" clId="{7A94122F-DF8E-44E7-B017-EB0A1E258F7D}" dt="2020-11-19T21:15:46.160" v="22"/>
        <pc:sldMkLst>
          <pc:docMk/>
          <pc:sldMk cId="4097791493" sldId="274"/>
        </pc:sldMkLst>
      </pc:sldChg>
      <pc:sldChg chg="add">
        <pc:chgData name="Moore, Jacob Preston" userId="fdd3fd0f-c483-48c9-988d-7deb216763fd" providerId="ADAL" clId="{7A94122F-DF8E-44E7-B017-EB0A1E258F7D}" dt="2020-11-19T21:15:46.160" v="22"/>
        <pc:sldMkLst>
          <pc:docMk/>
          <pc:sldMk cId="511822018" sldId="275"/>
        </pc:sldMkLst>
      </pc:sldChg>
      <pc:sldChg chg="addSp delSp modSp add del">
        <pc:chgData name="Moore, Jacob Preston" userId="fdd3fd0f-c483-48c9-988d-7deb216763fd" providerId="ADAL" clId="{7A94122F-DF8E-44E7-B017-EB0A1E258F7D}" dt="2020-11-19T21:26:14.610" v="59" actId="2696"/>
        <pc:sldMkLst>
          <pc:docMk/>
          <pc:sldMk cId="1313382259" sldId="276"/>
        </pc:sldMkLst>
        <pc:spChg chg="mod">
          <ac:chgData name="Moore, Jacob Preston" userId="fdd3fd0f-c483-48c9-988d-7deb216763fd" providerId="ADAL" clId="{7A94122F-DF8E-44E7-B017-EB0A1E258F7D}" dt="2020-11-19T21:26:05.269" v="57" actId="1076"/>
          <ac:spMkLst>
            <pc:docMk/>
            <pc:sldMk cId="1313382259" sldId="276"/>
            <ac:spMk id="5" creationId="{00000000-0000-0000-0000-000000000000}"/>
          </ac:spMkLst>
        </pc:spChg>
        <pc:spChg chg="mod">
          <ac:chgData name="Moore, Jacob Preston" userId="fdd3fd0f-c483-48c9-988d-7deb216763fd" providerId="ADAL" clId="{7A94122F-DF8E-44E7-B017-EB0A1E258F7D}" dt="2020-11-19T21:26:11.100" v="58" actId="1076"/>
          <ac:spMkLst>
            <pc:docMk/>
            <pc:sldMk cId="1313382259" sldId="276"/>
            <ac:spMk id="6" creationId="{00000000-0000-0000-0000-000000000000}"/>
          </ac:spMkLst>
        </pc:spChg>
        <pc:spChg chg="mod">
          <ac:chgData name="Moore, Jacob Preston" userId="fdd3fd0f-c483-48c9-988d-7deb216763fd" providerId="ADAL" clId="{7A94122F-DF8E-44E7-B017-EB0A1E258F7D}" dt="2020-11-19T21:26:11.100" v="58" actId="1076"/>
          <ac:spMkLst>
            <pc:docMk/>
            <pc:sldMk cId="1313382259" sldId="276"/>
            <ac:spMk id="7" creationId="{00000000-0000-0000-0000-000000000000}"/>
          </ac:spMkLst>
        </pc:spChg>
        <pc:picChg chg="del">
          <ac:chgData name="Moore, Jacob Preston" userId="fdd3fd0f-c483-48c9-988d-7deb216763fd" providerId="ADAL" clId="{7A94122F-DF8E-44E7-B017-EB0A1E258F7D}" dt="2020-11-19T21:25:45.603" v="52" actId="478"/>
          <ac:picMkLst>
            <pc:docMk/>
            <pc:sldMk cId="1313382259" sldId="276"/>
            <ac:picMk id="4" creationId="{00000000-0000-0000-0000-000000000000}"/>
          </ac:picMkLst>
        </pc:picChg>
        <pc:picChg chg="add mod">
          <ac:chgData name="Moore, Jacob Preston" userId="fdd3fd0f-c483-48c9-988d-7deb216763fd" providerId="ADAL" clId="{7A94122F-DF8E-44E7-B017-EB0A1E258F7D}" dt="2020-11-19T21:26:02.047" v="56" actId="1076"/>
          <ac:picMkLst>
            <pc:docMk/>
            <pc:sldMk cId="1313382259" sldId="276"/>
            <ac:picMk id="8" creationId="{42F39664-C970-4B20-86F0-2F4D31DEB48D}"/>
          </ac:picMkLst>
        </pc:picChg>
      </pc:sldChg>
      <pc:sldChg chg="add">
        <pc:chgData name="Moore, Jacob Preston" userId="fdd3fd0f-c483-48c9-988d-7deb216763fd" providerId="ADAL" clId="{7A94122F-DF8E-44E7-B017-EB0A1E258F7D}" dt="2020-11-19T21:26:19.531" v="60"/>
        <pc:sldMkLst>
          <pc:docMk/>
          <pc:sldMk cId="3655754575" sldId="276"/>
        </pc:sldMkLst>
      </pc:sldChg>
      <pc:sldChg chg="add">
        <pc:chgData name="Moore, Jacob Preston" userId="fdd3fd0f-c483-48c9-988d-7deb216763fd" providerId="ADAL" clId="{7A94122F-DF8E-44E7-B017-EB0A1E258F7D}" dt="2020-11-19T21:15:46.160" v="22"/>
        <pc:sldMkLst>
          <pc:docMk/>
          <pc:sldMk cId="4201923849" sldId="277"/>
        </pc:sldMkLst>
      </pc:sldChg>
      <pc:sldChg chg="add">
        <pc:chgData name="Moore, Jacob Preston" userId="fdd3fd0f-c483-48c9-988d-7deb216763fd" providerId="ADAL" clId="{7A94122F-DF8E-44E7-B017-EB0A1E258F7D}" dt="2020-11-19T21:15:46.160" v="22"/>
        <pc:sldMkLst>
          <pc:docMk/>
          <pc:sldMk cId="218045353" sldId="278"/>
        </pc:sldMkLst>
      </pc:sldChg>
      <pc:sldChg chg="add">
        <pc:chgData name="Moore, Jacob Preston" userId="fdd3fd0f-c483-48c9-988d-7deb216763fd" providerId="ADAL" clId="{7A94122F-DF8E-44E7-B017-EB0A1E258F7D}" dt="2020-11-19T21:15:46.160" v="22"/>
        <pc:sldMkLst>
          <pc:docMk/>
          <pc:sldMk cId="2916267197" sldId="279"/>
        </pc:sldMkLst>
      </pc:sldChg>
      <pc:sldChg chg="add">
        <pc:chgData name="Moore, Jacob Preston" userId="fdd3fd0f-c483-48c9-988d-7deb216763fd" providerId="ADAL" clId="{7A94122F-DF8E-44E7-B017-EB0A1E258F7D}" dt="2020-11-19T21:15:46.160" v="22"/>
        <pc:sldMkLst>
          <pc:docMk/>
          <pc:sldMk cId="3291394161" sldId="280"/>
        </pc:sldMkLst>
      </pc:sldChg>
      <pc:sldChg chg="add">
        <pc:chgData name="Moore, Jacob Preston" userId="fdd3fd0f-c483-48c9-988d-7deb216763fd" providerId="ADAL" clId="{7A94122F-DF8E-44E7-B017-EB0A1E258F7D}" dt="2020-11-19T21:15:46.160" v="22"/>
        <pc:sldMkLst>
          <pc:docMk/>
          <pc:sldMk cId="3884024961" sldId="281"/>
        </pc:sldMkLst>
      </pc:sldChg>
      <pc:sldChg chg="addSp delSp add ord">
        <pc:chgData name="Moore, Jacob Preston" userId="fdd3fd0f-c483-48c9-988d-7deb216763fd" providerId="ADAL" clId="{7A94122F-DF8E-44E7-B017-EB0A1E258F7D}" dt="2020-11-19T21:26:36.443" v="63"/>
        <pc:sldMkLst>
          <pc:docMk/>
          <pc:sldMk cId="1278453578" sldId="282"/>
        </pc:sldMkLst>
        <pc:spChg chg="del">
          <ac:chgData name="Moore, Jacob Preston" userId="fdd3fd0f-c483-48c9-988d-7deb216763fd" providerId="ADAL" clId="{7A94122F-DF8E-44E7-B017-EB0A1E258F7D}" dt="2020-11-19T21:26:27.177" v="61" actId="478"/>
          <ac:spMkLst>
            <pc:docMk/>
            <pc:sldMk cId="1278453578" sldId="282"/>
            <ac:spMk id="5" creationId="{00000000-0000-0000-0000-000000000000}"/>
          </ac:spMkLst>
        </pc:spChg>
        <pc:spChg chg="del">
          <ac:chgData name="Moore, Jacob Preston" userId="fdd3fd0f-c483-48c9-988d-7deb216763fd" providerId="ADAL" clId="{7A94122F-DF8E-44E7-B017-EB0A1E258F7D}" dt="2020-11-19T21:26:27.177" v="61" actId="478"/>
          <ac:spMkLst>
            <pc:docMk/>
            <pc:sldMk cId="1278453578" sldId="282"/>
            <ac:spMk id="6" creationId="{00000000-0000-0000-0000-000000000000}"/>
          </ac:spMkLst>
        </pc:spChg>
        <pc:spChg chg="del">
          <ac:chgData name="Moore, Jacob Preston" userId="fdd3fd0f-c483-48c9-988d-7deb216763fd" providerId="ADAL" clId="{7A94122F-DF8E-44E7-B017-EB0A1E258F7D}" dt="2020-11-19T21:26:27.177" v="61" actId="478"/>
          <ac:spMkLst>
            <pc:docMk/>
            <pc:sldMk cId="1278453578" sldId="282"/>
            <ac:spMk id="7" creationId="{00000000-0000-0000-0000-000000000000}"/>
          </ac:spMkLst>
        </pc:spChg>
        <pc:spChg chg="add">
          <ac:chgData name="Moore, Jacob Preston" userId="fdd3fd0f-c483-48c9-988d-7deb216763fd" providerId="ADAL" clId="{7A94122F-DF8E-44E7-B017-EB0A1E258F7D}" dt="2020-11-19T21:26:36.443" v="63"/>
          <ac:spMkLst>
            <pc:docMk/>
            <pc:sldMk cId="1278453578" sldId="282"/>
            <ac:spMk id="8" creationId="{3F913B66-9F31-47AD-BD28-7C4C163A35CB}"/>
          </ac:spMkLst>
        </pc:spChg>
        <pc:spChg chg="add">
          <ac:chgData name="Moore, Jacob Preston" userId="fdd3fd0f-c483-48c9-988d-7deb216763fd" providerId="ADAL" clId="{7A94122F-DF8E-44E7-B017-EB0A1E258F7D}" dt="2020-11-19T21:26:36.443" v="63"/>
          <ac:spMkLst>
            <pc:docMk/>
            <pc:sldMk cId="1278453578" sldId="282"/>
            <ac:spMk id="9" creationId="{75F86B45-9343-4F47-B070-46E14B1700F7}"/>
          </ac:spMkLst>
        </pc:spChg>
        <pc:spChg chg="add">
          <ac:chgData name="Moore, Jacob Preston" userId="fdd3fd0f-c483-48c9-988d-7deb216763fd" providerId="ADAL" clId="{7A94122F-DF8E-44E7-B017-EB0A1E258F7D}" dt="2020-11-19T21:26:36.443" v="63"/>
          <ac:spMkLst>
            <pc:docMk/>
            <pc:sldMk cId="1278453578" sldId="282"/>
            <ac:spMk id="10" creationId="{E2A05FEE-51E7-4CDA-9055-E86C74E0C303}"/>
          </ac:spMkLst>
        </pc:spChg>
        <pc:picChg chg="del">
          <ac:chgData name="Moore, Jacob Preston" userId="fdd3fd0f-c483-48c9-988d-7deb216763fd" providerId="ADAL" clId="{7A94122F-DF8E-44E7-B017-EB0A1E258F7D}" dt="2020-11-19T21:26:27.177" v="61" actId="478"/>
          <ac:picMkLst>
            <pc:docMk/>
            <pc:sldMk cId="1278453578" sldId="282"/>
            <ac:picMk id="4" creationId="{00000000-0000-0000-0000-000000000000}"/>
          </ac:picMkLst>
        </pc:picChg>
        <pc:picChg chg="add">
          <ac:chgData name="Moore, Jacob Preston" userId="fdd3fd0f-c483-48c9-988d-7deb216763fd" providerId="ADAL" clId="{7A94122F-DF8E-44E7-B017-EB0A1E258F7D}" dt="2020-11-19T21:26:36.443" v="63"/>
          <ac:picMkLst>
            <pc:docMk/>
            <pc:sldMk cId="1278453578" sldId="282"/>
            <ac:picMk id="11" creationId="{BCEF97A6-5F18-421F-A014-6BC57ADBF4DA}"/>
          </ac:picMkLst>
        </pc:picChg>
      </pc:sldChg>
      <pc:sldChg chg="del">
        <pc:chgData name="Moore, Jacob Preston" userId="fdd3fd0f-c483-48c9-988d-7deb216763fd" providerId="ADAL" clId="{7A94122F-DF8E-44E7-B017-EB0A1E258F7D}" dt="2020-11-19T21:15:43.843" v="21" actId="2696"/>
        <pc:sldMkLst>
          <pc:docMk/>
          <pc:sldMk cId="1960854857" sldId="375"/>
        </pc:sldMkLst>
      </pc:sldChg>
      <pc:sldChg chg="del">
        <pc:chgData name="Moore, Jacob Preston" userId="fdd3fd0f-c483-48c9-988d-7deb216763fd" providerId="ADAL" clId="{7A94122F-DF8E-44E7-B017-EB0A1E258F7D}" dt="2020-11-19T21:15:40.949" v="19" actId="2696"/>
        <pc:sldMkLst>
          <pc:docMk/>
          <pc:sldMk cId="3311819048" sldId="376"/>
        </pc:sldMkLst>
      </pc:sldChg>
    </pc:docChg>
  </pc:docChgLst>
  <pc:docChgLst>
    <pc:chgData name="Moore, Jacob Preston" userId="fdd3fd0f-c483-48c9-988d-7deb216763fd" providerId="ADAL" clId="{A6B10E8D-745C-4FBF-B6DE-E1DF8B2741B8}"/>
    <pc:docChg chg="custSel modSld">
      <pc:chgData name="Moore, Jacob Preston" userId="fdd3fd0f-c483-48c9-988d-7deb216763fd" providerId="ADAL" clId="{A6B10E8D-745C-4FBF-B6DE-E1DF8B2741B8}" dt="2020-12-09T18:42:02.291" v="443" actId="20577"/>
      <pc:docMkLst>
        <pc:docMk/>
      </pc:docMkLst>
      <pc:sldChg chg="addSp delSp modSp modAnim">
        <pc:chgData name="Moore, Jacob Preston" userId="fdd3fd0f-c483-48c9-988d-7deb216763fd" providerId="ADAL" clId="{A6B10E8D-745C-4FBF-B6DE-E1DF8B2741B8}" dt="2020-12-04T21:05:36.536" v="437" actId="20577"/>
        <pc:sldMkLst>
          <pc:docMk/>
          <pc:sldMk cId="2602423339" sldId="268"/>
        </pc:sldMkLst>
        <pc:spChg chg="mod">
          <ac:chgData name="Moore, Jacob Preston" userId="fdd3fd0f-c483-48c9-988d-7deb216763fd" providerId="ADAL" clId="{A6B10E8D-745C-4FBF-B6DE-E1DF8B2741B8}" dt="2020-12-04T21:05:36.536" v="437" actId="20577"/>
          <ac:spMkLst>
            <pc:docMk/>
            <pc:sldMk cId="2602423339" sldId="268"/>
            <ac:spMk id="3" creationId="{00000000-0000-0000-0000-000000000000}"/>
          </ac:spMkLst>
        </pc:spChg>
        <pc:spChg chg="add del mod">
          <ac:chgData name="Moore, Jacob Preston" userId="fdd3fd0f-c483-48c9-988d-7deb216763fd" providerId="ADAL" clId="{A6B10E8D-745C-4FBF-B6DE-E1DF8B2741B8}" dt="2020-12-04T20:19:04.484" v="97" actId="478"/>
          <ac:spMkLst>
            <pc:docMk/>
            <pc:sldMk cId="2602423339" sldId="268"/>
            <ac:spMk id="6" creationId="{4343368E-CCFA-4870-A243-109DEEE6C1E5}"/>
          </ac:spMkLst>
        </pc:spChg>
        <pc:spChg chg="add mod">
          <ac:chgData name="Moore, Jacob Preston" userId="fdd3fd0f-c483-48c9-988d-7deb216763fd" providerId="ADAL" clId="{A6B10E8D-745C-4FBF-B6DE-E1DF8B2741B8}" dt="2020-12-04T20:20:31.320" v="124" actId="1035"/>
          <ac:spMkLst>
            <pc:docMk/>
            <pc:sldMk cId="2602423339" sldId="268"/>
            <ac:spMk id="10" creationId="{0D13E64F-723F-4538-B789-8D024892D841}"/>
          </ac:spMkLst>
        </pc:spChg>
        <pc:picChg chg="del">
          <ac:chgData name="Moore, Jacob Preston" userId="fdd3fd0f-c483-48c9-988d-7deb216763fd" providerId="ADAL" clId="{A6B10E8D-745C-4FBF-B6DE-E1DF8B2741B8}" dt="2020-12-04T19:46:43.599" v="69" actId="478"/>
          <ac:picMkLst>
            <pc:docMk/>
            <pc:sldMk cId="2602423339" sldId="268"/>
            <ac:picMk id="4" creationId="{FA9068D3-BFFC-41CE-AC3F-03DBCE9320A4}"/>
          </ac:picMkLst>
        </pc:picChg>
        <pc:picChg chg="add del mod">
          <ac:chgData name="Moore, Jacob Preston" userId="fdd3fd0f-c483-48c9-988d-7deb216763fd" providerId="ADAL" clId="{A6B10E8D-745C-4FBF-B6DE-E1DF8B2741B8}" dt="2020-12-04T19:50:57.867" v="87" actId="478"/>
          <ac:picMkLst>
            <pc:docMk/>
            <pc:sldMk cId="2602423339" sldId="268"/>
            <ac:picMk id="1028" creationId="{D9F55C6E-FA0A-4F38-839D-7AFCD991D27E}"/>
          </ac:picMkLst>
        </pc:picChg>
        <pc:picChg chg="add del mod">
          <ac:chgData name="Moore, Jacob Preston" userId="fdd3fd0f-c483-48c9-988d-7deb216763fd" providerId="ADAL" clId="{A6B10E8D-745C-4FBF-B6DE-E1DF8B2741B8}" dt="2020-12-04T19:50:54.943" v="85"/>
          <ac:picMkLst>
            <pc:docMk/>
            <pc:sldMk cId="2602423339" sldId="268"/>
            <ac:picMk id="2050" creationId="{3CBA20F5-75E0-4B80-BF71-9ADD7777ED8D}"/>
          </ac:picMkLst>
        </pc:picChg>
        <pc:picChg chg="add del mod">
          <ac:chgData name="Moore, Jacob Preston" userId="fdd3fd0f-c483-48c9-988d-7deb216763fd" providerId="ADAL" clId="{A6B10E8D-745C-4FBF-B6DE-E1DF8B2741B8}" dt="2020-12-04T20:19:02.445" v="96" actId="478"/>
          <ac:picMkLst>
            <pc:docMk/>
            <pc:sldMk cId="2602423339" sldId="268"/>
            <ac:picMk id="2052" creationId="{672AE659-E1CC-4AEC-A1FE-D77BECBA94D9}"/>
          </ac:picMkLst>
        </pc:picChg>
        <pc:picChg chg="add mod">
          <ac:chgData name="Moore, Jacob Preston" userId="fdd3fd0f-c483-48c9-988d-7deb216763fd" providerId="ADAL" clId="{A6B10E8D-745C-4FBF-B6DE-E1DF8B2741B8}" dt="2020-12-04T20:20:31.320" v="124" actId="1035"/>
          <ac:picMkLst>
            <pc:docMk/>
            <pc:sldMk cId="2602423339" sldId="268"/>
            <ac:picMk id="2054" creationId="{F3094190-6FB2-4D64-9473-FCEE12C4B9E2}"/>
          </ac:picMkLst>
        </pc:picChg>
      </pc:sldChg>
      <pc:sldChg chg="modSp">
        <pc:chgData name="Moore, Jacob Preston" userId="fdd3fd0f-c483-48c9-988d-7deb216763fd" providerId="ADAL" clId="{A6B10E8D-745C-4FBF-B6DE-E1DF8B2741B8}" dt="2020-12-04T20:57:11.659" v="407" actId="33524"/>
        <pc:sldMkLst>
          <pc:docMk/>
          <pc:sldMk cId="3653698240" sldId="270"/>
        </pc:sldMkLst>
        <pc:spChg chg="mod">
          <ac:chgData name="Moore, Jacob Preston" userId="fdd3fd0f-c483-48c9-988d-7deb216763fd" providerId="ADAL" clId="{A6B10E8D-745C-4FBF-B6DE-E1DF8B2741B8}" dt="2020-12-04T20:57:11.659" v="407" actId="33524"/>
          <ac:spMkLst>
            <pc:docMk/>
            <pc:sldMk cId="3653698240" sldId="270"/>
            <ac:spMk id="3" creationId="{00000000-0000-0000-0000-000000000000}"/>
          </ac:spMkLst>
        </pc:spChg>
      </pc:sldChg>
      <pc:sldChg chg="modSp">
        <pc:chgData name="Moore, Jacob Preston" userId="fdd3fd0f-c483-48c9-988d-7deb216763fd" providerId="ADAL" clId="{A6B10E8D-745C-4FBF-B6DE-E1DF8B2741B8}" dt="2020-12-09T18:41:09.452" v="441" actId="20577"/>
        <pc:sldMkLst>
          <pc:docMk/>
          <pc:sldMk cId="1240446552" sldId="272"/>
        </pc:sldMkLst>
        <pc:spChg chg="mod">
          <ac:chgData name="Moore, Jacob Preston" userId="fdd3fd0f-c483-48c9-988d-7deb216763fd" providerId="ADAL" clId="{A6B10E8D-745C-4FBF-B6DE-E1DF8B2741B8}" dt="2020-12-09T18:41:09.452" v="441" actId="20577"/>
          <ac:spMkLst>
            <pc:docMk/>
            <pc:sldMk cId="1240446552" sldId="272"/>
            <ac:spMk id="3" creationId="{00000000-0000-0000-0000-000000000000}"/>
          </ac:spMkLst>
        </pc:spChg>
      </pc:sldChg>
      <pc:sldChg chg="modSp">
        <pc:chgData name="Moore, Jacob Preston" userId="fdd3fd0f-c483-48c9-988d-7deb216763fd" providerId="ADAL" clId="{A6B10E8D-745C-4FBF-B6DE-E1DF8B2741B8}" dt="2020-12-02T14:40:57.422" v="3" actId="1036"/>
        <pc:sldMkLst>
          <pc:docMk/>
          <pc:sldMk cId="3655754575" sldId="276"/>
        </pc:sldMkLst>
        <pc:picChg chg="mod">
          <ac:chgData name="Moore, Jacob Preston" userId="fdd3fd0f-c483-48c9-988d-7deb216763fd" providerId="ADAL" clId="{A6B10E8D-745C-4FBF-B6DE-E1DF8B2741B8}" dt="2020-12-02T14:40:57.422" v="3" actId="1036"/>
          <ac:picMkLst>
            <pc:docMk/>
            <pc:sldMk cId="3655754575" sldId="276"/>
            <ac:picMk id="8" creationId="{42F39664-C970-4B20-86F0-2F4D31DEB48D}"/>
          </ac:picMkLst>
        </pc:picChg>
      </pc:sldChg>
      <pc:sldChg chg="addSp delSp modSp modAnim">
        <pc:chgData name="Moore, Jacob Preston" userId="fdd3fd0f-c483-48c9-988d-7deb216763fd" providerId="ADAL" clId="{A6B10E8D-745C-4FBF-B6DE-E1DF8B2741B8}" dt="2020-12-04T20:21:59.025" v="137" actId="1076"/>
        <pc:sldMkLst>
          <pc:docMk/>
          <pc:sldMk cId="218045353" sldId="278"/>
        </pc:sldMkLst>
        <pc:spChg chg="mod">
          <ac:chgData name="Moore, Jacob Preston" userId="fdd3fd0f-c483-48c9-988d-7deb216763fd" providerId="ADAL" clId="{A6B10E8D-745C-4FBF-B6DE-E1DF8B2741B8}" dt="2020-12-04T19:42:23.579" v="13" actId="27636"/>
          <ac:spMkLst>
            <pc:docMk/>
            <pc:sldMk cId="218045353" sldId="278"/>
            <ac:spMk id="3" creationId="{00000000-0000-0000-0000-000000000000}"/>
          </ac:spMkLst>
        </pc:spChg>
        <pc:spChg chg="add mod">
          <ac:chgData name="Moore, Jacob Preston" userId="fdd3fd0f-c483-48c9-988d-7deb216763fd" providerId="ADAL" clId="{A6B10E8D-745C-4FBF-B6DE-E1DF8B2741B8}" dt="2020-12-04T20:21:59.025" v="137" actId="1076"/>
          <ac:spMkLst>
            <pc:docMk/>
            <pc:sldMk cId="218045353" sldId="278"/>
            <ac:spMk id="7" creationId="{39EC7255-81B4-44AA-9B14-FF1637E93B08}"/>
          </ac:spMkLst>
        </pc:spChg>
        <pc:spChg chg="add mod">
          <ac:chgData name="Moore, Jacob Preston" userId="fdd3fd0f-c483-48c9-988d-7deb216763fd" providerId="ADAL" clId="{A6B10E8D-745C-4FBF-B6DE-E1DF8B2741B8}" dt="2020-12-04T20:21:53.502" v="136" actId="1076"/>
          <ac:spMkLst>
            <pc:docMk/>
            <pc:sldMk cId="218045353" sldId="278"/>
            <ac:spMk id="10" creationId="{2C99DF77-537E-462D-8788-6105AEB656C6}"/>
          </ac:spMkLst>
        </pc:spChg>
        <pc:picChg chg="del">
          <ac:chgData name="Moore, Jacob Preston" userId="fdd3fd0f-c483-48c9-988d-7deb216763fd" providerId="ADAL" clId="{A6B10E8D-745C-4FBF-B6DE-E1DF8B2741B8}" dt="2020-12-04T19:41:59.924" v="6" actId="478"/>
          <ac:picMkLst>
            <pc:docMk/>
            <pc:sldMk cId="218045353" sldId="278"/>
            <ac:picMk id="5" creationId="{00000000-0000-0000-0000-000000000000}"/>
          </ac:picMkLst>
        </pc:picChg>
        <pc:picChg chg="del">
          <ac:chgData name="Moore, Jacob Preston" userId="fdd3fd0f-c483-48c9-988d-7deb216763fd" providerId="ADAL" clId="{A6B10E8D-745C-4FBF-B6DE-E1DF8B2741B8}" dt="2020-12-04T20:21:08.428" v="125" actId="478"/>
          <ac:picMkLst>
            <pc:docMk/>
            <pc:sldMk cId="218045353" sldId="278"/>
            <ac:picMk id="6" creationId="{00000000-0000-0000-0000-000000000000}"/>
          </ac:picMkLst>
        </pc:picChg>
        <pc:picChg chg="add mod">
          <ac:chgData name="Moore, Jacob Preston" userId="fdd3fd0f-c483-48c9-988d-7deb216763fd" providerId="ADAL" clId="{A6B10E8D-745C-4FBF-B6DE-E1DF8B2741B8}" dt="2020-12-04T20:21:53.502" v="136" actId="1076"/>
          <ac:picMkLst>
            <pc:docMk/>
            <pc:sldMk cId="218045353" sldId="278"/>
            <ac:picMk id="9" creationId="{7FC1AB41-8E3A-4442-9C96-D2948AE90471}"/>
          </ac:picMkLst>
        </pc:picChg>
        <pc:picChg chg="add mod">
          <ac:chgData name="Moore, Jacob Preston" userId="fdd3fd0f-c483-48c9-988d-7deb216763fd" providerId="ADAL" clId="{A6B10E8D-745C-4FBF-B6DE-E1DF8B2741B8}" dt="2020-12-04T20:21:59.025" v="137" actId="1076"/>
          <ac:picMkLst>
            <pc:docMk/>
            <pc:sldMk cId="218045353" sldId="278"/>
            <ac:picMk id="1026" creationId="{7C26E792-627E-443A-8674-79C4E38DBE91}"/>
          </ac:picMkLst>
        </pc:picChg>
      </pc:sldChg>
      <pc:sldChg chg="modSp">
        <pc:chgData name="Moore, Jacob Preston" userId="fdd3fd0f-c483-48c9-988d-7deb216763fd" providerId="ADAL" clId="{A6B10E8D-745C-4FBF-B6DE-E1DF8B2741B8}" dt="2020-12-09T18:42:02.291" v="443" actId="20577"/>
        <pc:sldMkLst>
          <pc:docMk/>
          <pc:sldMk cId="2916267197" sldId="279"/>
        </pc:sldMkLst>
        <pc:spChg chg="mod">
          <ac:chgData name="Moore, Jacob Preston" userId="fdd3fd0f-c483-48c9-988d-7deb216763fd" providerId="ADAL" clId="{A6B10E8D-745C-4FBF-B6DE-E1DF8B2741B8}" dt="2020-12-09T18:42:02.291" v="443" actId="20577"/>
          <ac:spMkLst>
            <pc:docMk/>
            <pc:sldMk cId="2916267197" sldId="27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3/13/2022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3</a:t>
            </a:fld>
            <a:endParaRPr lang="en-US" dirty="0"/>
          </a:p>
        </p:txBody>
      </p:sp>
    </p:spTree>
    <p:extLst>
      <p:ext uri="{BB962C8B-B14F-4D97-AF65-F5344CB8AC3E}">
        <p14:creationId xmlns:p14="http://schemas.microsoft.com/office/powerpoint/2010/main" val="407540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4</a:t>
            </a:fld>
            <a:endParaRPr lang="en-US"/>
          </a:p>
        </p:txBody>
      </p:sp>
    </p:spTree>
    <p:extLst>
      <p:ext uri="{BB962C8B-B14F-4D97-AF65-F5344CB8AC3E}">
        <p14:creationId xmlns:p14="http://schemas.microsoft.com/office/powerpoint/2010/main" val="3975918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13</a:t>
            </a:fld>
            <a:endParaRPr lang="en-US"/>
          </a:p>
        </p:txBody>
      </p:sp>
    </p:spTree>
    <p:extLst>
      <p:ext uri="{BB962C8B-B14F-4D97-AF65-F5344CB8AC3E}">
        <p14:creationId xmlns:p14="http://schemas.microsoft.com/office/powerpoint/2010/main" val="4092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5.xml.rels><?xml version="1.0" encoding="UTF-8" standalone="yes"?>
<Relationships xmlns="http://schemas.openxmlformats.org/package/2006/relationships"><Relationship Id="rId8"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Power Screws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Self-Locking Screws</a:t>
            </a:r>
          </a:p>
        </p:txBody>
      </p:sp>
      <p:sp>
        <p:nvSpPr>
          <p:cNvPr id="3" name="Content Placeholder 2"/>
          <p:cNvSpPr>
            <a:spLocks noGrp="1"/>
          </p:cNvSpPr>
          <p:nvPr>
            <p:ph idx="1"/>
          </p:nvPr>
        </p:nvSpPr>
        <p:spPr>
          <a:xfrm>
            <a:off x="457200" y="1600201"/>
            <a:ext cx="8229600" cy="1143000"/>
          </a:xfrm>
        </p:spPr>
        <p:txBody>
          <a:bodyPr>
            <a:normAutofit fontScale="85000" lnSpcReduction="20000"/>
          </a:bodyPr>
          <a:lstStyle/>
          <a:p>
            <a:r>
              <a:rPr lang="en-US" dirty="0"/>
              <a:t>If the friction force is not sufficient to prevent this sliding, the nut will turn on its own, lowering the load quickly.</a:t>
            </a:r>
          </a:p>
        </p:txBody>
      </p:sp>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pic>
        <p:nvPicPr>
          <p:cNvPr id="1026" name="Picture 2" descr="Tire, Flat, Fix, Spare, Car, Maintenance, Lift, Change">
            <a:extLst>
              <a:ext uri="{FF2B5EF4-FFF2-40B4-BE49-F238E27FC236}">
                <a16:creationId xmlns:a16="http://schemas.microsoft.com/office/drawing/2014/main" id="{7C26E792-627E-443A-8674-79C4E38DBE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01" t="18935" r="15833" b="15000"/>
          <a:stretch/>
        </p:blipFill>
        <p:spPr bwMode="auto">
          <a:xfrm>
            <a:off x="4438651" y="3448050"/>
            <a:ext cx="3962400" cy="2719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EC7255-81B4-44AA-9B14-FF1637E93B08}"/>
              </a:ext>
            </a:extLst>
          </p:cNvPr>
          <p:cNvSpPr txBox="1"/>
          <p:nvPr/>
        </p:nvSpPr>
        <p:spPr>
          <a:xfrm>
            <a:off x="4673956" y="6292073"/>
            <a:ext cx="3491790" cy="369332"/>
          </a:xfrm>
          <a:prstGeom prst="rect">
            <a:avLst/>
          </a:prstGeom>
          <a:noFill/>
        </p:spPr>
        <p:txBody>
          <a:bodyPr wrap="none" rtlCol="0">
            <a:spAutoFit/>
          </a:bodyPr>
          <a:lstStyle/>
          <a:p>
            <a:r>
              <a:rPr lang="en-US" dirty="0"/>
              <a:t>Public Domain Image by nrjfalcon1 </a:t>
            </a:r>
          </a:p>
        </p:txBody>
      </p:sp>
      <p:pic>
        <p:nvPicPr>
          <p:cNvPr id="9" name="Picture 6">
            <a:extLst>
              <a:ext uri="{FF2B5EF4-FFF2-40B4-BE49-F238E27FC236}">
                <a16:creationId xmlns:a16="http://schemas.microsoft.com/office/drawing/2014/main" id="{7FC1AB41-8E3A-4442-9C96-D2948AE904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408" t="2920" r="8760" b="16788"/>
          <a:stretch/>
        </p:blipFill>
        <p:spPr bwMode="auto">
          <a:xfrm>
            <a:off x="1264401" y="2740025"/>
            <a:ext cx="2367049" cy="36163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C99DF77-537E-462D-8788-6105AEB656C6}"/>
              </a:ext>
            </a:extLst>
          </p:cNvPr>
          <p:cNvSpPr txBox="1"/>
          <p:nvPr/>
        </p:nvSpPr>
        <p:spPr>
          <a:xfrm>
            <a:off x="702030" y="6376987"/>
            <a:ext cx="3491790" cy="369332"/>
          </a:xfrm>
          <a:prstGeom prst="rect">
            <a:avLst/>
          </a:prstGeom>
          <a:noFill/>
        </p:spPr>
        <p:txBody>
          <a:bodyPr wrap="square" rtlCol="0">
            <a:spAutoFit/>
          </a:bodyPr>
          <a:lstStyle/>
          <a:p>
            <a:r>
              <a:rPr lang="en-US" dirty="0"/>
              <a:t>Public Domain Image by </a:t>
            </a:r>
            <a:r>
              <a:rPr lang="en-US" dirty="0" err="1"/>
              <a:t>Daderot</a:t>
            </a:r>
            <a:r>
              <a:rPr lang="en-US" dirty="0"/>
              <a:t> </a:t>
            </a:r>
          </a:p>
        </p:txBody>
      </p:sp>
    </p:spTree>
    <p:extLst>
      <p:ext uri="{BB962C8B-B14F-4D97-AF65-F5344CB8AC3E}">
        <p14:creationId xmlns:p14="http://schemas.microsoft.com/office/powerpoint/2010/main" val="21804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Self-Locking Screws</a:t>
            </a:r>
          </a:p>
        </p:txBody>
      </p:sp>
      <p:sp>
        <p:nvSpPr>
          <p:cNvPr id="3" name="Content Placeholder 2"/>
          <p:cNvSpPr>
            <a:spLocks noGrp="1"/>
          </p:cNvSpPr>
          <p:nvPr>
            <p:ph idx="1"/>
          </p:nvPr>
        </p:nvSpPr>
        <p:spPr/>
        <p:txBody>
          <a:bodyPr>
            <a:normAutofit fontScale="92500"/>
          </a:bodyPr>
          <a:lstStyle/>
          <a:p>
            <a:r>
              <a:rPr lang="en-US" dirty="0"/>
              <a:t>Generally, the nuts are less likely to </a:t>
            </a:r>
            <a:r>
              <a:rPr lang="en-US"/>
              <a:t>slip on </a:t>
            </a:r>
            <a:r>
              <a:rPr lang="en-US" dirty="0"/>
              <a:t>gentle slopes (small lead angles) while they are more likely to slip on steep slopes (large lead angles.</a:t>
            </a:r>
          </a:p>
          <a:p>
            <a:r>
              <a:rPr lang="en-US" dirty="0"/>
              <a:t>The dividing point between sliding and not sliding is defined by the self-locking angle.</a:t>
            </a:r>
          </a:p>
          <a:p>
            <a:pPr lvl="1"/>
            <a:r>
              <a:rPr lang="en-US" dirty="0"/>
              <a:t>lead angles below this will be self locking (they will not slip if released)</a:t>
            </a:r>
          </a:p>
          <a:p>
            <a:pPr lvl="1"/>
            <a:r>
              <a:rPr lang="en-US" dirty="0"/>
              <a:t>lead angles above this will not be self locking (they will slip if released)</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spTree>
    <p:extLst>
      <p:ext uri="{BB962C8B-B14F-4D97-AF65-F5344CB8AC3E}">
        <p14:creationId xmlns:p14="http://schemas.microsoft.com/office/powerpoint/2010/main" val="291626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Self-Locking Angle</a:t>
            </a:r>
          </a:p>
        </p:txBody>
      </p:sp>
      <p:sp>
        <p:nvSpPr>
          <p:cNvPr id="3" name="Content Placeholder 2"/>
          <p:cNvSpPr>
            <a:spLocks noGrp="1"/>
          </p:cNvSpPr>
          <p:nvPr>
            <p:ph idx="1"/>
          </p:nvPr>
        </p:nvSpPr>
        <p:spPr>
          <a:xfrm>
            <a:off x="457200" y="1600200"/>
            <a:ext cx="4724400" cy="4525963"/>
          </a:xfrm>
        </p:spPr>
        <p:txBody>
          <a:bodyPr>
            <a:normAutofit fontScale="92500" lnSpcReduction="20000"/>
          </a:bodyPr>
          <a:lstStyle/>
          <a:p>
            <a:pPr marL="0" indent="0">
              <a:buNone/>
            </a:pPr>
            <a:r>
              <a:rPr lang="en-US" dirty="0"/>
              <a:t>To find the self-locking angle, we will... </a:t>
            </a:r>
          </a:p>
          <a:p>
            <a:pPr marL="514350" indent="-514350">
              <a:buFont typeface="+mj-lt"/>
              <a:buAutoNum type="arabicPeriod"/>
            </a:pPr>
            <a:r>
              <a:rPr lang="en-US" dirty="0"/>
              <a:t>assume impending motion.</a:t>
            </a:r>
          </a:p>
          <a:p>
            <a:pPr marL="514350" indent="-514350">
              <a:buFont typeface="+mj-lt"/>
              <a:buAutoNum type="arabicPeriod"/>
            </a:pPr>
            <a:r>
              <a:rPr lang="en-US" dirty="0"/>
              <a:t>Draw a free body diagram with an unknown angle</a:t>
            </a:r>
          </a:p>
          <a:p>
            <a:pPr marL="514350" indent="-514350">
              <a:buFont typeface="+mj-lt"/>
              <a:buAutoNum type="arabicPeriod"/>
            </a:pPr>
            <a:r>
              <a:rPr lang="en-US" dirty="0"/>
              <a:t>Write out the equilibrium equations</a:t>
            </a:r>
          </a:p>
          <a:p>
            <a:pPr marL="514350" indent="-514350">
              <a:buFont typeface="+mj-lt"/>
              <a:buAutoNum type="arabicPeriod"/>
            </a:pPr>
            <a:r>
              <a:rPr lang="en-US" dirty="0"/>
              <a:t>Solve for the unknown angle.</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12</a:t>
            </a:fld>
            <a:endParaRPr lang="en-US"/>
          </a:p>
        </p:txBody>
      </p:sp>
      <p:sp>
        <p:nvSpPr>
          <p:cNvPr id="5" name="Isosceles Triangle 4"/>
          <p:cNvSpPr/>
          <p:nvPr/>
        </p:nvSpPr>
        <p:spPr>
          <a:xfrm rot="10800000" flipH="1">
            <a:off x="6781801" y="3570378"/>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rot="21026450">
            <a:off x="5158992" y="3840778"/>
            <a:ext cx="3855217" cy="500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9" name="Straight Arrow Connector 8"/>
          <p:cNvCxnSpPr/>
          <p:nvPr/>
        </p:nvCxnSpPr>
        <p:spPr>
          <a:xfrm>
            <a:off x="7543801" y="2591124"/>
            <a:ext cx="0" cy="97925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7609115" y="4257098"/>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609115" y="4257098"/>
                <a:ext cx="497187"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195457" y="2232352"/>
                <a:ext cx="7232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7195457" y="2232352"/>
                <a:ext cx="723211"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872309" y="3680936"/>
                <a:ext cx="9299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sSub>
                            <m:sSubPr>
                              <m:ctrlPr>
                                <a:rPr lang="en-US" i="1" smtClean="0">
                                  <a:solidFill>
                                    <a:srgbClr val="FF0000"/>
                                  </a:solidFill>
                                  <a:latin typeface="Cambria Math" panose="02040503050406030204" pitchFamily="18" charset="0"/>
                                </a:rPr>
                              </m:ctrlPr>
                            </m:sSubPr>
                            <m:e>
                              <m:r>
                                <m:rPr>
                                  <m:sty m:val="p"/>
                                </m:rPr>
                                <a:rPr lang="en-US" i="0" smtClean="0">
                                  <a:solidFill>
                                    <a:srgbClr val="FF0000"/>
                                  </a:solidFill>
                                  <a:latin typeface="Cambria Math"/>
                                  <a:ea typeface="Cambria Math"/>
                                </a:rPr>
                                <m:t>μ</m:t>
                              </m:r>
                            </m:e>
                            <m:sub>
                              <m:r>
                                <m:rPr>
                                  <m:sty m:val="p"/>
                                </m:rPr>
                                <a:rPr lang="en-US" b="0" i="0" smtClean="0">
                                  <a:solidFill>
                                    <a:srgbClr val="FF0000"/>
                                  </a:solidFill>
                                  <a:latin typeface="Cambria Math"/>
                                </a:rPr>
                                <m:t>s</m:t>
                              </m:r>
                            </m:sub>
                          </m:sSub>
                          <m:r>
                            <a:rPr lang="en-US" b="0" i="0" smtClean="0">
                              <a:solidFill>
                                <a:srgbClr val="FF0000"/>
                              </a:solidFill>
                              <a:latin typeface="Cambria Math"/>
                            </a:rPr>
                            <m:t>∗</m:t>
                          </m:r>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7872309" y="3680936"/>
                <a:ext cx="929935" cy="369332"/>
              </a:xfrm>
              <a:prstGeom prst="rect">
                <a:avLst/>
              </a:prstGeom>
              <a:blipFill rotWithShape="1">
                <a:blip r:embed="rId4"/>
                <a:stretch>
                  <a:fillRect b="-6667"/>
                </a:stretch>
              </a:blipFill>
            </p:spPr>
            <p:txBody>
              <a:bodyPr/>
              <a:lstStyle/>
              <a:p>
                <a:r>
                  <a:rPr lang="en-US">
                    <a:noFill/>
                  </a:rPr>
                  <a:t> </a:t>
                </a:r>
              </a:p>
            </p:txBody>
          </p:sp>
        </mc:Fallback>
      </mc:AlternateContent>
      <p:cxnSp>
        <p:nvCxnSpPr>
          <p:cNvPr id="13" name="Straight Arrow Connector 12"/>
          <p:cNvCxnSpPr/>
          <p:nvPr/>
        </p:nvCxnSpPr>
        <p:spPr>
          <a:xfrm flipH="1" flipV="1">
            <a:off x="7543802" y="3740624"/>
            <a:ext cx="228598" cy="138733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a:stCxn id="6" idx="1"/>
          </p:cNvCxnSpPr>
          <p:nvPr/>
        </p:nvCxnSpPr>
        <p:spPr>
          <a:xfrm>
            <a:off x="5185758" y="4185917"/>
            <a:ext cx="1372514" cy="1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543801" y="3763380"/>
            <a:ext cx="2375" cy="1225977"/>
          </a:xfrm>
          <a:prstGeom prst="line">
            <a:avLst/>
          </a:prstGeom>
        </p:spPr>
        <p:style>
          <a:lnRef idx="1">
            <a:schemeClr val="accent1"/>
          </a:lnRef>
          <a:fillRef idx="0">
            <a:schemeClr val="accent1"/>
          </a:fillRef>
          <a:effectRef idx="0">
            <a:schemeClr val="accent1"/>
          </a:effectRef>
          <a:fontRef idx="minor">
            <a:schemeClr val="tx1"/>
          </a:fontRef>
        </p:style>
      </p:cxnSp>
      <p:sp>
        <p:nvSpPr>
          <p:cNvPr id="18" name="Arc 17"/>
          <p:cNvSpPr/>
          <p:nvPr/>
        </p:nvSpPr>
        <p:spPr>
          <a:xfrm rot="5400000">
            <a:off x="6629401" y="3059668"/>
            <a:ext cx="1828800" cy="18288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Rectangle 18"/>
              <p:cNvSpPr/>
              <p:nvPr/>
            </p:nvSpPr>
            <p:spPr>
              <a:xfrm>
                <a:off x="7204563" y="5127954"/>
                <a:ext cx="996876" cy="39190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m:rPr>
                              <m:sty m:val="p"/>
                            </m:rPr>
                            <a:rPr lang="en-US" i="0" smtClean="0">
                              <a:solidFill>
                                <a:srgbClr val="0070C0"/>
                              </a:solidFill>
                              <a:latin typeface="Cambria Math"/>
                              <a:ea typeface="Cambria Math"/>
                            </a:rPr>
                            <m:t>θ</m:t>
                          </m:r>
                        </m:e>
                        <m:sub>
                          <m:r>
                            <m:rPr>
                              <m:sty m:val="p"/>
                            </m:rPr>
                            <a:rPr lang="en-US" b="0" i="0" smtClean="0">
                              <a:solidFill>
                                <a:srgbClr val="0070C0"/>
                              </a:solidFill>
                              <a:latin typeface="Cambria Math"/>
                            </a:rPr>
                            <m:t>locking</m:t>
                          </m:r>
                        </m:sub>
                      </m:sSub>
                    </m:oMath>
                  </m:oMathPara>
                </a14:m>
                <a:endParaRPr lang="en-US" dirty="0">
                  <a:solidFill>
                    <a:srgbClr val="0070C0"/>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7204563" y="5127954"/>
                <a:ext cx="996876" cy="391902"/>
              </a:xfrm>
              <a:prstGeom prst="rect">
                <a:avLst/>
              </a:prstGeom>
              <a:blipFill rotWithShape="1">
                <a:blip r:embed="rId5"/>
                <a:stretch>
                  <a:fillRect b="-10938"/>
                </a:stretch>
              </a:blipFill>
            </p:spPr>
            <p:txBody>
              <a:bodyPr/>
              <a:lstStyle/>
              <a:p>
                <a:r>
                  <a:rPr lang="en-US">
                    <a:noFill/>
                  </a:rPr>
                  <a:t> </a:t>
                </a:r>
              </a:p>
            </p:txBody>
          </p:sp>
        </mc:Fallback>
      </mc:AlternateContent>
      <p:cxnSp>
        <p:nvCxnSpPr>
          <p:cNvPr id="20" name="Straight Arrow Connector 19"/>
          <p:cNvCxnSpPr/>
          <p:nvPr/>
        </p:nvCxnSpPr>
        <p:spPr>
          <a:xfrm flipV="1">
            <a:off x="7173684" y="3668486"/>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1" name="Rectangle 20"/>
              <p:cNvSpPr/>
              <p:nvPr/>
            </p:nvSpPr>
            <p:spPr>
              <a:xfrm>
                <a:off x="5632525" y="4192362"/>
                <a:ext cx="996876" cy="39190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m:rPr>
                              <m:sty m:val="p"/>
                            </m:rPr>
                            <a:rPr lang="en-US" i="0" smtClean="0">
                              <a:solidFill>
                                <a:srgbClr val="0070C0"/>
                              </a:solidFill>
                              <a:latin typeface="Cambria Math"/>
                              <a:ea typeface="Cambria Math"/>
                            </a:rPr>
                            <m:t>θ</m:t>
                          </m:r>
                        </m:e>
                        <m:sub>
                          <m:r>
                            <m:rPr>
                              <m:sty m:val="p"/>
                            </m:rPr>
                            <a:rPr lang="en-US" b="0" i="0" smtClean="0">
                              <a:solidFill>
                                <a:srgbClr val="0070C0"/>
                              </a:solidFill>
                              <a:latin typeface="Cambria Math"/>
                            </a:rPr>
                            <m:t>locking</m:t>
                          </m:r>
                        </m:sub>
                      </m:sSub>
                    </m:oMath>
                  </m:oMathPara>
                </a14:m>
                <a:endParaRPr lang="en-US" dirty="0">
                  <a:solidFill>
                    <a:srgbClr val="0070C0"/>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5632525" y="4192362"/>
                <a:ext cx="996876" cy="391902"/>
              </a:xfrm>
              <a:prstGeom prst="rect">
                <a:avLst/>
              </a:prstGeom>
              <a:blipFill rotWithShape="1">
                <a:blip r:embed="rId6"/>
                <a:stretch>
                  <a:fillRect b="-10938"/>
                </a:stretch>
              </a:blipFill>
            </p:spPr>
            <p:txBody>
              <a:bodyPr/>
              <a:lstStyle/>
              <a:p>
                <a:r>
                  <a:rPr lang="en-US">
                    <a:noFill/>
                  </a:rPr>
                  <a:t> </a:t>
                </a:r>
              </a:p>
            </p:txBody>
          </p:sp>
        </mc:Fallback>
      </mc:AlternateContent>
    </p:spTree>
    <p:extLst>
      <p:ext uri="{BB962C8B-B14F-4D97-AF65-F5344CB8AC3E}">
        <p14:creationId xmlns:p14="http://schemas.microsoft.com/office/powerpoint/2010/main" val="329139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Self-Locking Angle</a:t>
            </a:r>
          </a:p>
        </p:txBody>
      </p:sp>
      <p:sp>
        <p:nvSpPr>
          <p:cNvPr id="3" name="Content Placeholder 2"/>
          <p:cNvSpPr>
            <a:spLocks noGrp="1"/>
          </p:cNvSpPr>
          <p:nvPr>
            <p:ph idx="1"/>
          </p:nvPr>
        </p:nvSpPr>
        <p:spPr>
          <a:xfrm>
            <a:off x="430062" y="3658383"/>
            <a:ext cx="4648200" cy="1197430"/>
          </a:xfrm>
        </p:spPr>
        <p:txBody>
          <a:bodyPr>
            <a:normAutofit fontScale="85000" lnSpcReduction="20000"/>
          </a:bodyPr>
          <a:lstStyle/>
          <a:p>
            <a:pPr marL="0" indent="0">
              <a:buNone/>
            </a:pPr>
            <a:r>
              <a:rPr lang="en-US" dirty="0"/>
              <a:t>Using the x equation above, we can solve for theta in terms of the coefficient of friction.</a:t>
            </a:r>
          </a:p>
        </p:txBody>
      </p:sp>
      <p:sp>
        <p:nvSpPr>
          <p:cNvPr id="4" name="Slide Number Placeholder 3"/>
          <p:cNvSpPr>
            <a:spLocks noGrp="1"/>
          </p:cNvSpPr>
          <p:nvPr>
            <p:ph type="sldNum" sz="quarter" idx="12"/>
          </p:nvPr>
        </p:nvSpPr>
        <p:spPr/>
        <p:txBody>
          <a:bodyPr/>
          <a:lstStyle/>
          <a:p>
            <a:fld id="{929262FE-7F58-4A1E-8AF3-5A510A86DEBD}" type="slidenum">
              <a:rPr lang="en-US" smtClean="0"/>
              <a:t>13</a:t>
            </a:fld>
            <a:endParaRPr lang="en-US"/>
          </a:p>
        </p:txBody>
      </p:sp>
      <p:sp>
        <p:nvSpPr>
          <p:cNvPr id="5" name="Isosceles Triangle 4"/>
          <p:cNvSpPr/>
          <p:nvPr/>
        </p:nvSpPr>
        <p:spPr>
          <a:xfrm rot="10800000" flipH="1">
            <a:off x="6858001" y="3570378"/>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rot="21026450">
            <a:off x="5235192" y="3840778"/>
            <a:ext cx="3855217" cy="500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p:cNvCxnSpPr/>
          <p:nvPr/>
        </p:nvCxnSpPr>
        <p:spPr>
          <a:xfrm>
            <a:off x="7620001" y="2591124"/>
            <a:ext cx="0" cy="97925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7685315" y="4257098"/>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7685315" y="4257098"/>
                <a:ext cx="497187"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7271657" y="2232352"/>
                <a:ext cx="7232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7271657" y="2232352"/>
                <a:ext cx="723211"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948509" y="3680936"/>
                <a:ext cx="9299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sSub>
                            <m:sSubPr>
                              <m:ctrlPr>
                                <a:rPr lang="en-US" i="1" smtClean="0">
                                  <a:solidFill>
                                    <a:srgbClr val="FF0000"/>
                                  </a:solidFill>
                                  <a:latin typeface="Cambria Math" panose="02040503050406030204" pitchFamily="18" charset="0"/>
                                </a:rPr>
                              </m:ctrlPr>
                            </m:sSubPr>
                            <m:e>
                              <m:r>
                                <m:rPr>
                                  <m:sty m:val="p"/>
                                </m:rPr>
                                <a:rPr lang="en-US" i="0" smtClean="0">
                                  <a:solidFill>
                                    <a:srgbClr val="FF0000"/>
                                  </a:solidFill>
                                  <a:latin typeface="Cambria Math"/>
                                  <a:ea typeface="Cambria Math"/>
                                </a:rPr>
                                <m:t>μ</m:t>
                              </m:r>
                            </m:e>
                            <m:sub>
                              <m:r>
                                <m:rPr>
                                  <m:sty m:val="p"/>
                                </m:rPr>
                                <a:rPr lang="en-US" b="0" i="0" smtClean="0">
                                  <a:solidFill>
                                    <a:srgbClr val="FF0000"/>
                                  </a:solidFill>
                                  <a:latin typeface="Cambria Math"/>
                                </a:rPr>
                                <m:t>s</m:t>
                              </m:r>
                            </m:sub>
                          </m:sSub>
                          <m:r>
                            <a:rPr lang="en-US" b="0" i="0" smtClean="0">
                              <a:solidFill>
                                <a:srgbClr val="FF0000"/>
                              </a:solidFill>
                              <a:latin typeface="Cambria Math"/>
                            </a:rPr>
                            <m:t>∗</m:t>
                          </m:r>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948509" y="3680936"/>
                <a:ext cx="929935" cy="369332"/>
              </a:xfrm>
              <a:prstGeom prst="rect">
                <a:avLst/>
              </a:prstGeom>
              <a:blipFill rotWithShape="1">
                <a:blip r:embed="rId5"/>
                <a:stretch>
                  <a:fillRect b="-6667"/>
                </a:stretch>
              </a:blipFill>
            </p:spPr>
            <p:txBody>
              <a:bodyPr/>
              <a:lstStyle/>
              <a:p>
                <a:r>
                  <a:rPr lang="en-US">
                    <a:noFill/>
                  </a:rPr>
                  <a:t> </a:t>
                </a:r>
              </a:p>
            </p:txBody>
          </p:sp>
        </mc:Fallback>
      </mc:AlternateContent>
      <p:cxnSp>
        <p:nvCxnSpPr>
          <p:cNvPr id="11" name="Straight Arrow Connector 10"/>
          <p:cNvCxnSpPr/>
          <p:nvPr/>
        </p:nvCxnSpPr>
        <p:spPr>
          <a:xfrm flipH="1" flipV="1">
            <a:off x="7620002" y="3740624"/>
            <a:ext cx="228598" cy="138733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a:stCxn id="6" idx="1"/>
          </p:cNvCxnSpPr>
          <p:nvPr/>
        </p:nvCxnSpPr>
        <p:spPr>
          <a:xfrm>
            <a:off x="5261958" y="4185917"/>
            <a:ext cx="1372514" cy="1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7620001" y="3763380"/>
            <a:ext cx="2375" cy="1225977"/>
          </a:xfrm>
          <a:prstGeom prst="line">
            <a:avLst/>
          </a:prstGeom>
        </p:spPr>
        <p:style>
          <a:lnRef idx="1">
            <a:schemeClr val="accent1"/>
          </a:lnRef>
          <a:fillRef idx="0">
            <a:schemeClr val="accent1"/>
          </a:fillRef>
          <a:effectRef idx="0">
            <a:schemeClr val="accent1"/>
          </a:effectRef>
          <a:fontRef idx="minor">
            <a:schemeClr val="tx1"/>
          </a:fontRef>
        </p:style>
      </p:cxnSp>
      <p:sp>
        <p:nvSpPr>
          <p:cNvPr id="14" name="Arc 13"/>
          <p:cNvSpPr/>
          <p:nvPr/>
        </p:nvSpPr>
        <p:spPr>
          <a:xfrm rot="5400000">
            <a:off x="6705601" y="3059668"/>
            <a:ext cx="1828800" cy="18288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p:cNvSpPr/>
              <p:nvPr/>
            </p:nvSpPr>
            <p:spPr>
              <a:xfrm>
                <a:off x="7280763" y="5127954"/>
                <a:ext cx="996876" cy="39190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m:rPr>
                              <m:sty m:val="p"/>
                            </m:rPr>
                            <a:rPr lang="en-US" i="0" smtClean="0">
                              <a:solidFill>
                                <a:srgbClr val="0070C0"/>
                              </a:solidFill>
                              <a:latin typeface="Cambria Math"/>
                              <a:ea typeface="Cambria Math"/>
                            </a:rPr>
                            <m:t>θ</m:t>
                          </m:r>
                        </m:e>
                        <m:sub>
                          <m:r>
                            <m:rPr>
                              <m:sty m:val="p"/>
                            </m:rPr>
                            <a:rPr lang="en-US" b="0" i="0" smtClean="0">
                              <a:solidFill>
                                <a:srgbClr val="0070C0"/>
                              </a:solidFill>
                              <a:latin typeface="Cambria Math"/>
                            </a:rPr>
                            <m:t>locking</m:t>
                          </m:r>
                        </m:sub>
                      </m:sSub>
                    </m:oMath>
                  </m:oMathPara>
                </a14:m>
                <a:endParaRPr lang="en-US" dirty="0">
                  <a:solidFill>
                    <a:srgbClr val="0070C0"/>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7280763" y="5127954"/>
                <a:ext cx="996876" cy="391902"/>
              </a:xfrm>
              <a:prstGeom prst="rect">
                <a:avLst/>
              </a:prstGeom>
              <a:blipFill rotWithShape="1">
                <a:blip r:embed="rId6"/>
                <a:stretch>
                  <a:fillRect b="-10938"/>
                </a:stretch>
              </a:blipFill>
            </p:spPr>
            <p:txBody>
              <a:bodyPr/>
              <a:lstStyle/>
              <a:p>
                <a:r>
                  <a:rPr lang="en-US">
                    <a:noFill/>
                  </a:rPr>
                  <a:t> </a:t>
                </a:r>
              </a:p>
            </p:txBody>
          </p:sp>
        </mc:Fallback>
      </mc:AlternateContent>
      <p:cxnSp>
        <p:nvCxnSpPr>
          <p:cNvPr id="16" name="Straight Arrow Connector 15"/>
          <p:cNvCxnSpPr/>
          <p:nvPr/>
        </p:nvCxnSpPr>
        <p:spPr>
          <a:xfrm flipV="1">
            <a:off x="7249884" y="3668486"/>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5708725" y="4192362"/>
                <a:ext cx="996876" cy="39190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m:rPr>
                              <m:sty m:val="p"/>
                            </m:rPr>
                            <a:rPr lang="en-US" i="0" smtClean="0">
                              <a:solidFill>
                                <a:srgbClr val="0070C0"/>
                              </a:solidFill>
                              <a:latin typeface="Cambria Math"/>
                              <a:ea typeface="Cambria Math"/>
                            </a:rPr>
                            <m:t>θ</m:t>
                          </m:r>
                        </m:e>
                        <m:sub>
                          <m:r>
                            <m:rPr>
                              <m:sty m:val="p"/>
                            </m:rPr>
                            <a:rPr lang="en-US" b="0" i="0" smtClean="0">
                              <a:solidFill>
                                <a:srgbClr val="0070C0"/>
                              </a:solidFill>
                              <a:latin typeface="Cambria Math"/>
                            </a:rPr>
                            <m:t>locking</m:t>
                          </m:r>
                        </m:sub>
                      </m:sSub>
                    </m:oMath>
                  </m:oMathPara>
                </a14:m>
                <a:endParaRPr lang="en-US" dirty="0">
                  <a:solidFill>
                    <a:srgbClr val="0070C0"/>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5708725" y="4192362"/>
                <a:ext cx="996876" cy="391902"/>
              </a:xfrm>
              <a:prstGeom prst="rect">
                <a:avLst/>
              </a:prstGeom>
              <a:blipFill rotWithShape="1">
                <a:blip r:embed="rId7"/>
                <a:stretch>
                  <a:fillRect b="-10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19831" y="1600200"/>
                <a:ext cx="5576169" cy="837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000" i="1" smtClean="0">
                              <a:latin typeface="Cambria Math" panose="02040503050406030204" pitchFamily="18" charset="0"/>
                            </a:rPr>
                          </m:ctrlPr>
                        </m:naryPr>
                        <m:sub/>
                        <m:sup/>
                        <m:e>
                          <m:sSub>
                            <m:sSubPr>
                              <m:ctrlPr>
                                <a:rPr lang="en-US" sz="200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X</m:t>
                              </m:r>
                            </m:sub>
                          </m:sSub>
                          <m:r>
                            <a:rPr lang="en-US" sz="2000" b="0" i="0" smtClean="0">
                              <a:latin typeface="Cambria Math"/>
                            </a:rPr>
                            <m:t>=−</m:t>
                          </m:r>
                          <m:sSub>
                            <m:sSubPr>
                              <m:ctrlPr>
                                <a:rPr lang="en-US" sz="2000" b="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N</m:t>
                              </m:r>
                            </m:sub>
                          </m:sSub>
                          <m:r>
                            <a:rPr lang="en-US" sz="2000" b="0" i="0" smtClean="0">
                              <a:latin typeface="Cambria Math"/>
                            </a:rPr>
                            <m:t>∗</m:t>
                          </m:r>
                          <m:func>
                            <m:funcPr>
                              <m:ctrlPr>
                                <a:rPr lang="en-US" sz="2000" b="0" i="1" smtClean="0">
                                  <a:latin typeface="Cambria Math" panose="02040503050406030204" pitchFamily="18" charset="0"/>
                                </a:rPr>
                              </m:ctrlPr>
                            </m:funcPr>
                            <m:fName>
                              <m:r>
                                <m:rPr>
                                  <m:sty m:val="p"/>
                                </m:rPr>
                                <a:rPr lang="en-US" sz="2000" b="0" i="0" smtClean="0">
                                  <a:latin typeface="Cambria Math"/>
                                </a:rPr>
                                <m:t>sin</m:t>
                              </m:r>
                            </m:fName>
                            <m:e>
                              <m:d>
                                <m:dPr>
                                  <m:ctrlPr>
                                    <a:rPr lang="en-US" sz="2000" b="0" i="1" smtClean="0">
                                      <a:latin typeface="Cambria Math" panose="02040503050406030204" pitchFamily="18" charset="0"/>
                                    </a:rPr>
                                  </m:ctrlPr>
                                </m:dPr>
                                <m:e>
                                  <m:r>
                                    <m:rPr>
                                      <m:sty m:val="p"/>
                                    </m:rPr>
                                    <a:rPr lang="en-US" sz="2000" b="0" i="0" smtClean="0">
                                      <a:latin typeface="Cambria Math"/>
                                      <a:ea typeface="Cambria Math"/>
                                    </a:rPr>
                                    <m:t>θ</m:t>
                                  </m:r>
                                </m:e>
                              </m:d>
                            </m:e>
                          </m:func>
                          <m:r>
                            <a:rPr lang="en-US" sz="2000" b="0" i="0" smtClean="0">
                              <a:latin typeface="Cambria Math"/>
                              <a:ea typeface="Cambria Math"/>
                            </a:rPr>
                            <m:t>+</m:t>
                          </m:r>
                          <m:sSub>
                            <m:sSubPr>
                              <m:ctrlPr>
                                <a:rPr lang="en-US" sz="2000" i="1">
                                  <a:latin typeface="Cambria Math" panose="02040503050406030204" pitchFamily="18" charset="0"/>
                                </a:rPr>
                              </m:ctrlPr>
                            </m:sSubPr>
                            <m:e>
                              <m:r>
                                <m:rPr>
                                  <m:sty m:val="p"/>
                                </m:rPr>
                                <a:rPr lang="en-US" sz="2000" i="0">
                                  <a:latin typeface="Cambria Math"/>
                                  <a:ea typeface="Cambria Math"/>
                                </a:rPr>
                                <m:t>μ</m:t>
                              </m:r>
                            </m:e>
                            <m:sub>
                              <m:r>
                                <m:rPr>
                                  <m:sty m:val="p"/>
                                </m:rPr>
                                <a:rPr lang="en-US" sz="2000" b="0" i="0" smtClean="0">
                                  <a:latin typeface="Cambria Math"/>
                                  <a:ea typeface="Cambria Math"/>
                                </a:rPr>
                                <m:t>s</m:t>
                              </m:r>
                            </m:sub>
                          </m:sSub>
                          <m:r>
                            <a:rPr lang="en-US" sz="2000" i="0">
                              <a:latin typeface="Cambria Math"/>
                            </a:rPr>
                            <m:t>∗</m:t>
                          </m:r>
                          <m:sSub>
                            <m:sSubPr>
                              <m:ctrlPr>
                                <a:rPr lang="en-US" sz="2000" i="1">
                                  <a:latin typeface="Cambria Math" panose="02040503050406030204" pitchFamily="18" charset="0"/>
                                </a:rPr>
                              </m:ctrlPr>
                            </m:sSubPr>
                            <m:e>
                              <m:r>
                                <m:rPr>
                                  <m:sty m:val="p"/>
                                </m:rPr>
                                <a:rPr lang="en-US" sz="2000" i="0">
                                  <a:latin typeface="Cambria Math"/>
                                </a:rPr>
                                <m:t>F</m:t>
                              </m:r>
                            </m:e>
                            <m:sub>
                              <m:r>
                                <m:rPr>
                                  <m:sty m:val="p"/>
                                </m:rPr>
                                <a:rPr lang="en-US" sz="2000" i="0">
                                  <a:latin typeface="Cambria Math"/>
                                </a:rPr>
                                <m:t>N</m:t>
                              </m:r>
                            </m:sub>
                          </m:sSub>
                          <m:r>
                            <a:rPr lang="en-US" sz="2000" b="0" i="0" smtClean="0">
                              <a:latin typeface="Cambria Math"/>
                            </a:rPr>
                            <m:t>∗</m:t>
                          </m:r>
                          <m:r>
                            <m:rPr>
                              <m:sty m:val="p"/>
                            </m:rPr>
                            <a:rPr lang="en-US" sz="2000" b="0" i="0" smtClean="0">
                              <a:latin typeface="Cambria Math"/>
                            </a:rPr>
                            <m:t>cos</m:t>
                          </m:r>
                          <m:r>
                            <a:rPr lang="en-US" sz="2000" b="0" i="0" smtClean="0">
                              <a:latin typeface="Cambria Math"/>
                            </a:rPr>
                            <m:t>⁡(</m:t>
                          </m:r>
                          <m:r>
                            <m:rPr>
                              <m:sty m:val="p"/>
                            </m:rPr>
                            <a:rPr lang="en-US" sz="2000" b="0" i="0" smtClean="0">
                              <a:latin typeface="Cambria Math"/>
                              <a:ea typeface="Cambria Math"/>
                            </a:rPr>
                            <m:t>θ</m:t>
                          </m:r>
                          <m:r>
                            <a:rPr lang="en-US" sz="2000" b="0" i="0" smtClean="0">
                              <a:latin typeface="Cambria Math"/>
                              <a:ea typeface="Cambria Math"/>
                            </a:rPr>
                            <m:t>)</m:t>
                          </m:r>
                        </m:e>
                      </m:nary>
                      <m:r>
                        <a:rPr lang="en-US" sz="2000" b="0" i="0" smtClean="0">
                          <a:latin typeface="Cambria Math"/>
                        </a:rPr>
                        <m:t>=0</m:t>
                      </m:r>
                    </m:oMath>
                  </m:oMathPara>
                </a14:m>
                <a:endParaRPr lang="en-US" sz="2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519831" y="1600200"/>
                <a:ext cx="5576169" cy="837665"/>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30062" y="2580238"/>
                <a:ext cx="6046938" cy="837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000" i="1" smtClean="0">
                              <a:latin typeface="Cambria Math" panose="02040503050406030204" pitchFamily="18" charset="0"/>
                            </a:rPr>
                          </m:ctrlPr>
                        </m:naryPr>
                        <m:sub/>
                        <m:sup/>
                        <m:e>
                          <m:sSub>
                            <m:sSubPr>
                              <m:ctrlPr>
                                <a:rPr lang="en-US" sz="200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y</m:t>
                              </m:r>
                            </m:sub>
                          </m:sSub>
                          <m:r>
                            <a:rPr lang="en-US" sz="2000" b="0" i="0" smtClean="0">
                              <a:latin typeface="Cambria Math"/>
                            </a:rPr>
                            <m:t>=−</m:t>
                          </m:r>
                          <m:sSub>
                            <m:sSubPr>
                              <m:ctrlPr>
                                <a:rPr lang="en-US" sz="2000" b="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load</m:t>
                              </m:r>
                            </m:sub>
                          </m:sSub>
                          <m:r>
                            <a:rPr lang="en-US" sz="2000" b="0" i="0" smtClean="0">
                              <a:latin typeface="Cambria Math"/>
                            </a:rPr>
                            <m:t>+</m:t>
                          </m:r>
                          <m:sSub>
                            <m:sSubPr>
                              <m:ctrlPr>
                                <a:rPr lang="en-US" sz="2000" b="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N</m:t>
                              </m:r>
                            </m:sub>
                          </m:sSub>
                          <m:r>
                            <a:rPr lang="en-US" sz="2000" b="0" i="0" smtClean="0">
                              <a:latin typeface="Cambria Math"/>
                            </a:rPr>
                            <m:t>∗</m:t>
                          </m:r>
                          <m:r>
                            <m:rPr>
                              <m:sty m:val="p"/>
                            </m:rPr>
                            <a:rPr lang="en-US" sz="2000" b="0" i="0" smtClean="0">
                              <a:latin typeface="Cambria Math"/>
                            </a:rPr>
                            <m:t>cos</m:t>
                          </m:r>
                          <m:d>
                            <m:dPr>
                              <m:ctrlPr>
                                <a:rPr lang="en-US" sz="2000" b="0" i="1" smtClean="0">
                                  <a:latin typeface="Cambria Math" panose="02040503050406030204" pitchFamily="18" charset="0"/>
                                </a:rPr>
                              </m:ctrlPr>
                            </m:dPr>
                            <m:e>
                              <m:r>
                                <m:rPr>
                                  <m:sty m:val="p"/>
                                </m:rPr>
                                <a:rPr lang="el-GR" sz="2000" b="0" i="1" smtClean="0">
                                  <a:latin typeface="Cambria Math"/>
                                  <a:ea typeface="Cambria Math"/>
                                </a:rPr>
                                <m:t>θ</m:t>
                              </m:r>
                            </m:e>
                          </m:d>
                          <m:r>
                            <a:rPr lang="en-US" sz="2000" b="0" i="0" smtClean="0">
                              <a:latin typeface="Cambria Math"/>
                              <a:ea typeface="Cambria Math"/>
                            </a:rPr>
                            <m:t>+</m:t>
                          </m:r>
                          <m:sSub>
                            <m:sSubPr>
                              <m:ctrlPr>
                                <a:rPr lang="en-US" sz="2000" i="1">
                                  <a:latin typeface="Cambria Math" panose="02040503050406030204" pitchFamily="18" charset="0"/>
                                </a:rPr>
                              </m:ctrlPr>
                            </m:sSubPr>
                            <m:e>
                              <m:r>
                                <m:rPr>
                                  <m:sty m:val="p"/>
                                </m:rPr>
                                <a:rPr lang="en-US" sz="2000" i="0">
                                  <a:latin typeface="Cambria Math"/>
                                  <a:ea typeface="Cambria Math"/>
                                </a:rPr>
                                <m:t>μ</m:t>
                              </m:r>
                            </m:e>
                            <m:sub>
                              <m:r>
                                <m:rPr>
                                  <m:sty m:val="p"/>
                                </m:rPr>
                                <a:rPr lang="en-US" sz="2000" b="0" i="0" smtClean="0">
                                  <a:latin typeface="Cambria Math"/>
                                  <a:ea typeface="Cambria Math"/>
                                </a:rPr>
                                <m:t>s</m:t>
                              </m:r>
                            </m:sub>
                          </m:sSub>
                          <m:r>
                            <a:rPr lang="en-US" sz="2000" i="0">
                              <a:latin typeface="Cambria Math"/>
                            </a:rPr>
                            <m:t>∗</m:t>
                          </m:r>
                          <m:sSub>
                            <m:sSubPr>
                              <m:ctrlPr>
                                <a:rPr lang="en-US" sz="2000" i="1">
                                  <a:latin typeface="Cambria Math" panose="02040503050406030204" pitchFamily="18" charset="0"/>
                                </a:rPr>
                              </m:ctrlPr>
                            </m:sSubPr>
                            <m:e>
                              <m:r>
                                <m:rPr>
                                  <m:sty m:val="p"/>
                                </m:rPr>
                                <a:rPr lang="en-US" sz="2000" i="0">
                                  <a:latin typeface="Cambria Math"/>
                                </a:rPr>
                                <m:t>F</m:t>
                              </m:r>
                            </m:e>
                            <m:sub>
                              <m:r>
                                <m:rPr>
                                  <m:sty m:val="p"/>
                                </m:rPr>
                                <a:rPr lang="en-US" sz="2000" i="0">
                                  <a:latin typeface="Cambria Math"/>
                                </a:rPr>
                                <m:t>N</m:t>
                              </m:r>
                            </m:sub>
                          </m:sSub>
                          <m:r>
                            <a:rPr lang="en-US" sz="2000" b="0" i="0" smtClean="0">
                              <a:latin typeface="Cambria Math"/>
                            </a:rPr>
                            <m:t>∗</m:t>
                          </m:r>
                          <m:func>
                            <m:funcPr>
                              <m:ctrlPr>
                                <a:rPr lang="en-US" sz="2000" b="0" i="1" smtClean="0">
                                  <a:latin typeface="Cambria Math" panose="02040503050406030204" pitchFamily="18" charset="0"/>
                                </a:rPr>
                              </m:ctrlPr>
                            </m:funcPr>
                            <m:fName>
                              <m:r>
                                <m:rPr>
                                  <m:sty m:val="p"/>
                                </m:rPr>
                                <a:rPr lang="en-US" sz="2000" b="0" i="0" smtClean="0">
                                  <a:latin typeface="Cambria Math"/>
                                </a:rPr>
                                <m:t>sin</m:t>
                              </m:r>
                            </m:fName>
                            <m:e>
                              <m:d>
                                <m:dPr>
                                  <m:ctrlPr>
                                    <a:rPr lang="en-US" sz="2000" b="0" i="1" smtClean="0">
                                      <a:latin typeface="Cambria Math" panose="02040503050406030204" pitchFamily="18" charset="0"/>
                                    </a:rPr>
                                  </m:ctrlPr>
                                </m:dPr>
                                <m:e>
                                  <m:r>
                                    <m:rPr>
                                      <m:sty m:val="p"/>
                                    </m:rPr>
                                    <a:rPr lang="en-US" sz="2000" b="0" i="0" smtClean="0">
                                      <a:latin typeface="Cambria Math"/>
                                      <a:ea typeface="Cambria Math"/>
                                    </a:rPr>
                                    <m:t>θ</m:t>
                                  </m:r>
                                </m:e>
                              </m:d>
                            </m:e>
                          </m:func>
                          <m:r>
                            <a:rPr lang="en-US" sz="2000" b="0" i="0" smtClean="0">
                              <a:latin typeface="Cambria Math"/>
                              <a:ea typeface="Cambria Math"/>
                            </a:rPr>
                            <m:t>=0</m:t>
                          </m:r>
                        </m:e>
                      </m:nary>
                    </m:oMath>
                  </m:oMathPara>
                </a14:m>
                <a:endParaRPr lang="en-US" sz="28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30062" y="2580238"/>
                <a:ext cx="6046938" cy="837665"/>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947930" y="5530742"/>
                <a:ext cx="6046938" cy="6401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l-GR" sz="3200" i="1" smtClean="0">
                              <a:latin typeface="Cambria Math" panose="02040503050406030204" pitchFamily="18" charset="0"/>
                              <a:ea typeface="Cambria Math"/>
                            </a:rPr>
                          </m:ctrlPr>
                        </m:sSubPr>
                        <m:e>
                          <m:r>
                            <m:rPr>
                              <m:sty m:val="p"/>
                            </m:rPr>
                            <a:rPr lang="el-GR" sz="3200" i="1">
                              <a:latin typeface="Cambria Math"/>
                              <a:ea typeface="Cambria Math"/>
                            </a:rPr>
                            <m:t>θ</m:t>
                          </m:r>
                        </m:e>
                        <m:sub>
                          <m:r>
                            <m:rPr>
                              <m:sty m:val="p"/>
                            </m:rPr>
                            <a:rPr lang="en-US" sz="3200" b="0" i="0" smtClean="0">
                              <a:latin typeface="Cambria Math"/>
                              <a:ea typeface="Cambria Math"/>
                            </a:rPr>
                            <m:t>locking</m:t>
                          </m:r>
                        </m:sub>
                      </m:sSub>
                      <m:r>
                        <a:rPr lang="en-US" sz="3200" b="0" i="1" smtClean="0">
                          <a:latin typeface="Cambria Math"/>
                          <a:ea typeface="Cambria Math"/>
                        </a:rPr>
                        <m:t>=</m:t>
                      </m:r>
                      <m:func>
                        <m:funcPr>
                          <m:ctrlPr>
                            <a:rPr lang="en-US" sz="3200" b="0" i="1" smtClean="0">
                              <a:latin typeface="Cambria Math" panose="02040503050406030204" pitchFamily="18" charset="0"/>
                              <a:ea typeface="Cambria Math"/>
                            </a:rPr>
                          </m:ctrlPr>
                        </m:funcPr>
                        <m:fName>
                          <m:sSup>
                            <m:sSupPr>
                              <m:ctrlPr>
                                <a:rPr lang="en-US" sz="3200" b="0" i="1" smtClean="0">
                                  <a:latin typeface="Cambria Math" panose="02040503050406030204" pitchFamily="18" charset="0"/>
                                  <a:ea typeface="Cambria Math"/>
                                </a:rPr>
                              </m:ctrlPr>
                            </m:sSupPr>
                            <m:e>
                              <m:r>
                                <m:rPr>
                                  <m:sty m:val="p"/>
                                </m:rPr>
                                <a:rPr lang="en-US" sz="3200" b="0" i="0" smtClean="0">
                                  <a:latin typeface="Cambria Math"/>
                                  <a:ea typeface="Cambria Math"/>
                                </a:rPr>
                                <m:t>tan</m:t>
                              </m:r>
                            </m:e>
                            <m:sup>
                              <m:r>
                                <a:rPr lang="en-US" sz="3200" b="0" i="1" smtClean="0">
                                  <a:latin typeface="Cambria Math"/>
                                  <a:ea typeface="Cambria Math"/>
                                </a:rPr>
                                <m:t>−1</m:t>
                              </m:r>
                            </m:sup>
                          </m:sSup>
                        </m:fName>
                        <m:e>
                          <m:r>
                            <a:rPr lang="en-US" sz="3200" b="0" i="1" smtClean="0">
                              <a:latin typeface="Cambria Math"/>
                              <a:ea typeface="Cambria Math"/>
                            </a:rPr>
                            <m:t>(</m:t>
                          </m:r>
                          <m:sSub>
                            <m:sSubPr>
                              <m:ctrlPr>
                                <a:rPr lang="en-US" sz="3200" i="1">
                                  <a:latin typeface="Cambria Math" panose="02040503050406030204" pitchFamily="18" charset="0"/>
                                </a:rPr>
                              </m:ctrlPr>
                            </m:sSubPr>
                            <m:e>
                              <m:r>
                                <m:rPr>
                                  <m:sty m:val="p"/>
                                </m:rPr>
                                <a:rPr lang="en-US" sz="3200">
                                  <a:latin typeface="Cambria Math"/>
                                  <a:ea typeface="Cambria Math"/>
                                </a:rPr>
                                <m:t>μ</m:t>
                              </m:r>
                            </m:e>
                            <m:sub>
                              <m:r>
                                <m:rPr>
                                  <m:sty m:val="p"/>
                                </m:rPr>
                                <a:rPr lang="en-US" sz="3200">
                                  <a:latin typeface="Cambria Math"/>
                                  <a:ea typeface="Cambria Math"/>
                                </a:rPr>
                                <m:t>s</m:t>
                              </m:r>
                            </m:sub>
                          </m:sSub>
                          <m:r>
                            <a:rPr lang="en-US" sz="3200" b="0" i="1" smtClean="0">
                              <a:latin typeface="Cambria Math"/>
                              <a:ea typeface="Cambria Math"/>
                            </a:rPr>
                            <m:t>)</m:t>
                          </m:r>
                        </m:e>
                      </m:func>
                    </m:oMath>
                  </m:oMathPara>
                </a14:m>
                <a:endParaRPr lang="en-US" sz="4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1947930" y="5530742"/>
                <a:ext cx="6046938" cy="640175"/>
              </a:xfrm>
              <a:prstGeom prst="rect">
                <a:avLst/>
              </a:prstGeom>
              <a:blipFill rotWithShape="1">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8402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 Worked Example</a:t>
            </a:r>
          </a:p>
        </p:txBody>
      </p:sp>
      <p:sp>
        <p:nvSpPr>
          <p:cNvPr id="3" name="Content Placeholder 2"/>
          <p:cNvSpPr>
            <a:spLocks noGrp="1"/>
          </p:cNvSpPr>
          <p:nvPr>
            <p:ph idx="1"/>
          </p:nvPr>
        </p:nvSpPr>
        <p:spPr>
          <a:xfrm>
            <a:off x="457200" y="1600201"/>
            <a:ext cx="8229600" cy="1447798"/>
          </a:xfrm>
        </p:spPr>
        <p:txBody>
          <a:bodyPr>
            <a:normAutofit fontScale="77500" lnSpcReduction="20000"/>
          </a:bodyPr>
          <a:lstStyle/>
          <a:p>
            <a:r>
              <a:rPr lang="en-US" dirty="0"/>
              <a:t>The power screw below is being used to lift a platform with a weight of 12 pounds. Based on the information below... </a:t>
            </a:r>
          </a:p>
          <a:p>
            <a:pPr lvl="1"/>
            <a:r>
              <a:rPr lang="en-US" dirty="0"/>
              <a:t>What is the torque on the shaft required to lift the platform?</a:t>
            </a:r>
          </a:p>
          <a:p>
            <a:pPr lvl="1"/>
            <a:r>
              <a:rPr lang="en-US" dirty="0"/>
              <a:t>If the torque were released, would the platform begin to fall?</a:t>
            </a:r>
          </a:p>
          <a:p>
            <a:pPr lvl="1"/>
            <a:endParaRPr lang="en-US" dirty="0"/>
          </a:p>
        </p:txBody>
      </p:sp>
      <p:sp>
        <p:nvSpPr>
          <p:cNvPr id="5" name="TextBox 4"/>
          <p:cNvSpPr txBox="1"/>
          <p:nvPr/>
        </p:nvSpPr>
        <p:spPr>
          <a:xfrm>
            <a:off x="4724400" y="3526176"/>
            <a:ext cx="3657599" cy="646331"/>
          </a:xfrm>
          <a:prstGeom prst="rect">
            <a:avLst/>
          </a:prstGeom>
          <a:noFill/>
        </p:spPr>
        <p:txBody>
          <a:bodyPr wrap="square" rtlCol="0">
            <a:spAutoFit/>
          </a:bodyPr>
          <a:lstStyle/>
          <a:p>
            <a:pPr marL="285750" indent="-285750">
              <a:buFont typeface="Arial" panose="020B0604020202020204" pitchFamily="34" charset="0"/>
              <a:buChar char="•"/>
            </a:pPr>
            <a:r>
              <a:rPr lang="en-US" dirty="0"/>
              <a:t>Diameter of Screw = .375 in</a:t>
            </a:r>
          </a:p>
          <a:p>
            <a:pPr marL="285750" indent="-285750">
              <a:buFont typeface="Arial" panose="020B0604020202020204" pitchFamily="34" charset="0"/>
              <a:buChar char="•"/>
            </a:pPr>
            <a:r>
              <a:rPr lang="en-US" dirty="0"/>
              <a:t>Threads per inch = 12</a:t>
            </a:r>
          </a:p>
        </p:txBody>
      </p:sp>
      <mc:AlternateContent xmlns:mc="http://schemas.openxmlformats.org/markup-compatibility/2006" xmlns:a14="http://schemas.microsoft.com/office/drawing/2010/main">
        <mc:Choice Requires="a14">
          <p:sp>
            <p:nvSpPr>
              <p:cNvPr id="6" name="Rectangle 5"/>
              <p:cNvSpPr/>
              <p:nvPr/>
            </p:nvSpPr>
            <p:spPr>
              <a:xfrm>
                <a:off x="5723816" y="4851121"/>
                <a:ext cx="10614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m:rPr>
                              <m:sty m:val="p"/>
                            </m:rPr>
                            <a:rPr lang="en-US">
                              <a:solidFill>
                                <a:schemeClr val="tx1"/>
                              </a:solidFill>
                              <a:latin typeface="Cambria Math"/>
                              <a:ea typeface="Cambria Math"/>
                            </a:rPr>
                            <m:t>μ</m:t>
                          </m:r>
                        </m:e>
                        <m:sub>
                          <m:r>
                            <m:rPr>
                              <m:sty m:val="p"/>
                            </m:rPr>
                            <a:rPr lang="en-US">
                              <a:solidFill>
                                <a:schemeClr val="tx1"/>
                              </a:solidFill>
                              <a:latin typeface="Cambria Math"/>
                            </a:rPr>
                            <m:t>s</m:t>
                          </m:r>
                        </m:sub>
                      </m:sSub>
                      <m:r>
                        <a:rPr lang="en-US" b="0" i="1" smtClean="0">
                          <a:solidFill>
                            <a:schemeClr val="tx1"/>
                          </a:solidFill>
                          <a:latin typeface="Cambria Math"/>
                        </a:rPr>
                        <m:t>=.16</m:t>
                      </m:r>
                    </m:oMath>
                  </m:oMathPara>
                </a14:m>
                <a:endParaRPr lang="en-US" sz="1100" dirty="0"/>
              </a:p>
            </p:txBody>
          </p:sp>
        </mc:Choice>
        <mc:Fallback xmlns="">
          <p:sp>
            <p:nvSpPr>
              <p:cNvPr id="6" name="Rectangle 5"/>
              <p:cNvSpPr>
                <a:spLocks noRot="1" noChangeAspect="1" noMove="1" noResize="1" noEditPoints="1" noAdjustHandles="1" noChangeArrowheads="1" noChangeShapeType="1" noTextEdit="1"/>
              </p:cNvSpPr>
              <p:nvPr/>
            </p:nvSpPr>
            <p:spPr>
              <a:xfrm>
                <a:off x="5723816" y="4851121"/>
                <a:ext cx="1061444" cy="369332"/>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715000" y="5220453"/>
                <a:ext cx="107907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m:rPr>
                              <m:sty m:val="p"/>
                            </m:rPr>
                            <a:rPr lang="en-US">
                              <a:solidFill>
                                <a:schemeClr val="tx1"/>
                              </a:solidFill>
                              <a:latin typeface="Cambria Math"/>
                              <a:ea typeface="Cambria Math"/>
                            </a:rPr>
                            <m:t>μ</m:t>
                          </m:r>
                        </m:e>
                        <m:sub>
                          <m:r>
                            <m:rPr>
                              <m:sty m:val="p"/>
                            </m:rPr>
                            <a:rPr lang="en-US" b="0" i="0" smtClean="0">
                              <a:solidFill>
                                <a:schemeClr val="tx1"/>
                              </a:solidFill>
                              <a:latin typeface="Cambria Math"/>
                              <a:ea typeface="Cambria Math"/>
                            </a:rPr>
                            <m:t>k</m:t>
                          </m:r>
                        </m:sub>
                      </m:sSub>
                      <m:r>
                        <a:rPr lang="en-US" b="0" i="1" smtClean="0">
                          <a:solidFill>
                            <a:schemeClr val="tx1"/>
                          </a:solidFill>
                          <a:latin typeface="Cambria Math"/>
                        </a:rPr>
                        <m:t>=.16</m:t>
                      </m:r>
                    </m:oMath>
                  </m:oMathPara>
                </a14:m>
                <a:endParaRPr lang="en-US" sz="1100" dirty="0"/>
              </a:p>
            </p:txBody>
          </p:sp>
        </mc:Choice>
        <mc:Fallback xmlns="">
          <p:sp>
            <p:nvSpPr>
              <p:cNvPr id="7" name="Rectangle 6"/>
              <p:cNvSpPr>
                <a:spLocks noRot="1" noChangeAspect="1" noMove="1" noResize="1" noEditPoints="1" noAdjustHandles="1" noChangeArrowheads="1" noChangeShapeType="1" noTextEdit="1"/>
              </p:cNvSpPr>
              <p:nvPr/>
            </p:nvSpPr>
            <p:spPr>
              <a:xfrm>
                <a:off x="5715000" y="5220453"/>
                <a:ext cx="1079078" cy="369332"/>
              </a:xfrm>
              <a:prstGeom prst="rect">
                <a:avLst/>
              </a:prstGeom>
              <a:blipFill>
                <a:blip r:embed="rId3"/>
                <a:stretch>
                  <a:fillRect b="-6557"/>
                </a:stretch>
              </a:blipFill>
            </p:spPr>
            <p:txBody>
              <a:bodyPr/>
              <a:lstStyle/>
              <a:p>
                <a:r>
                  <a:rPr lang="en-US">
                    <a:noFill/>
                  </a:rPr>
                  <a:t> </a:t>
                </a:r>
              </a:p>
            </p:txBody>
          </p:sp>
        </mc:Fallback>
      </mc:AlternateContent>
      <p:pic>
        <p:nvPicPr>
          <p:cNvPr id="8" name="Picture 7" descr="Chart, funnel chart&#10;&#10;Description automatically generated">
            <a:extLst>
              <a:ext uri="{FF2B5EF4-FFF2-40B4-BE49-F238E27FC236}">
                <a16:creationId xmlns:a16="http://schemas.microsoft.com/office/drawing/2014/main" id="{42F39664-C970-4B20-86F0-2F4D31DEB4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3140632"/>
            <a:ext cx="3304893" cy="3336368"/>
          </a:xfrm>
          <a:prstGeom prst="rect">
            <a:avLst/>
          </a:prstGeom>
        </p:spPr>
      </p:pic>
    </p:spTree>
    <p:extLst>
      <p:ext uri="{BB962C8B-B14F-4D97-AF65-F5344CB8AC3E}">
        <p14:creationId xmlns:p14="http://schemas.microsoft.com/office/powerpoint/2010/main" val="3655754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A840F-4173-4D7A-A6B5-B1675CBA2428}"/>
              </a:ext>
            </a:extLst>
          </p:cNvPr>
          <p:cNvSpPr>
            <a:spLocks noGrp="1"/>
          </p:cNvSpPr>
          <p:nvPr>
            <p:ph type="title"/>
          </p:nvPr>
        </p:nvSpPr>
        <p:spPr/>
        <p:txBody>
          <a:bodyPr/>
          <a:lstStyle/>
          <a:p>
            <a:r>
              <a:rPr lang="en-US" dirty="0"/>
              <a:t>Power Screws Worked Example</a:t>
            </a:r>
          </a:p>
        </p:txBody>
      </p:sp>
      <p:sp>
        <p:nvSpPr>
          <p:cNvPr id="3" name="Content Placeholder 2">
            <a:extLst>
              <a:ext uri="{FF2B5EF4-FFF2-40B4-BE49-F238E27FC236}">
                <a16:creationId xmlns:a16="http://schemas.microsoft.com/office/drawing/2014/main" id="{C6D3C65C-9507-44BF-A01C-7CA0A5EE72FA}"/>
              </a:ext>
            </a:extLst>
          </p:cNvPr>
          <p:cNvSpPr>
            <a:spLocks noGrp="1"/>
          </p:cNvSpPr>
          <p:nvPr>
            <p:ph idx="1"/>
          </p:nvPr>
        </p:nvSpPr>
        <p:spPr>
          <a:xfrm>
            <a:off x="457200" y="1600200"/>
            <a:ext cx="8229600" cy="2580331"/>
          </a:xfrm>
        </p:spPr>
        <p:txBody>
          <a:bodyPr>
            <a:normAutofit fontScale="77500" lnSpcReduction="20000"/>
          </a:bodyPr>
          <a:lstStyle/>
          <a:p>
            <a:r>
              <a:rPr lang="en-US" dirty="0"/>
              <a:t>You are designing a screw lift system that will be used in auto repair shops as shown below. Each screw lift will be required to support loads up to 20kN.</a:t>
            </a:r>
          </a:p>
          <a:p>
            <a:pPr lvl="1"/>
            <a:r>
              <a:rPr lang="en-US" dirty="0"/>
              <a:t>Assuming a coefficient of friction of .1, what is the maximum lead angle such that the system will be self-locking?</a:t>
            </a:r>
          </a:p>
          <a:p>
            <a:pPr lvl="1"/>
            <a:r>
              <a:rPr lang="en-US" dirty="0"/>
              <a:t>Assuming a 5cm diameter screw, and an available motor torque of 60Nm, what is the maximum pitch that could be used to lift the 20kN load?</a:t>
            </a:r>
          </a:p>
        </p:txBody>
      </p:sp>
      <p:sp>
        <p:nvSpPr>
          <p:cNvPr id="4" name="Slide Number Placeholder 3">
            <a:extLst>
              <a:ext uri="{FF2B5EF4-FFF2-40B4-BE49-F238E27FC236}">
                <a16:creationId xmlns:a16="http://schemas.microsoft.com/office/drawing/2014/main" id="{14BC2DC7-DC17-49EA-A576-2722716E7087}"/>
              </a:ext>
            </a:extLst>
          </p:cNvPr>
          <p:cNvSpPr>
            <a:spLocks noGrp="1"/>
          </p:cNvSpPr>
          <p:nvPr>
            <p:ph type="sldNum" sz="quarter" idx="12"/>
          </p:nvPr>
        </p:nvSpPr>
        <p:spPr>
          <a:xfrm>
            <a:off x="6581775" y="6346824"/>
            <a:ext cx="2133600" cy="365125"/>
          </a:xfrm>
        </p:spPr>
        <p:txBody>
          <a:bodyPr/>
          <a:lstStyle/>
          <a:p>
            <a:fld id="{929262FE-7F58-4A1E-8AF3-5A510A86DEBD}" type="slidenum">
              <a:rPr lang="en-US" smtClean="0"/>
              <a:t>16</a:t>
            </a:fld>
            <a:endParaRPr lang="en-US"/>
          </a:p>
        </p:txBody>
      </p:sp>
      <p:pic>
        <p:nvPicPr>
          <p:cNvPr id="6" name="Picture 5">
            <a:extLst>
              <a:ext uri="{FF2B5EF4-FFF2-40B4-BE49-F238E27FC236}">
                <a16:creationId xmlns:a16="http://schemas.microsoft.com/office/drawing/2014/main" id="{F6646B71-B352-4ADB-8D2D-494C46E95A09}"/>
              </a:ext>
            </a:extLst>
          </p:cNvPr>
          <p:cNvPicPr>
            <a:picLocks noChangeAspect="1"/>
          </p:cNvPicPr>
          <p:nvPr/>
        </p:nvPicPr>
        <p:blipFill>
          <a:blip r:embed="rId2"/>
          <a:stretch>
            <a:fillRect/>
          </a:stretch>
        </p:blipFill>
        <p:spPr>
          <a:xfrm>
            <a:off x="428625" y="4180532"/>
            <a:ext cx="3990975" cy="2348855"/>
          </a:xfrm>
          <a:prstGeom prst="rect">
            <a:avLst/>
          </a:prstGeom>
        </p:spPr>
      </p:pic>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5EF0F8F4-4CA1-44A5-9BD2-23E70D8B9E05}"/>
                  </a:ext>
                </a:extLst>
              </p:cNvPr>
              <p:cNvSpPr/>
              <p:nvPr/>
            </p:nvSpPr>
            <p:spPr>
              <a:xfrm>
                <a:off x="6858000" y="5410200"/>
                <a:ext cx="9332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m:rPr>
                              <m:sty m:val="p"/>
                            </m:rPr>
                            <a:rPr lang="en-US">
                              <a:solidFill>
                                <a:schemeClr val="tx1"/>
                              </a:solidFill>
                              <a:latin typeface="Cambria Math"/>
                              <a:ea typeface="Cambria Math"/>
                            </a:rPr>
                            <m:t>μ</m:t>
                          </m:r>
                        </m:e>
                        <m:sub>
                          <m:r>
                            <m:rPr>
                              <m:sty m:val="p"/>
                            </m:rPr>
                            <a:rPr lang="en-US">
                              <a:solidFill>
                                <a:schemeClr val="tx1"/>
                              </a:solidFill>
                              <a:latin typeface="Cambria Math"/>
                            </a:rPr>
                            <m:t>s</m:t>
                          </m:r>
                        </m:sub>
                      </m:sSub>
                      <m:r>
                        <a:rPr lang="en-US" b="0" i="1" smtClean="0">
                          <a:solidFill>
                            <a:schemeClr val="tx1"/>
                          </a:solidFill>
                          <a:latin typeface="Cambria Math"/>
                        </a:rPr>
                        <m:t>=.</m:t>
                      </m:r>
                      <m:r>
                        <a:rPr lang="en-US" b="0" i="1" smtClean="0">
                          <a:solidFill>
                            <a:schemeClr val="tx1"/>
                          </a:solidFill>
                          <a:latin typeface="Cambria Math" panose="02040503050406030204" pitchFamily="18" charset="0"/>
                        </a:rPr>
                        <m:t>1</m:t>
                      </m:r>
                    </m:oMath>
                  </m:oMathPara>
                </a14:m>
                <a:endParaRPr lang="en-US" sz="1100" dirty="0"/>
              </a:p>
            </p:txBody>
          </p:sp>
        </mc:Choice>
        <mc:Fallback>
          <p:sp>
            <p:nvSpPr>
              <p:cNvPr id="7" name="Rectangle 6">
                <a:extLst>
                  <a:ext uri="{FF2B5EF4-FFF2-40B4-BE49-F238E27FC236}">
                    <a16:creationId xmlns:a16="http://schemas.microsoft.com/office/drawing/2014/main" id="{5EF0F8F4-4CA1-44A5-9BD2-23E70D8B9E05}"/>
                  </a:ext>
                </a:extLst>
              </p:cNvPr>
              <p:cNvSpPr>
                <a:spLocks noRot="1" noChangeAspect="1" noMove="1" noResize="1" noEditPoints="1" noAdjustHandles="1" noChangeArrowheads="1" noChangeShapeType="1" noTextEdit="1"/>
              </p:cNvSpPr>
              <p:nvPr/>
            </p:nvSpPr>
            <p:spPr>
              <a:xfrm>
                <a:off x="6858000" y="5410200"/>
                <a:ext cx="933204" cy="369332"/>
              </a:xfrm>
              <a:prstGeom prst="rect">
                <a:avLst/>
              </a:prstGeom>
              <a:blipFill>
                <a:blip r:embed="rId3"/>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7CB02728-7457-4EDD-A734-206043DDD845}"/>
                  </a:ext>
                </a:extLst>
              </p:cNvPr>
              <p:cNvSpPr/>
              <p:nvPr/>
            </p:nvSpPr>
            <p:spPr>
              <a:xfrm>
                <a:off x="6849184" y="5779532"/>
                <a:ext cx="9508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m:rPr>
                              <m:sty m:val="p"/>
                            </m:rPr>
                            <a:rPr lang="en-US">
                              <a:solidFill>
                                <a:schemeClr val="tx1"/>
                              </a:solidFill>
                              <a:latin typeface="Cambria Math"/>
                              <a:ea typeface="Cambria Math"/>
                            </a:rPr>
                            <m:t>μ</m:t>
                          </m:r>
                        </m:e>
                        <m:sub>
                          <m:r>
                            <m:rPr>
                              <m:sty m:val="p"/>
                            </m:rPr>
                            <a:rPr lang="en-US" b="0" i="0" smtClean="0">
                              <a:solidFill>
                                <a:schemeClr val="tx1"/>
                              </a:solidFill>
                              <a:latin typeface="Cambria Math"/>
                              <a:ea typeface="Cambria Math"/>
                            </a:rPr>
                            <m:t>k</m:t>
                          </m:r>
                        </m:sub>
                      </m:sSub>
                      <m:r>
                        <a:rPr lang="en-US" b="0" i="1" smtClean="0">
                          <a:solidFill>
                            <a:schemeClr val="tx1"/>
                          </a:solidFill>
                          <a:latin typeface="Cambria Math"/>
                        </a:rPr>
                        <m:t>=.</m:t>
                      </m:r>
                      <m:r>
                        <a:rPr lang="en-US" b="0" i="1" smtClean="0">
                          <a:solidFill>
                            <a:schemeClr val="tx1"/>
                          </a:solidFill>
                          <a:latin typeface="Cambria Math" panose="02040503050406030204" pitchFamily="18" charset="0"/>
                        </a:rPr>
                        <m:t>1</m:t>
                      </m:r>
                    </m:oMath>
                  </m:oMathPara>
                </a14:m>
                <a:endParaRPr lang="en-US" sz="1100" dirty="0"/>
              </a:p>
            </p:txBody>
          </p:sp>
        </mc:Choice>
        <mc:Fallback>
          <p:sp>
            <p:nvSpPr>
              <p:cNvPr id="8" name="Rectangle 7">
                <a:extLst>
                  <a:ext uri="{FF2B5EF4-FFF2-40B4-BE49-F238E27FC236}">
                    <a16:creationId xmlns:a16="http://schemas.microsoft.com/office/drawing/2014/main" id="{7CB02728-7457-4EDD-A734-206043DDD845}"/>
                  </a:ext>
                </a:extLst>
              </p:cNvPr>
              <p:cNvSpPr>
                <a:spLocks noRot="1" noChangeAspect="1" noMove="1" noResize="1" noEditPoints="1" noAdjustHandles="1" noChangeArrowheads="1" noChangeShapeType="1" noTextEdit="1"/>
              </p:cNvSpPr>
              <p:nvPr/>
            </p:nvSpPr>
            <p:spPr>
              <a:xfrm>
                <a:off x="6849184" y="5779532"/>
                <a:ext cx="950838" cy="369332"/>
              </a:xfrm>
              <a:prstGeom prst="rect">
                <a:avLst/>
              </a:prstGeom>
              <a:blipFill>
                <a:blip r:embed="rId4"/>
                <a:stretch>
                  <a:fillRect b="-6557"/>
                </a:stretch>
              </a:blipFill>
            </p:spPr>
            <p:txBody>
              <a:bodyPr/>
              <a:lstStyle/>
              <a:p>
                <a:r>
                  <a:rPr lang="en-US">
                    <a:noFill/>
                  </a:rPr>
                  <a:t> </a:t>
                </a:r>
              </a:p>
            </p:txBody>
          </p:sp>
        </mc:Fallback>
      </mc:AlternateContent>
    </p:spTree>
    <p:extLst>
      <p:ext uri="{BB962C8B-B14F-4D97-AF65-F5344CB8AC3E}">
        <p14:creationId xmlns:p14="http://schemas.microsoft.com/office/powerpoint/2010/main" val="312292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a:t>
            </a:r>
          </a:p>
        </p:txBody>
      </p:sp>
      <p:sp>
        <p:nvSpPr>
          <p:cNvPr id="3" name="Content Placeholder 2"/>
          <p:cNvSpPr>
            <a:spLocks noGrp="1"/>
          </p:cNvSpPr>
          <p:nvPr>
            <p:ph idx="1"/>
          </p:nvPr>
        </p:nvSpPr>
        <p:spPr>
          <a:xfrm>
            <a:off x="457200" y="1600200"/>
            <a:ext cx="5410200" cy="4571999"/>
          </a:xfrm>
        </p:spPr>
        <p:txBody>
          <a:bodyPr>
            <a:normAutofit fontScale="77500" lnSpcReduction="20000"/>
          </a:bodyPr>
          <a:lstStyle/>
          <a:p>
            <a:r>
              <a:rPr lang="en-US" b="1" dirty="0"/>
              <a:t>Power screws </a:t>
            </a:r>
            <a:r>
              <a:rPr lang="en-US" dirty="0"/>
              <a:t>(also called </a:t>
            </a:r>
            <a:r>
              <a:rPr lang="en-US" b="1" dirty="0"/>
              <a:t>lead screws</a:t>
            </a:r>
            <a:r>
              <a:rPr lang="en-US" dirty="0"/>
              <a:t>) are screws that are used to create very large forces with relatively small torques</a:t>
            </a:r>
          </a:p>
          <a:p>
            <a:r>
              <a:rPr lang="en-US" dirty="0"/>
              <a:t>They can be thought of as </a:t>
            </a:r>
            <a:r>
              <a:rPr lang="en-US" b="1" dirty="0"/>
              <a:t>wedges </a:t>
            </a:r>
            <a:r>
              <a:rPr lang="en-US" dirty="0"/>
              <a:t>that are compactly wrapped around a shaft, where small input forces are amplified using the geometry of the setup.</a:t>
            </a:r>
          </a:p>
          <a:p>
            <a:r>
              <a:rPr lang="en-US" dirty="0"/>
              <a:t>Rather than finding the pushing force needed to exert a force or lift a weight, you will often be asked to find the </a:t>
            </a:r>
            <a:r>
              <a:rPr lang="en-US" b="1" dirty="0"/>
              <a:t>torque</a:t>
            </a:r>
            <a:r>
              <a:rPr lang="en-US" dirty="0"/>
              <a:t> or </a:t>
            </a:r>
            <a:r>
              <a:rPr lang="en-US" b="1" dirty="0"/>
              <a:t>moment</a:t>
            </a:r>
            <a:r>
              <a:rPr lang="en-US" dirty="0"/>
              <a:t> needed to exert a force or lift a weight. </a:t>
            </a:r>
          </a:p>
        </p:txBody>
      </p:sp>
      <p:pic>
        <p:nvPicPr>
          <p:cNvPr id="2054" name="Picture 6">
            <a:extLst>
              <a:ext uri="{FF2B5EF4-FFF2-40B4-BE49-F238E27FC236}">
                <a16:creationId xmlns:a16="http://schemas.microsoft.com/office/drawing/2014/main" id="{F3094190-6FB2-4D64-9473-FCEE12C4B9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08" t="2920" r="8760" b="16788"/>
          <a:stretch/>
        </p:blipFill>
        <p:spPr bwMode="auto">
          <a:xfrm>
            <a:off x="6019800" y="1666875"/>
            <a:ext cx="2743200" cy="4191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13E64F-723F-4538-B789-8D024892D841}"/>
              </a:ext>
            </a:extLst>
          </p:cNvPr>
          <p:cNvSpPr txBox="1"/>
          <p:nvPr/>
        </p:nvSpPr>
        <p:spPr>
          <a:xfrm>
            <a:off x="5733927" y="5869542"/>
            <a:ext cx="3314946" cy="369332"/>
          </a:xfrm>
          <a:prstGeom prst="rect">
            <a:avLst/>
          </a:prstGeom>
          <a:noFill/>
        </p:spPr>
        <p:txBody>
          <a:bodyPr wrap="none" rtlCol="0">
            <a:spAutoFit/>
          </a:bodyPr>
          <a:lstStyle/>
          <a:p>
            <a:r>
              <a:rPr lang="en-US" dirty="0"/>
              <a:t>Public Domain Image by </a:t>
            </a:r>
            <a:r>
              <a:rPr lang="en-US" dirty="0" err="1"/>
              <a:t>Daderot</a:t>
            </a:r>
            <a:r>
              <a:rPr lang="en-US" dirty="0"/>
              <a:t> </a:t>
            </a:r>
          </a:p>
        </p:txBody>
      </p:sp>
    </p:spTree>
    <p:extLst>
      <p:ext uri="{BB962C8B-B14F-4D97-AF65-F5344CB8AC3E}">
        <p14:creationId xmlns:p14="http://schemas.microsoft.com/office/powerpoint/2010/main" val="260242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54"/>
                                        </p:tgtEl>
                                        <p:attrNameLst>
                                          <p:attrName>style.visibility</p:attrName>
                                        </p:attrNameLst>
                                      </p:cBhvr>
                                      <p:to>
                                        <p:strVal val="visible"/>
                                      </p:to>
                                    </p:set>
                                    <p:animEffect transition="in" filter="fade">
                                      <p:cBhvr>
                                        <p:cTn id="11" dur="500"/>
                                        <p:tgtEl>
                                          <p:spTgt spid="205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Isosceles Triangle 23"/>
          <p:cNvSpPr/>
          <p:nvPr/>
        </p:nvSpPr>
        <p:spPr>
          <a:xfrm rot="10800000">
            <a:off x="4572000" y="4930310"/>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457200" y="1378676"/>
            <a:ext cx="8229600" cy="1760220"/>
          </a:xfrm>
        </p:spPr>
        <p:txBody>
          <a:bodyPr>
            <a:normAutofit fontScale="92500" lnSpcReduction="10000"/>
          </a:bodyPr>
          <a:lstStyle/>
          <a:p>
            <a:r>
              <a:rPr lang="en-US" dirty="0"/>
              <a:t>If we imagine unwrapping the thread and nut from the shaft, we will have a wedge (representing the nut) being pushed up a long ramp (representing the thread).</a:t>
            </a:r>
          </a:p>
        </p:txBody>
      </p:sp>
      <p:sp>
        <p:nvSpPr>
          <p:cNvPr id="5" name="Rectangle 4"/>
          <p:cNvSpPr/>
          <p:nvPr/>
        </p:nvSpPr>
        <p:spPr>
          <a:xfrm rot="573550" flipH="1">
            <a:off x="2943740" y="5109377"/>
            <a:ext cx="4953000" cy="76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5" name="Straight Arrow Connector 24"/>
          <p:cNvCxnSpPr>
            <a:cxnSpLocks/>
          </p:cNvCxnSpPr>
          <p:nvPr/>
        </p:nvCxnSpPr>
        <p:spPr>
          <a:xfrm flipH="1" flipV="1">
            <a:off x="6553200" y="5089210"/>
            <a:ext cx="990600" cy="11346"/>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flipH="1">
                <a:off x="7607815" y="4854256"/>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flipH="1">
                <a:off x="7607815" y="4854256"/>
                <a:ext cx="780406" cy="394019"/>
              </a:xfrm>
              <a:prstGeom prst="rect">
                <a:avLst/>
              </a:prstGeom>
              <a:blipFill>
                <a:blip r:embed="rId3"/>
                <a:stretch>
                  <a:fillRect b="-9231"/>
                </a:stretch>
              </a:blipFill>
            </p:spPr>
            <p:txBody>
              <a:bodyPr/>
              <a:lstStyle/>
              <a:p>
                <a:r>
                  <a:rPr lang="en-US">
                    <a:noFill/>
                  </a:rPr>
                  <a:t> </a:t>
                </a:r>
              </a:p>
            </p:txBody>
          </p:sp>
        </mc:Fallback>
      </mc:AlternateContent>
      <p:cxnSp>
        <p:nvCxnSpPr>
          <p:cNvPr id="20" name="Straight Arrow Connector 19"/>
          <p:cNvCxnSpPr>
            <a:cxnSpLocks/>
          </p:cNvCxnSpPr>
          <p:nvPr/>
        </p:nvCxnSpPr>
        <p:spPr>
          <a:xfrm flipH="1">
            <a:off x="5334000" y="3951056"/>
            <a:ext cx="0" cy="97925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flipH="1">
                <a:off x="4826345" y="5885128"/>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flipH="1">
                <a:off x="4826345" y="5885128"/>
                <a:ext cx="49718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flipH="1">
                <a:off x="4985656" y="3592284"/>
                <a:ext cx="7232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flipH="1">
                <a:off x="4985656" y="3592284"/>
                <a:ext cx="72321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flipH="1">
                <a:off x="5658036" y="5286007"/>
                <a:ext cx="4298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m:t>
                          </m:r>
                        </m:sub>
                      </m:sSub>
                    </m:oMath>
                  </m:oMathPara>
                </a14:m>
                <a:endParaRPr lang="en-US" dirty="0"/>
              </a:p>
            </p:txBody>
          </p:sp>
        </mc:Choice>
        <mc:Fallback xmlns="">
          <p:sp>
            <p:nvSpPr>
              <p:cNvPr id="31" name="Rectangle 30"/>
              <p:cNvSpPr>
                <a:spLocks noRot="1" noChangeAspect="1" noMove="1" noResize="1" noEditPoints="1" noAdjustHandles="1" noChangeArrowheads="1" noChangeShapeType="1" noTextEdit="1"/>
              </p:cNvSpPr>
              <p:nvPr/>
            </p:nvSpPr>
            <p:spPr>
              <a:xfrm flipH="1">
                <a:off x="5658036" y="5286007"/>
                <a:ext cx="429861" cy="369332"/>
              </a:xfrm>
              <a:prstGeom prst="rect">
                <a:avLst/>
              </a:prstGeom>
              <a:blipFill>
                <a:blip r:embed="rId6"/>
                <a:stretch>
                  <a:fillRect/>
                </a:stretch>
              </a:blipFill>
            </p:spPr>
            <p:txBody>
              <a:bodyPr/>
              <a:lstStyle/>
              <a:p>
                <a:r>
                  <a:rPr lang="en-US">
                    <a:noFill/>
                  </a:rPr>
                  <a:t> </a:t>
                </a:r>
              </a:p>
            </p:txBody>
          </p:sp>
        </mc:Fallback>
      </mc:AlternateContent>
      <p:cxnSp>
        <p:nvCxnSpPr>
          <p:cNvPr id="33" name="Straight Arrow Connector 32"/>
          <p:cNvCxnSpPr>
            <a:cxnSpLocks/>
          </p:cNvCxnSpPr>
          <p:nvPr/>
        </p:nvCxnSpPr>
        <p:spPr>
          <a:xfrm flipV="1">
            <a:off x="5181600" y="5110975"/>
            <a:ext cx="155182" cy="717003"/>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4" name="Straight Arrow Connector 33"/>
          <p:cNvCxnSpPr>
            <a:cxnSpLocks/>
          </p:cNvCxnSpPr>
          <p:nvPr/>
        </p:nvCxnSpPr>
        <p:spPr>
          <a:xfrm>
            <a:off x="4953000" y="5029200"/>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7" name="Title 6"/>
          <p:cNvSpPr>
            <a:spLocks noGrp="1"/>
          </p:cNvSpPr>
          <p:nvPr>
            <p:ph type="title"/>
          </p:nvPr>
        </p:nvSpPr>
        <p:spPr/>
        <p:txBody>
          <a:bodyPr/>
          <a:lstStyle/>
          <a:p>
            <a:r>
              <a:rPr lang="en-US" dirty="0"/>
              <a:t>Power Screws and Wedges</a:t>
            </a:r>
          </a:p>
        </p:txBody>
      </p:sp>
      <p:pic>
        <p:nvPicPr>
          <p:cNvPr id="6" name="Picture 5" descr="Chart, funnel chart&#10;&#10;Description automatically generated">
            <a:extLst>
              <a:ext uri="{FF2B5EF4-FFF2-40B4-BE49-F238E27FC236}">
                <a16:creationId xmlns:a16="http://schemas.microsoft.com/office/drawing/2014/main" id="{2677E925-22C6-4D0C-922D-D2063256CE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1689" y="3746586"/>
            <a:ext cx="2697454" cy="2723144"/>
          </a:xfrm>
          <a:prstGeom prst="rect">
            <a:avLst/>
          </a:prstGeom>
        </p:spPr>
      </p:pic>
    </p:spTree>
    <p:extLst>
      <p:ext uri="{BB962C8B-B14F-4D97-AF65-F5344CB8AC3E}">
        <p14:creationId xmlns:p14="http://schemas.microsoft.com/office/powerpoint/2010/main" val="365369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animBg="1"/>
      <p:bldP spid="26" grpId="0"/>
      <p:bldP spid="27" grpId="0"/>
      <p:bldP spid="28"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 and Wedges</a:t>
            </a:r>
          </a:p>
        </p:txBody>
      </p:sp>
      <p:sp>
        <p:nvSpPr>
          <p:cNvPr id="3" name="Content Placeholder 2"/>
          <p:cNvSpPr>
            <a:spLocks noGrp="1"/>
          </p:cNvSpPr>
          <p:nvPr>
            <p:ph idx="1"/>
          </p:nvPr>
        </p:nvSpPr>
        <p:spPr>
          <a:xfrm>
            <a:off x="457200" y="1600201"/>
            <a:ext cx="8229600" cy="1285365"/>
          </a:xfrm>
        </p:spPr>
        <p:txBody>
          <a:bodyPr>
            <a:normAutofit fontScale="92500" lnSpcReduction="20000"/>
          </a:bodyPr>
          <a:lstStyle/>
          <a:p>
            <a:r>
              <a:rPr lang="en-US" dirty="0"/>
              <a:t>One key aspect in analysis is to find the “lead angle” based on the “threads per inch”, or the “pitch”.</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dirty="0"/>
          </a:p>
        </p:txBody>
      </p:sp>
      <p:sp>
        <p:nvSpPr>
          <p:cNvPr id="6" name="Isosceles Triangle 5"/>
          <p:cNvSpPr/>
          <p:nvPr/>
        </p:nvSpPr>
        <p:spPr>
          <a:xfrm rot="10800000" flipH="1">
            <a:off x="4572000" y="3334165"/>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rot="21026450">
            <a:off x="2943740" y="3513232"/>
            <a:ext cx="4953000" cy="76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Connector 7"/>
          <p:cNvCxnSpPr/>
          <p:nvPr/>
        </p:nvCxnSpPr>
        <p:spPr>
          <a:xfrm>
            <a:off x="7868681" y="3128255"/>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048000" y="4000166"/>
            <a:ext cx="565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1"/>
          </p:cNvCxnSpPr>
          <p:nvPr/>
        </p:nvCxnSpPr>
        <p:spPr>
          <a:xfrm flipH="1">
            <a:off x="2971799" y="3962594"/>
            <a:ext cx="6328" cy="7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832310" y="3189237"/>
            <a:ext cx="0" cy="1563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382000" y="3128255"/>
            <a:ext cx="0" cy="871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978127" y="4576055"/>
            <a:ext cx="4854183"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195102" y="3379544"/>
            <a:ext cx="415498" cy="369332"/>
          </a:xfrm>
          <a:prstGeom prst="rect">
            <a:avLst/>
          </a:prstGeom>
          <a:solidFill>
            <a:schemeClr val="bg1"/>
          </a:solidFill>
        </p:spPr>
        <p:txBody>
          <a:bodyPr wrap="none">
            <a:spAutoFit/>
          </a:bodyPr>
          <a:lstStyle/>
          <a:p>
            <a:r>
              <a:rPr lang="en-US" dirty="0">
                <a:solidFill>
                  <a:srgbClr val="0070C0"/>
                </a:solidFill>
              </a:rPr>
              <a:t>1”</a:t>
            </a:r>
          </a:p>
        </p:txBody>
      </p:sp>
      <mc:AlternateContent xmlns:mc="http://schemas.openxmlformats.org/markup-compatibility/2006" xmlns:a14="http://schemas.microsoft.com/office/drawing/2010/main">
        <mc:Choice Requires="a14">
          <p:sp>
            <p:nvSpPr>
              <p:cNvPr id="15" name="Rectangle 14"/>
              <p:cNvSpPr/>
              <p:nvPr/>
            </p:nvSpPr>
            <p:spPr>
              <a:xfrm>
                <a:off x="3090580" y="4397828"/>
                <a:ext cx="4681603"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𝑙</m:t>
                      </m:r>
                      <m:r>
                        <a:rPr lang="en-US" b="0" i="1" smtClean="0">
                          <a:solidFill>
                            <a:srgbClr val="0070C0"/>
                          </a:solidFill>
                          <a:latin typeface="Cambria Math"/>
                        </a:rPr>
                        <m:t>=</m:t>
                      </m:r>
                      <m:r>
                        <a:rPr lang="en-US" b="0" i="1" smtClean="0">
                          <a:solidFill>
                            <a:srgbClr val="0070C0"/>
                          </a:solidFill>
                          <a:latin typeface="Cambria Math"/>
                          <a:ea typeface="Cambria Math"/>
                        </a:rPr>
                        <m:t>𝜋</m:t>
                      </m:r>
                      <m:r>
                        <a:rPr lang="en-US" b="0" i="1" smtClean="0">
                          <a:solidFill>
                            <a:srgbClr val="0070C0"/>
                          </a:solidFill>
                          <a:latin typeface="Cambria Math"/>
                          <a:ea typeface="Cambria Math"/>
                        </a:rPr>
                        <m:t>∗</m:t>
                      </m:r>
                      <m:r>
                        <a:rPr lang="en-US" b="0" i="1" smtClean="0">
                          <a:solidFill>
                            <a:srgbClr val="0070C0"/>
                          </a:solidFill>
                          <a:latin typeface="Cambria Math"/>
                          <a:ea typeface="Cambria Math"/>
                        </a:rPr>
                        <m:t>𝑠h𝑎𝑓𝑡</m:t>
                      </m:r>
                      <m:r>
                        <a:rPr lang="en-US" b="0" i="1" smtClean="0">
                          <a:solidFill>
                            <a:srgbClr val="0070C0"/>
                          </a:solidFill>
                          <a:latin typeface="Cambria Math"/>
                          <a:ea typeface="Cambria Math"/>
                        </a:rPr>
                        <m:t> </m:t>
                      </m:r>
                      <m:r>
                        <a:rPr lang="en-US" b="0" i="1" smtClean="0">
                          <a:solidFill>
                            <a:srgbClr val="0070C0"/>
                          </a:solidFill>
                          <a:latin typeface="Cambria Math"/>
                          <a:ea typeface="Cambria Math"/>
                        </a:rPr>
                        <m:t>𝑑𝑖𝑎𝑚𝑒𝑡𝑒𝑟</m:t>
                      </m:r>
                      <m:r>
                        <a:rPr lang="en-US" b="0" i="1" smtClean="0">
                          <a:solidFill>
                            <a:srgbClr val="0070C0"/>
                          </a:solidFill>
                          <a:latin typeface="Cambria Math"/>
                          <a:ea typeface="Cambria Math"/>
                        </a:rPr>
                        <m:t>∗</m:t>
                      </m:r>
                      <m:r>
                        <a:rPr lang="en-US" b="1" i="1" smtClean="0">
                          <a:solidFill>
                            <a:srgbClr val="0070C0"/>
                          </a:solidFill>
                          <a:latin typeface="Cambria Math"/>
                          <a:ea typeface="Cambria Math"/>
                        </a:rPr>
                        <m:t>𝒕𝒉𝒓𝒆𝒂𝒅𝒔</m:t>
                      </m:r>
                      <m:r>
                        <a:rPr lang="en-US" b="1" i="1" smtClean="0">
                          <a:solidFill>
                            <a:srgbClr val="0070C0"/>
                          </a:solidFill>
                          <a:latin typeface="Cambria Math"/>
                          <a:ea typeface="Cambria Math"/>
                        </a:rPr>
                        <m:t> </m:t>
                      </m:r>
                      <m:r>
                        <a:rPr lang="en-US" b="1" i="1" smtClean="0">
                          <a:solidFill>
                            <a:srgbClr val="0070C0"/>
                          </a:solidFill>
                          <a:latin typeface="Cambria Math"/>
                          <a:ea typeface="Cambria Math"/>
                        </a:rPr>
                        <m:t>𝒑𝒆𝒓</m:t>
                      </m:r>
                      <m:r>
                        <a:rPr lang="en-US" b="1" i="1" smtClean="0">
                          <a:solidFill>
                            <a:srgbClr val="0070C0"/>
                          </a:solidFill>
                          <a:latin typeface="Cambria Math"/>
                          <a:ea typeface="Cambria Math"/>
                        </a:rPr>
                        <m:t> </m:t>
                      </m:r>
                      <m:r>
                        <a:rPr lang="en-US" b="1" i="1" smtClean="0">
                          <a:solidFill>
                            <a:srgbClr val="0070C0"/>
                          </a:solidFill>
                          <a:latin typeface="Cambria Math"/>
                          <a:ea typeface="Cambria Math"/>
                        </a:rPr>
                        <m:t>𝒊𝒏𝒄𝒉</m:t>
                      </m:r>
                    </m:oMath>
                  </m:oMathPara>
                </a14:m>
                <a:endParaRPr lang="en-US" b="1" dirty="0">
                  <a:solidFill>
                    <a:srgbClr val="0070C0"/>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3090580" y="4397828"/>
                <a:ext cx="4681603" cy="369332"/>
              </a:xfrm>
              <a:prstGeom prst="rect">
                <a:avLst/>
              </a:prstGeom>
              <a:blipFill rotWithShape="1">
                <a:blip r:embed="rId4"/>
                <a:stretch>
                  <a:fillRect b="-11475"/>
                </a:stretch>
              </a:blipFill>
            </p:spPr>
            <p:txBody>
              <a:bodyPr/>
              <a:lstStyle/>
              <a:p>
                <a:r>
                  <a:rPr lang="en-US">
                    <a:noFill/>
                  </a:rPr>
                  <a:t> </a:t>
                </a:r>
              </a:p>
            </p:txBody>
          </p:sp>
        </mc:Fallback>
      </mc:AlternateContent>
      <p:sp>
        <p:nvSpPr>
          <p:cNvPr id="24" name="TextBox 23"/>
          <p:cNvSpPr txBox="1"/>
          <p:nvPr/>
        </p:nvSpPr>
        <p:spPr>
          <a:xfrm>
            <a:off x="1858574" y="3497910"/>
            <a:ext cx="808426" cy="369332"/>
          </a:xfrm>
          <a:prstGeom prst="rect">
            <a:avLst/>
          </a:prstGeom>
          <a:noFill/>
        </p:spPr>
        <p:txBody>
          <a:bodyPr wrap="none" rtlCol="0">
            <a:spAutoFit/>
          </a:bodyPr>
          <a:lstStyle/>
          <a:p>
            <a:r>
              <a:rPr lang="en-US" dirty="0"/>
              <a:t>thread</a:t>
            </a:r>
          </a:p>
        </p:txBody>
      </p:sp>
      <p:sp>
        <p:nvSpPr>
          <p:cNvPr id="25" name="TextBox 24"/>
          <p:cNvSpPr txBox="1"/>
          <p:nvPr/>
        </p:nvSpPr>
        <p:spPr>
          <a:xfrm>
            <a:off x="2009333" y="2971800"/>
            <a:ext cx="505267" cy="369332"/>
          </a:xfrm>
          <a:prstGeom prst="rect">
            <a:avLst/>
          </a:prstGeom>
          <a:noFill/>
        </p:spPr>
        <p:txBody>
          <a:bodyPr wrap="none" rtlCol="0">
            <a:spAutoFit/>
          </a:bodyPr>
          <a:lstStyle/>
          <a:p>
            <a:r>
              <a:rPr lang="en-US" dirty="0"/>
              <a:t>nut</a:t>
            </a:r>
          </a:p>
        </p:txBody>
      </p:sp>
      <p:cxnSp>
        <p:nvCxnSpPr>
          <p:cNvPr id="27" name="Straight Arrow Connector 26"/>
          <p:cNvCxnSpPr>
            <a:stCxn id="24" idx="3"/>
          </p:cNvCxnSpPr>
          <p:nvPr/>
        </p:nvCxnSpPr>
        <p:spPr>
          <a:xfrm>
            <a:off x="2667000" y="3682576"/>
            <a:ext cx="914400" cy="663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5" idx="3"/>
            <a:endCxn id="6" idx="1"/>
          </p:cNvCxnSpPr>
          <p:nvPr/>
        </p:nvCxnSpPr>
        <p:spPr>
          <a:xfrm>
            <a:off x="2514600" y="3156466"/>
            <a:ext cx="2057400" cy="34144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Arc 30"/>
          <p:cNvSpPr/>
          <p:nvPr/>
        </p:nvSpPr>
        <p:spPr>
          <a:xfrm>
            <a:off x="685800" y="1719944"/>
            <a:ext cx="4572000" cy="45720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ectangle 31"/>
          <p:cNvSpPr/>
          <p:nvPr/>
        </p:nvSpPr>
        <p:spPr>
          <a:xfrm>
            <a:off x="5230957" y="3635046"/>
            <a:ext cx="1148071" cy="369332"/>
          </a:xfrm>
          <a:prstGeom prst="rect">
            <a:avLst/>
          </a:prstGeom>
          <a:noFill/>
        </p:spPr>
        <p:txBody>
          <a:bodyPr wrap="none">
            <a:spAutoFit/>
          </a:bodyPr>
          <a:lstStyle/>
          <a:p>
            <a:r>
              <a:rPr lang="en-US" dirty="0">
                <a:solidFill>
                  <a:srgbClr val="0070C0"/>
                </a:solidFill>
              </a:rPr>
              <a:t>lead angle</a:t>
            </a:r>
          </a:p>
        </p:txBody>
      </p:sp>
      <p:sp>
        <p:nvSpPr>
          <p:cNvPr id="33" name="Isosceles Triangle 32"/>
          <p:cNvSpPr/>
          <p:nvPr/>
        </p:nvSpPr>
        <p:spPr>
          <a:xfrm rot="10800000" flipH="1">
            <a:off x="4573689" y="5239165"/>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Rectangle 33"/>
          <p:cNvSpPr/>
          <p:nvPr/>
        </p:nvSpPr>
        <p:spPr>
          <a:xfrm rot="21026450">
            <a:off x="2945429" y="5418232"/>
            <a:ext cx="4953000" cy="76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5" name="Straight Connector 34"/>
          <p:cNvCxnSpPr/>
          <p:nvPr/>
        </p:nvCxnSpPr>
        <p:spPr>
          <a:xfrm>
            <a:off x="7870370" y="5033255"/>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049689" y="5905166"/>
            <a:ext cx="565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4" idx="1"/>
          </p:cNvCxnSpPr>
          <p:nvPr/>
        </p:nvCxnSpPr>
        <p:spPr>
          <a:xfrm flipH="1">
            <a:off x="2973488" y="5867594"/>
            <a:ext cx="6328" cy="7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833999" y="5094237"/>
            <a:ext cx="0" cy="1563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383689" y="5033255"/>
            <a:ext cx="0" cy="871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979816" y="6481055"/>
            <a:ext cx="4854183" cy="1"/>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066314" y="5284544"/>
            <a:ext cx="660950" cy="369332"/>
          </a:xfrm>
          <a:prstGeom prst="rect">
            <a:avLst/>
          </a:prstGeom>
          <a:solidFill>
            <a:schemeClr val="bg1"/>
          </a:solidFill>
        </p:spPr>
        <p:txBody>
          <a:bodyPr wrap="none">
            <a:spAutoFit/>
          </a:bodyPr>
          <a:lstStyle/>
          <a:p>
            <a:r>
              <a:rPr lang="en-US" b="1" dirty="0">
                <a:solidFill>
                  <a:srgbClr val="0070C0"/>
                </a:solidFill>
              </a:rPr>
              <a:t>pitch</a:t>
            </a:r>
          </a:p>
        </p:txBody>
      </p:sp>
      <mc:AlternateContent xmlns:mc="http://schemas.openxmlformats.org/markup-compatibility/2006" xmlns:a14="http://schemas.microsoft.com/office/drawing/2010/main">
        <mc:Choice Requires="a14">
          <p:sp>
            <p:nvSpPr>
              <p:cNvPr id="42" name="Rectangle 41"/>
              <p:cNvSpPr/>
              <p:nvPr/>
            </p:nvSpPr>
            <p:spPr>
              <a:xfrm>
                <a:off x="3977944" y="6302828"/>
                <a:ext cx="257525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𝑙</m:t>
                      </m:r>
                      <m:r>
                        <a:rPr lang="en-US" b="0" i="1" smtClean="0">
                          <a:solidFill>
                            <a:srgbClr val="0070C0"/>
                          </a:solidFill>
                          <a:latin typeface="Cambria Math"/>
                        </a:rPr>
                        <m:t>=</m:t>
                      </m:r>
                      <m:r>
                        <a:rPr lang="en-US" b="0" i="1" smtClean="0">
                          <a:solidFill>
                            <a:srgbClr val="0070C0"/>
                          </a:solidFill>
                          <a:latin typeface="Cambria Math"/>
                          <a:ea typeface="Cambria Math"/>
                        </a:rPr>
                        <m:t>𝜋</m:t>
                      </m:r>
                      <m:r>
                        <a:rPr lang="en-US" b="0" i="1" smtClean="0">
                          <a:solidFill>
                            <a:srgbClr val="0070C0"/>
                          </a:solidFill>
                          <a:latin typeface="Cambria Math"/>
                          <a:ea typeface="Cambria Math"/>
                        </a:rPr>
                        <m:t>∗</m:t>
                      </m:r>
                      <m:r>
                        <a:rPr lang="en-US" b="0" i="1" smtClean="0">
                          <a:solidFill>
                            <a:srgbClr val="0070C0"/>
                          </a:solidFill>
                          <a:latin typeface="Cambria Math"/>
                          <a:ea typeface="Cambria Math"/>
                        </a:rPr>
                        <m:t>𝑠h𝑎𝑓𝑡</m:t>
                      </m:r>
                      <m:r>
                        <a:rPr lang="en-US" b="0" i="1" smtClean="0">
                          <a:solidFill>
                            <a:srgbClr val="0070C0"/>
                          </a:solidFill>
                          <a:latin typeface="Cambria Math"/>
                          <a:ea typeface="Cambria Math"/>
                        </a:rPr>
                        <m:t> </m:t>
                      </m:r>
                      <m:r>
                        <a:rPr lang="en-US" b="0" i="1" smtClean="0">
                          <a:solidFill>
                            <a:srgbClr val="0070C0"/>
                          </a:solidFill>
                          <a:latin typeface="Cambria Math"/>
                          <a:ea typeface="Cambria Math"/>
                        </a:rPr>
                        <m:t>𝑑𝑖𝑎𝑚𝑒𝑡𝑒𝑟</m:t>
                      </m:r>
                    </m:oMath>
                  </m:oMathPara>
                </a14:m>
                <a:endParaRPr lang="en-US" dirty="0">
                  <a:solidFill>
                    <a:srgbClr val="0070C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3977944" y="6302828"/>
                <a:ext cx="2575256" cy="369332"/>
              </a:xfrm>
              <a:prstGeom prst="rect">
                <a:avLst/>
              </a:prstGeom>
              <a:blipFill rotWithShape="1">
                <a:blip r:embed="rId5"/>
                <a:stretch>
                  <a:fillRect b="-11475"/>
                </a:stretch>
              </a:blipFill>
            </p:spPr>
            <p:txBody>
              <a:bodyPr/>
              <a:lstStyle/>
              <a:p>
                <a:r>
                  <a:rPr lang="en-US">
                    <a:noFill/>
                  </a:rPr>
                  <a:t> </a:t>
                </a:r>
              </a:p>
            </p:txBody>
          </p:sp>
        </mc:Fallback>
      </mc:AlternateContent>
      <p:sp>
        <p:nvSpPr>
          <p:cNvPr id="43" name="TextBox 42"/>
          <p:cNvSpPr txBox="1"/>
          <p:nvPr/>
        </p:nvSpPr>
        <p:spPr>
          <a:xfrm>
            <a:off x="1860263" y="5402910"/>
            <a:ext cx="808426" cy="369332"/>
          </a:xfrm>
          <a:prstGeom prst="rect">
            <a:avLst/>
          </a:prstGeom>
          <a:noFill/>
        </p:spPr>
        <p:txBody>
          <a:bodyPr wrap="none" rtlCol="0">
            <a:spAutoFit/>
          </a:bodyPr>
          <a:lstStyle/>
          <a:p>
            <a:r>
              <a:rPr lang="en-US" dirty="0"/>
              <a:t>thread</a:t>
            </a:r>
          </a:p>
        </p:txBody>
      </p:sp>
      <p:sp>
        <p:nvSpPr>
          <p:cNvPr id="44" name="TextBox 43"/>
          <p:cNvSpPr txBox="1"/>
          <p:nvPr/>
        </p:nvSpPr>
        <p:spPr>
          <a:xfrm>
            <a:off x="2011022" y="4876800"/>
            <a:ext cx="505267" cy="369332"/>
          </a:xfrm>
          <a:prstGeom prst="rect">
            <a:avLst/>
          </a:prstGeom>
          <a:noFill/>
        </p:spPr>
        <p:txBody>
          <a:bodyPr wrap="none" rtlCol="0">
            <a:spAutoFit/>
          </a:bodyPr>
          <a:lstStyle/>
          <a:p>
            <a:r>
              <a:rPr lang="en-US" dirty="0"/>
              <a:t>nut</a:t>
            </a:r>
          </a:p>
        </p:txBody>
      </p:sp>
      <p:cxnSp>
        <p:nvCxnSpPr>
          <p:cNvPr id="45" name="Straight Arrow Connector 44"/>
          <p:cNvCxnSpPr>
            <a:stCxn id="43" idx="3"/>
          </p:cNvCxnSpPr>
          <p:nvPr/>
        </p:nvCxnSpPr>
        <p:spPr>
          <a:xfrm>
            <a:off x="2668689" y="5587576"/>
            <a:ext cx="914400" cy="663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44" idx="3"/>
            <a:endCxn id="33" idx="1"/>
          </p:cNvCxnSpPr>
          <p:nvPr/>
        </p:nvCxnSpPr>
        <p:spPr>
          <a:xfrm>
            <a:off x="2516289" y="5061466"/>
            <a:ext cx="2057400" cy="34144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5215947" y="5540046"/>
            <a:ext cx="1148071" cy="369332"/>
          </a:xfrm>
          <a:prstGeom prst="rect">
            <a:avLst/>
          </a:prstGeom>
          <a:noFill/>
        </p:spPr>
        <p:txBody>
          <a:bodyPr wrap="none">
            <a:spAutoFit/>
          </a:bodyPr>
          <a:lstStyle/>
          <a:p>
            <a:r>
              <a:rPr lang="en-US" dirty="0">
                <a:solidFill>
                  <a:srgbClr val="0070C0"/>
                </a:solidFill>
              </a:rPr>
              <a:t>lead angle</a:t>
            </a:r>
          </a:p>
        </p:txBody>
      </p:sp>
      <p:sp>
        <p:nvSpPr>
          <p:cNvPr id="48" name="Arc 47"/>
          <p:cNvSpPr/>
          <p:nvPr/>
        </p:nvSpPr>
        <p:spPr>
          <a:xfrm>
            <a:off x="685800" y="3624944"/>
            <a:ext cx="4572000" cy="45720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4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par>
                                <p:cTn id="58" presetID="10" presetClass="entr" presetSubtype="0" fill="hold"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500"/>
                                        <p:tgtEl>
                                          <p:spTgt spid="43"/>
                                        </p:tgtEl>
                                      </p:cBhvr>
                                    </p:animEffect>
                                  </p:childTnLst>
                                </p:cTn>
                              </p:par>
                              <p:par>
                                <p:cTn id="72" presetID="10" presetClass="entr" presetSubtype="0" fill="hold"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fade">
                                      <p:cBhvr>
                                        <p:cTn id="74" dur="500"/>
                                        <p:tgtEl>
                                          <p:spTgt spid="45"/>
                                        </p:tgtEl>
                                      </p:cBhvr>
                                    </p:animEffect>
                                  </p:childTnLst>
                                </p:cTn>
                              </p:par>
                              <p:par>
                                <p:cTn id="75" presetID="10" presetClass="entr" presetSubtype="0"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fade">
                                      <p:cBhvr>
                                        <p:cTn id="77" dur="500"/>
                                        <p:tgtEl>
                                          <p:spTgt spid="4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fade">
                                      <p:cBhvr>
                                        <p:cTn id="80" dur="500"/>
                                        <p:tgtEl>
                                          <p:spTgt spid="4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nodeType="with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fade">
                                      <p:cBhvr>
                                        <p:cTn id="88" dur="500"/>
                                        <p:tgtEl>
                                          <p:spTgt spid="37"/>
                                        </p:tgtEl>
                                      </p:cBhvr>
                                    </p:animEffect>
                                  </p:childTnLst>
                                </p:cTn>
                              </p:par>
                              <p:par>
                                <p:cTn id="89" presetID="10" presetClass="entr" presetSubtype="0" fill="hold"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500"/>
                                        <p:tgtEl>
                                          <p:spTgt spid="40"/>
                                        </p:tgtEl>
                                      </p:cBhvr>
                                    </p:animEffect>
                                  </p:childTnLst>
                                </p:cTn>
                              </p:par>
                              <p:par>
                                <p:cTn id="92" presetID="10" presetClass="entr" presetSubtype="0" fill="hold" nodeType="with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fade">
                                      <p:cBhvr>
                                        <p:cTn id="94" dur="500"/>
                                        <p:tgtEl>
                                          <p:spTgt spid="3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fade">
                                      <p:cBhvr>
                                        <p:cTn id="97" dur="500"/>
                                        <p:tgtEl>
                                          <p:spTgt spid="47"/>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fade">
                                      <p:cBhvr>
                                        <p:cTn id="100" dur="500"/>
                                        <p:tgtEl>
                                          <p:spTgt spid="48"/>
                                        </p:tgtEl>
                                      </p:cBhvr>
                                    </p:animEffect>
                                  </p:childTnLst>
                                </p:cTn>
                              </p:par>
                              <p:par>
                                <p:cTn id="101" presetID="10" presetClass="entr" presetSubtype="0"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fade">
                                      <p:cBhvr>
                                        <p:cTn id="103" dur="500"/>
                                        <p:tgtEl>
                                          <p:spTgt spid="36"/>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fade">
                                      <p:cBhvr>
                                        <p:cTn id="108" dur="500"/>
                                        <p:tgtEl>
                                          <p:spTgt spid="3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fade">
                                      <p:cBhvr>
                                        <p:cTn id="111" dur="500"/>
                                        <p:tgtEl>
                                          <p:spTgt spid="41"/>
                                        </p:tgtEl>
                                      </p:cBhvr>
                                    </p:animEffect>
                                  </p:childTnLst>
                                </p:cTn>
                              </p:par>
                              <p:par>
                                <p:cTn id="112" presetID="10" presetClass="entr" presetSubtype="0" fill="hold" nodeType="withEffect">
                                  <p:stCondLst>
                                    <p:cond delay="0"/>
                                  </p:stCondLst>
                                  <p:childTnLst>
                                    <p:set>
                                      <p:cBhvr>
                                        <p:cTn id="113" dur="1" fill="hold">
                                          <p:stCondLst>
                                            <p:cond delay="0"/>
                                          </p:stCondLst>
                                        </p:cTn>
                                        <p:tgtEl>
                                          <p:spTgt spid="35"/>
                                        </p:tgtEl>
                                        <p:attrNameLst>
                                          <p:attrName>style.visibility</p:attrName>
                                        </p:attrNameLst>
                                      </p:cBhvr>
                                      <p:to>
                                        <p:strVal val="visible"/>
                                      </p:to>
                                    </p:set>
                                    <p:animEffect transition="in" filter="fade">
                                      <p:cBhvr>
                                        <p:cTn id="1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5" grpId="0" animBg="1"/>
      <p:bldP spid="24" grpId="0"/>
      <p:bldP spid="25" grpId="0"/>
      <p:bldP spid="31" grpId="0" animBg="1"/>
      <p:bldP spid="32" grpId="0"/>
      <p:bldP spid="33" grpId="0" animBg="1"/>
      <p:bldP spid="34" grpId="0" animBg="1"/>
      <p:bldP spid="41" grpId="0" animBg="1"/>
      <p:bldP spid="42" grpId="0" animBg="1"/>
      <p:bldP spid="43" grpId="0"/>
      <p:bldP spid="44" grpId="0"/>
      <p:bldP spid="47" grpId="0"/>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a:t>
            </a:r>
          </a:p>
        </p:txBody>
      </p:sp>
      <p:sp>
        <p:nvSpPr>
          <p:cNvPr id="3" name="Content Placeholder 2"/>
          <p:cNvSpPr>
            <a:spLocks noGrp="1"/>
          </p:cNvSpPr>
          <p:nvPr>
            <p:ph idx="1"/>
          </p:nvPr>
        </p:nvSpPr>
        <p:spPr>
          <a:xfrm>
            <a:off x="457200" y="1600200"/>
            <a:ext cx="4648200" cy="2521903"/>
          </a:xfrm>
        </p:spPr>
        <p:txBody>
          <a:bodyPr>
            <a:normAutofit fontScale="85000" lnSpcReduction="10000"/>
          </a:bodyPr>
          <a:lstStyle/>
          <a:p>
            <a:r>
              <a:rPr lang="en-US" dirty="0"/>
              <a:t>If we write out the equilibrium equations for the nut, and we relate the friction force to the normal force then we will wind up with the following equations.</a:t>
            </a:r>
          </a:p>
        </p:txBody>
      </p:sp>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609600" y="4122104"/>
                <a:ext cx="8113375" cy="11356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800" i="1" smtClean="0">
                              <a:latin typeface="Cambria Math" panose="02040503050406030204" pitchFamily="18" charset="0"/>
                            </a:rPr>
                          </m:ctrlPr>
                        </m:naryPr>
                        <m:sub/>
                        <m:sup/>
                        <m:e>
                          <m:sSub>
                            <m:sSubPr>
                              <m:ctrlPr>
                                <a:rPr lang="en-US" sz="280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X</m:t>
                              </m:r>
                            </m:sub>
                          </m:sSub>
                          <m:r>
                            <a:rPr lang="en-US" sz="2800" b="0" i="0" smtClean="0">
                              <a:latin typeface="Cambria Math"/>
                            </a:rPr>
                            <m:t>=</m:t>
                          </m:r>
                          <m:sSub>
                            <m:sSubPr>
                              <m:ctrlPr>
                                <a:rPr lang="en-US" sz="2800" b="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push</m:t>
                              </m:r>
                            </m:sub>
                          </m:sSub>
                          <m:r>
                            <a:rPr lang="en-US" sz="2800" b="0" i="0" smtClean="0">
                              <a:latin typeface="Cambria Math"/>
                            </a:rPr>
                            <m:t>−</m:t>
                          </m:r>
                          <m:sSub>
                            <m:sSubPr>
                              <m:ctrlPr>
                                <a:rPr lang="en-US" sz="2800" b="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N</m:t>
                              </m:r>
                            </m:sub>
                          </m:sSub>
                          <m:r>
                            <a:rPr lang="en-US" sz="2800" b="0" i="0" smtClean="0">
                              <a:latin typeface="Cambria Math"/>
                            </a:rPr>
                            <m:t>∗</m:t>
                          </m:r>
                          <m:func>
                            <m:funcPr>
                              <m:ctrlPr>
                                <a:rPr lang="en-US" sz="2800" b="0" i="1" smtClean="0">
                                  <a:latin typeface="Cambria Math" panose="02040503050406030204" pitchFamily="18" charset="0"/>
                                </a:rPr>
                              </m:ctrlPr>
                            </m:funcPr>
                            <m:fName>
                              <m:r>
                                <m:rPr>
                                  <m:sty m:val="p"/>
                                </m:rPr>
                                <a:rPr lang="en-US" sz="2800" b="0" i="0" smtClean="0">
                                  <a:latin typeface="Cambria Math"/>
                                </a:rPr>
                                <m:t>sin</m:t>
                              </m:r>
                            </m:fName>
                            <m:e>
                              <m:d>
                                <m:dPr>
                                  <m:ctrlPr>
                                    <a:rPr lang="en-US" sz="2800" b="0" i="1" smtClean="0">
                                      <a:latin typeface="Cambria Math" panose="02040503050406030204" pitchFamily="18" charset="0"/>
                                    </a:rPr>
                                  </m:ctrlPr>
                                </m:dPr>
                                <m:e>
                                  <m:r>
                                    <m:rPr>
                                      <m:sty m:val="p"/>
                                    </m:rPr>
                                    <a:rPr lang="en-US" sz="2800" b="0" i="0" smtClean="0">
                                      <a:latin typeface="Cambria Math"/>
                                      <a:ea typeface="Cambria Math"/>
                                    </a:rPr>
                                    <m:t>θ</m:t>
                                  </m:r>
                                </m:e>
                              </m:d>
                            </m:e>
                          </m:func>
                          <m:r>
                            <a:rPr lang="en-US" sz="2800" b="0" i="0" smtClean="0">
                              <a:latin typeface="Cambria Math"/>
                            </a:rPr>
                            <m:t>−</m:t>
                          </m:r>
                          <m:sSub>
                            <m:sSubPr>
                              <m:ctrlPr>
                                <a:rPr lang="en-US" sz="2800" i="1">
                                  <a:latin typeface="Cambria Math" panose="02040503050406030204" pitchFamily="18" charset="0"/>
                                </a:rPr>
                              </m:ctrlPr>
                            </m:sSubPr>
                            <m:e>
                              <m:r>
                                <m:rPr>
                                  <m:sty m:val="p"/>
                                </m:rPr>
                                <a:rPr lang="en-US" sz="2800" i="0">
                                  <a:latin typeface="Cambria Math"/>
                                  <a:ea typeface="Cambria Math"/>
                                </a:rPr>
                                <m:t>μ</m:t>
                              </m:r>
                            </m:e>
                            <m:sub>
                              <m:r>
                                <m:rPr>
                                  <m:sty m:val="p"/>
                                </m:rPr>
                                <a:rPr lang="en-US" sz="2800" i="0">
                                  <a:latin typeface="Cambria Math"/>
                                </a:rPr>
                                <m:t>k</m:t>
                              </m:r>
                            </m:sub>
                          </m:sSub>
                          <m:r>
                            <a:rPr lang="en-US" sz="2800" i="0">
                              <a:latin typeface="Cambria Math"/>
                            </a:rPr>
                            <m:t>∗</m:t>
                          </m:r>
                          <m:sSub>
                            <m:sSubPr>
                              <m:ctrlPr>
                                <a:rPr lang="en-US" sz="2800" i="1">
                                  <a:latin typeface="Cambria Math" panose="02040503050406030204" pitchFamily="18" charset="0"/>
                                </a:rPr>
                              </m:ctrlPr>
                            </m:sSubPr>
                            <m:e>
                              <m:r>
                                <m:rPr>
                                  <m:sty m:val="p"/>
                                </m:rPr>
                                <a:rPr lang="en-US" sz="2800" i="0">
                                  <a:latin typeface="Cambria Math"/>
                                </a:rPr>
                                <m:t>F</m:t>
                              </m:r>
                            </m:e>
                            <m:sub>
                              <m:r>
                                <m:rPr>
                                  <m:sty m:val="p"/>
                                </m:rPr>
                                <a:rPr lang="en-US" sz="2800" i="0">
                                  <a:latin typeface="Cambria Math"/>
                                </a:rPr>
                                <m:t>N</m:t>
                              </m:r>
                            </m:sub>
                          </m:sSub>
                          <m:r>
                            <a:rPr lang="en-US" sz="2800" b="0" i="0" smtClean="0">
                              <a:latin typeface="Cambria Math"/>
                            </a:rPr>
                            <m:t>∗</m:t>
                          </m:r>
                          <m:r>
                            <m:rPr>
                              <m:sty m:val="p"/>
                            </m:rPr>
                            <a:rPr lang="en-US" sz="2800" b="0" i="0" smtClean="0">
                              <a:latin typeface="Cambria Math"/>
                            </a:rPr>
                            <m:t>cos</m:t>
                          </m:r>
                          <m:r>
                            <a:rPr lang="en-US" sz="2800" b="0" i="0" smtClean="0">
                              <a:latin typeface="Cambria Math"/>
                            </a:rPr>
                            <m:t>⁡(</m:t>
                          </m:r>
                          <m:r>
                            <m:rPr>
                              <m:sty m:val="p"/>
                            </m:rPr>
                            <a:rPr lang="en-US" sz="2800" b="0" i="0" smtClean="0">
                              <a:latin typeface="Cambria Math"/>
                              <a:ea typeface="Cambria Math"/>
                            </a:rPr>
                            <m:t>θ</m:t>
                          </m:r>
                          <m:r>
                            <a:rPr lang="en-US" sz="2800" b="0" i="0" smtClean="0">
                              <a:latin typeface="Cambria Math"/>
                              <a:ea typeface="Cambria Math"/>
                            </a:rPr>
                            <m:t>)</m:t>
                          </m:r>
                        </m:e>
                      </m:nary>
                      <m:r>
                        <a:rPr lang="en-US" sz="2800" b="0" i="0" smtClean="0">
                          <a:latin typeface="Cambria Math"/>
                        </a:rPr>
                        <m:t>=0</m:t>
                      </m:r>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609600" y="4122104"/>
                <a:ext cx="8113375" cy="1135696"/>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19831" y="5188904"/>
                <a:ext cx="8292911" cy="11356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800" i="1" smtClean="0">
                              <a:latin typeface="Cambria Math" panose="02040503050406030204" pitchFamily="18" charset="0"/>
                            </a:rPr>
                          </m:ctrlPr>
                        </m:naryPr>
                        <m:sub/>
                        <m:sup/>
                        <m:e>
                          <m:sSub>
                            <m:sSubPr>
                              <m:ctrlPr>
                                <a:rPr lang="en-US" sz="280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y</m:t>
                              </m:r>
                            </m:sub>
                          </m:sSub>
                          <m:r>
                            <a:rPr lang="en-US" sz="2800" b="0" i="0" smtClean="0">
                              <a:latin typeface="Cambria Math"/>
                            </a:rPr>
                            <m:t>=−</m:t>
                          </m:r>
                          <m:sSub>
                            <m:sSubPr>
                              <m:ctrlPr>
                                <a:rPr lang="en-US" sz="2800" b="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load</m:t>
                              </m:r>
                            </m:sub>
                          </m:sSub>
                          <m:r>
                            <a:rPr lang="en-US" sz="2800" b="0" i="0" smtClean="0">
                              <a:latin typeface="Cambria Math"/>
                            </a:rPr>
                            <m:t>+</m:t>
                          </m:r>
                          <m:sSub>
                            <m:sSubPr>
                              <m:ctrlPr>
                                <a:rPr lang="en-US" sz="2800" b="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N</m:t>
                              </m:r>
                            </m:sub>
                          </m:sSub>
                          <m:r>
                            <a:rPr lang="en-US" sz="2800" b="0" i="0" smtClean="0">
                              <a:latin typeface="Cambria Math"/>
                            </a:rPr>
                            <m:t>∗</m:t>
                          </m:r>
                          <m:r>
                            <m:rPr>
                              <m:sty m:val="p"/>
                            </m:rPr>
                            <a:rPr lang="en-US" sz="2800" b="0" i="0" smtClean="0">
                              <a:latin typeface="Cambria Math"/>
                            </a:rPr>
                            <m:t>cos</m:t>
                          </m:r>
                          <m:r>
                            <a:rPr lang="en-US" sz="2800" b="0" i="0" smtClean="0">
                              <a:latin typeface="Cambria Math"/>
                            </a:rPr>
                            <m:t>(</m:t>
                          </m:r>
                          <m:r>
                            <m:rPr>
                              <m:sty m:val="p"/>
                            </m:rPr>
                            <a:rPr lang="el-GR" sz="2800" b="0" i="1" smtClean="0">
                              <a:latin typeface="Cambria Math"/>
                              <a:ea typeface="Cambria Math"/>
                            </a:rPr>
                            <m:t>θ</m:t>
                          </m:r>
                          <m:r>
                            <a:rPr lang="en-US" sz="2800" b="0" i="1" smtClean="0">
                              <a:latin typeface="Cambria Math"/>
                              <a:ea typeface="Cambria Math"/>
                            </a:rPr>
                            <m:t>)</m:t>
                          </m:r>
                          <m:r>
                            <a:rPr lang="en-US" sz="2800" b="0" i="0" smtClean="0">
                              <a:latin typeface="Cambria Math"/>
                            </a:rPr>
                            <m:t>−</m:t>
                          </m:r>
                          <m:sSub>
                            <m:sSubPr>
                              <m:ctrlPr>
                                <a:rPr lang="en-US" sz="2800" i="1">
                                  <a:latin typeface="Cambria Math" panose="02040503050406030204" pitchFamily="18" charset="0"/>
                                </a:rPr>
                              </m:ctrlPr>
                            </m:sSubPr>
                            <m:e>
                              <m:r>
                                <m:rPr>
                                  <m:sty m:val="p"/>
                                </m:rPr>
                                <a:rPr lang="en-US" sz="2800" i="0">
                                  <a:latin typeface="Cambria Math"/>
                                  <a:ea typeface="Cambria Math"/>
                                </a:rPr>
                                <m:t>μ</m:t>
                              </m:r>
                            </m:e>
                            <m:sub>
                              <m:r>
                                <m:rPr>
                                  <m:sty m:val="p"/>
                                </m:rPr>
                                <a:rPr lang="en-US" sz="2800" i="0">
                                  <a:latin typeface="Cambria Math"/>
                                </a:rPr>
                                <m:t>k</m:t>
                              </m:r>
                            </m:sub>
                          </m:sSub>
                          <m:r>
                            <a:rPr lang="en-US" sz="2800" i="0">
                              <a:latin typeface="Cambria Math"/>
                            </a:rPr>
                            <m:t>∗</m:t>
                          </m:r>
                          <m:sSub>
                            <m:sSubPr>
                              <m:ctrlPr>
                                <a:rPr lang="en-US" sz="2800" i="1">
                                  <a:latin typeface="Cambria Math" panose="02040503050406030204" pitchFamily="18" charset="0"/>
                                </a:rPr>
                              </m:ctrlPr>
                            </m:sSubPr>
                            <m:e>
                              <m:r>
                                <m:rPr>
                                  <m:sty m:val="p"/>
                                </m:rPr>
                                <a:rPr lang="en-US" sz="2800" i="0">
                                  <a:latin typeface="Cambria Math"/>
                                </a:rPr>
                                <m:t>F</m:t>
                              </m:r>
                            </m:e>
                            <m:sub>
                              <m:r>
                                <m:rPr>
                                  <m:sty m:val="p"/>
                                </m:rPr>
                                <a:rPr lang="en-US" sz="2800" i="0">
                                  <a:latin typeface="Cambria Math"/>
                                </a:rPr>
                                <m:t>N</m:t>
                              </m:r>
                            </m:sub>
                          </m:sSub>
                          <m:r>
                            <a:rPr lang="en-US" sz="2800" b="0" i="0" smtClean="0">
                              <a:latin typeface="Cambria Math"/>
                            </a:rPr>
                            <m:t>∗</m:t>
                          </m:r>
                          <m:func>
                            <m:funcPr>
                              <m:ctrlPr>
                                <a:rPr lang="en-US" sz="2800" b="0" i="1" smtClean="0">
                                  <a:latin typeface="Cambria Math" panose="02040503050406030204" pitchFamily="18" charset="0"/>
                                </a:rPr>
                              </m:ctrlPr>
                            </m:funcPr>
                            <m:fName>
                              <m:r>
                                <m:rPr>
                                  <m:sty m:val="p"/>
                                </m:rPr>
                                <a:rPr lang="en-US" sz="2800" b="0" i="0" smtClean="0">
                                  <a:latin typeface="Cambria Math"/>
                                </a:rPr>
                                <m:t>sin</m:t>
                              </m:r>
                            </m:fName>
                            <m:e>
                              <m:d>
                                <m:dPr>
                                  <m:ctrlPr>
                                    <a:rPr lang="en-US" sz="2800" b="0" i="1" smtClean="0">
                                      <a:latin typeface="Cambria Math" panose="02040503050406030204" pitchFamily="18" charset="0"/>
                                    </a:rPr>
                                  </m:ctrlPr>
                                </m:dPr>
                                <m:e>
                                  <m:r>
                                    <m:rPr>
                                      <m:sty m:val="p"/>
                                    </m:rPr>
                                    <a:rPr lang="en-US" sz="2800" b="0" i="0" smtClean="0">
                                      <a:latin typeface="Cambria Math"/>
                                      <a:ea typeface="Cambria Math"/>
                                    </a:rPr>
                                    <m:t>θ</m:t>
                                  </m:r>
                                </m:e>
                              </m:d>
                            </m:e>
                          </m:func>
                          <m:r>
                            <a:rPr lang="en-US" sz="2800" b="0" i="0" smtClean="0">
                              <a:latin typeface="Cambria Math"/>
                              <a:ea typeface="Cambria Math"/>
                            </a:rPr>
                            <m:t>=0</m:t>
                          </m:r>
                        </m:e>
                      </m:nary>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519831" y="5188904"/>
                <a:ext cx="8292911" cy="1135696"/>
              </a:xfrm>
              <a:prstGeom prst="rect">
                <a:avLst/>
              </a:prstGeom>
              <a:blipFill rotWithShape="1">
                <a:blip r:embed="rId4"/>
                <a:stretch>
                  <a:fillRect/>
                </a:stretch>
              </a:blipFill>
            </p:spPr>
            <p:txBody>
              <a:bodyPr/>
              <a:lstStyle/>
              <a:p>
                <a:r>
                  <a:rPr lang="en-US">
                    <a:noFill/>
                  </a:rPr>
                  <a:t> </a:t>
                </a:r>
              </a:p>
            </p:txBody>
          </p:sp>
        </mc:Fallback>
      </mc:AlternateContent>
      <p:sp>
        <p:nvSpPr>
          <p:cNvPr id="9" name="Isosceles Triangle 8"/>
          <p:cNvSpPr/>
          <p:nvPr/>
        </p:nvSpPr>
        <p:spPr>
          <a:xfrm rot="10800000" flipH="1">
            <a:off x="6781801" y="2557226"/>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p:cNvSpPr/>
          <p:nvPr/>
        </p:nvSpPr>
        <p:spPr>
          <a:xfrm rot="21026450">
            <a:off x="5158992" y="2827626"/>
            <a:ext cx="3855217" cy="500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1" name="Straight Arrow Connector 10"/>
          <p:cNvCxnSpPr>
            <a:endCxn id="9" idx="1"/>
          </p:cNvCxnSpPr>
          <p:nvPr/>
        </p:nvCxnSpPr>
        <p:spPr>
          <a:xfrm>
            <a:off x="6248401" y="2720970"/>
            <a:ext cx="533400"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5562601" y="2523961"/>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562601" y="2523961"/>
                <a:ext cx="780406" cy="394019"/>
              </a:xfrm>
              <a:prstGeom prst="rect">
                <a:avLst/>
              </a:prstGeom>
              <a:blipFill rotWithShape="1">
                <a:blip r:embed="rId5"/>
                <a:stretch>
                  <a:fillRect b="-9231"/>
                </a:stretch>
              </a:blipFill>
            </p:spPr>
            <p:txBody>
              <a:bodyPr/>
              <a:lstStyle/>
              <a:p>
                <a:r>
                  <a:rPr lang="en-US">
                    <a:noFill/>
                  </a:rPr>
                  <a:t> </a:t>
                </a:r>
              </a:p>
            </p:txBody>
          </p:sp>
        </mc:Fallback>
      </mc:AlternateContent>
      <p:cxnSp>
        <p:nvCxnSpPr>
          <p:cNvPr id="13" name="Straight Arrow Connector 12"/>
          <p:cNvCxnSpPr/>
          <p:nvPr/>
        </p:nvCxnSpPr>
        <p:spPr>
          <a:xfrm>
            <a:off x="7543801" y="1577972"/>
            <a:ext cx="0" cy="97925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7609115" y="3243946"/>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7609115" y="3243946"/>
                <a:ext cx="497187"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7195457" y="1219200"/>
                <a:ext cx="7232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7195457" y="1219200"/>
                <a:ext cx="723211"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7872309" y="2667784"/>
                <a:ext cx="4298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m:t>
                          </m:r>
                        </m:sub>
                      </m:sSub>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7872309" y="2667784"/>
                <a:ext cx="429861" cy="369332"/>
              </a:xfrm>
              <a:prstGeom prst="rect">
                <a:avLst/>
              </a:prstGeom>
              <a:blipFill rotWithShape="1">
                <a:blip r:embed="rId8"/>
                <a:stretch>
                  <a:fillRect b="-1667"/>
                </a:stretch>
              </a:blipFill>
            </p:spPr>
            <p:txBody>
              <a:bodyPr/>
              <a:lstStyle/>
              <a:p>
                <a:r>
                  <a:rPr lang="en-US">
                    <a:noFill/>
                  </a:rPr>
                  <a:t> </a:t>
                </a:r>
              </a:p>
            </p:txBody>
          </p:sp>
        </mc:Fallback>
      </mc:AlternateContent>
      <p:cxnSp>
        <p:nvCxnSpPr>
          <p:cNvPr id="17" name="Straight Arrow Connector 16"/>
          <p:cNvCxnSpPr/>
          <p:nvPr/>
        </p:nvCxnSpPr>
        <p:spPr>
          <a:xfrm flipH="1" flipV="1">
            <a:off x="7543802" y="2727472"/>
            <a:ext cx="228598" cy="138733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H="1">
            <a:off x="7162801" y="2656116"/>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19" name="Rectangle 18"/>
          <p:cNvSpPr/>
          <p:nvPr/>
        </p:nvSpPr>
        <p:spPr>
          <a:xfrm>
            <a:off x="5486401" y="3188735"/>
            <a:ext cx="1148071" cy="369332"/>
          </a:xfrm>
          <a:prstGeom prst="rect">
            <a:avLst/>
          </a:prstGeom>
          <a:noFill/>
        </p:spPr>
        <p:txBody>
          <a:bodyPr wrap="none">
            <a:spAutoFit/>
          </a:bodyPr>
          <a:lstStyle/>
          <a:p>
            <a:r>
              <a:rPr lang="en-US" dirty="0">
                <a:solidFill>
                  <a:srgbClr val="0070C0"/>
                </a:solidFill>
              </a:rPr>
              <a:t>lead angle</a:t>
            </a:r>
          </a:p>
        </p:txBody>
      </p:sp>
      <p:cxnSp>
        <p:nvCxnSpPr>
          <p:cNvPr id="20" name="Straight Connector 19"/>
          <p:cNvCxnSpPr>
            <a:stCxn id="10" idx="1"/>
          </p:cNvCxnSpPr>
          <p:nvPr/>
        </p:nvCxnSpPr>
        <p:spPr>
          <a:xfrm>
            <a:off x="5185758" y="3172765"/>
            <a:ext cx="1372514" cy="1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543801" y="2750228"/>
            <a:ext cx="2375" cy="1225977"/>
          </a:xfrm>
          <a:prstGeom prst="line">
            <a:avLst/>
          </a:prstGeom>
        </p:spPr>
        <p:style>
          <a:lnRef idx="1">
            <a:schemeClr val="accent1"/>
          </a:lnRef>
          <a:fillRef idx="0">
            <a:schemeClr val="accent1"/>
          </a:fillRef>
          <a:effectRef idx="0">
            <a:schemeClr val="accent1"/>
          </a:effectRef>
          <a:fontRef idx="minor">
            <a:schemeClr val="tx1"/>
          </a:fontRef>
        </p:style>
      </p:cxnSp>
      <p:sp>
        <p:nvSpPr>
          <p:cNvPr id="22" name="Arc 21"/>
          <p:cNvSpPr/>
          <p:nvPr/>
        </p:nvSpPr>
        <p:spPr>
          <a:xfrm rot="5400000">
            <a:off x="6629401" y="2046516"/>
            <a:ext cx="1828800" cy="18288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ectangle 22"/>
          <p:cNvSpPr/>
          <p:nvPr/>
        </p:nvSpPr>
        <p:spPr>
          <a:xfrm>
            <a:off x="7010401" y="4027716"/>
            <a:ext cx="1148071" cy="369332"/>
          </a:xfrm>
          <a:prstGeom prst="rect">
            <a:avLst/>
          </a:prstGeom>
          <a:noFill/>
        </p:spPr>
        <p:txBody>
          <a:bodyPr wrap="none">
            <a:spAutoFit/>
          </a:bodyPr>
          <a:lstStyle/>
          <a:p>
            <a:r>
              <a:rPr lang="en-US" dirty="0">
                <a:solidFill>
                  <a:srgbClr val="0070C0"/>
                </a:solidFill>
              </a:rPr>
              <a:t>lead angle</a:t>
            </a:r>
          </a:p>
        </p:txBody>
      </p:sp>
    </p:spTree>
    <p:extLst>
      <p:ext uri="{BB962C8B-B14F-4D97-AF65-F5344CB8AC3E}">
        <p14:creationId xmlns:p14="http://schemas.microsoft.com/office/powerpoint/2010/main" val="124044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a:t>
            </a:r>
          </a:p>
        </p:txBody>
      </p:sp>
      <p:sp>
        <p:nvSpPr>
          <p:cNvPr id="3" name="Content Placeholder 2"/>
          <p:cNvSpPr>
            <a:spLocks noGrp="1"/>
          </p:cNvSpPr>
          <p:nvPr>
            <p:ph idx="1"/>
          </p:nvPr>
        </p:nvSpPr>
        <p:spPr>
          <a:xfrm>
            <a:off x="457200" y="1600200"/>
            <a:ext cx="8229600" cy="4495800"/>
          </a:xfrm>
        </p:spPr>
        <p:txBody>
          <a:bodyPr>
            <a:normAutofit fontScale="92500" lnSpcReduction="10000"/>
          </a:bodyPr>
          <a:lstStyle/>
          <a:p>
            <a:r>
              <a:rPr lang="en-US" dirty="0"/>
              <a:t>The equations on the previous slide can be reduced to a single equation relating the pushing force and the load force.</a:t>
            </a:r>
          </a:p>
          <a:p>
            <a:endParaRPr lang="en-US" dirty="0"/>
          </a:p>
          <a:p>
            <a:endParaRPr lang="en-US" dirty="0"/>
          </a:p>
          <a:p>
            <a:endParaRPr lang="en-US" dirty="0"/>
          </a:p>
          <a:p>
            <a:r>
              <a:rPr lang="en-US" dirty="0"/>
              <a:t>We still need to relate the “pushing force” on the nut through to the actual input, the torque on our power screw.</a:t>
            </a:r>
          </a:p>
        </p:txBody>
      </p:sp>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1752600" y="3109845"/>
                <a:ext cx="5719514" cy="10049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m:rPr>
                              <m:sty m:val="p"/>
                            </m:rPr>
                            <a:rPr lang="en-US" sz="2800" i="0">
                              <a:latin typeface="Cambria Math"/>
                            </a:rPr>
                            <m:t>F</m:t>
                          </m:r>
                        </m:e>
                        <m:sub>
                          <m:r>
                            <m:rPr>
                              <m:sty m:val="p"/>
                            </m:rPr>
                            <a:rPr lang="en-US" sz="2800" i="0">
                              <a:latin typeface="Cambria Math"/>
                            </a:rPr>
                            <m:t>push</m:t>
                          </m:r>
                        </m:sub>
                      </m:sSub>
                      <m:r>
                        <a:rPr lang="en-US" sz="2800" b="0" i="0" smtClean="0">
                          <a:latin typeface="Cambria Math"/>
                        </a:rPr>
                        <m:t>=</m:t>
                      </m:r>
                      <m:f>
                        <m:fPr>
                          <m:ctrlPr>
                            <a:rPr lang="en-US" sz="2800" b="0" i="1" smtClean="0">
                              <a:latin typeface="Cambria Math" panose="02040503050406030204" pitchFamily="18" charset="0"/>
                            </a:rPr>
                          </m:ctrlPr>
                        </m:fPr>
                        <m:num>
                          <m:func>
                            <m:funcPr>
                              <m:ctrlPr>
                                <a:rPr lang="en-US" sz="2800" b="0" i="1" smtClean="0">
                                  <a:latin typeface="Cambria Math" panose="02040503050406030204" pitchFamily="18" charset="0"/>
                                </a:rPr>
                              </m:ctrlPr>
                            </m:funcPr>
                            <m:fName>
                              <m:r>
                                <m:rPr>
                                  <m:sty m:val="p"/>
                                </m:rPr>
                                <a:rPr lang="en-US" sz="2800" b="0" i="0" smtClean="0">
                                  <a:latin typeface="Cambria Math"/>
                                </a:rPr>
                                <m:t>sin</m:t>
                              </m:r>
                            </m:fName>
                            <m:e>
                              <m:d>
                                <m:dPr>
                                  <m:ctrlPr>
                                    <a:rPr lang="en-US" sz="2800" b="0" i="1" smtClean="0">
                                      <a:latin typeface="Cambria Math" panose="02040503050406030204" pitchFamily="18" charset="0"/>
                                    </a:rPr>
                                  </m:ctrlPr>
                                </m:dPr>
                                <m:e>
                                  <m:r>
                                    <m:rPr>
                                      <m:sty m:val="p"/>
                                    </m:rPr>
                                    <a:rPr lang="en-US" sz="2800" b="0" i="0" smtClean="0">
                                      <a:latin typeface="Cambria Math"/>
                                      <a:ea typeface="Cambria Math"/>
                                    </a:rPr>
                                    <m:t>θ</m:t>
                                  </m:r>
                                </m:e>
                              </m:d>
                            </m:e>
                          </m:func>
                          <m:r>
                            <a:rPr lang="en-US" sz="2800" b="0" i="0" smtClean="0">
                              <a:latin typeface="Cambria Math"/>
                              <a:ea typeface="Cambria Math"/>
                            </a:rPr>
                            <m:t>+</m:t>
                          </m:r>
                          <m:sSub>
                            <m:sSubPr>
                              <m:ctrlPr>
                                <a:rPr lang="en-US" sz="2800" b="0" i="1" smtClean="0">
                                  <a:latin typeface="Cambria Math" panose="02040503050406030204" pitchFamily="18" charset="0"/>
                                  <a:ea typeface="Cambria Math"/>
                                </a:rPr>
                              </m:ctrlPr>
                            </m:sSubPr>
                            <m:e>
                              <m:r>
                                <m:rPr>
                                  <m:sty m:val="p"/>
                                </m:rPr>
                                <a:rPr lang="en-US" sz="2800" b="0" i="0" smtClean="0">
                                  <a:latin typeface="Cambria Math"/>
                                  <a:ea typeface="Cambria Math"/>
                                </a:rPr>
                                <m:t>μ</m:t>
                              </m:r>
                            </m:e>
                            <m:sub>
                              <m:r>
                                <m:rPr>
                                  <m:sty m:val="p"/>
                                </m:rPr>
                                <a:rPr lang="en-US" sz="2800" b="0" i="0" smtClean="0">
                                  <a:latin typeface="Cambria Math"/>
                                  <a:ea typeface="Cambria Math"/>
                                </a:rPr>
                                <m:t>k</m:t>
                              </m:r>
                            </m:sub>
                          </m:sSub>
                          <m:r>
                            <a:rPr lang="en-US" sz="2800" b="0" i="0" smtClean="0">
                              <a:latin typeface="Cambria Math"/>
                              <a:ea typeface="Cambria Math"/>
                            </a:rPr>
                            <m:t>∗</m:t>
                          </m:r>
                          <m:r>
                            <m:rPr>
                              <m:sty m:val="p"/>
                            </m:rPr>
                            <a:rPr lang="en-US" sz="2800" b="0" i="0" smtClean="0">
                              <a:latin typeface="Cambria Math"/>
                              <a:ea typeface="Cambria Math"/>
                            </a:rPr>
                            <m:t>cos</m:t>
                          </m:r>
                          <m:r>
                            <a:rPr lang="en-US" sz="2800" b="0" i="0" smtClean="0">
                              <a:latin typeface="Cambria Math"/>
                              <a:ea typeface="Cambria Math"/>
                            </a:rPr>
                            <m:t>⁡(</m:t>
                          </m:r>
                          <m:r>
                            <m:rPr>
                              <m:sty m:val="p"/>
                            </m:rPr>
                            <a:rPr lang="en-US" sz="2800" b="0" i="0" smtClean="0">
                              <a:latin typeface="Cambria Math"/>
                              <a:ea typeface="Cambria Math"/>
                            </a:rPr>
                            <m:t>θ</m:t>
                          </m:r>
                          <m:r>
                            <a:rPr lang="en-US" sz="2800" b="0" i="0" smtClean="0">
                              <a:latin typeface="Cambria Math"/>
                              <a:ea typeface="Cambria Math"/>
                            </a:rPr>
                            <m:t>)</m:t>
                          </m:r>
                        </m:num>
                        <m:den>
                          <m:func>
                            <m:funcPr>
                              <m:ctrlPr>
                                <a:rPr lang="en-US" sz="2800" i="1">
                                  <a:latin typeface="Cambria Math" panose="02040503050406030204" pitchFamily="18" charset="0"/>
                                </a:rPr>
                              </m:ctrlPr>
                            </m:funcPr>
                            <m:fName>
                              <m:r>
                                <m:rPr>
                                  <m:sty m:val="p"/>
                                </m:rPr>
                                <a:rPr lang="en-US" sz="2800" b="0" i="0" smtClean="0">
                                  <a:latin typeface="Cambria Math"/>
                                </a:rPr>
                                <m:t>cos</m:t>
                              </m:r>
                            </m:fName>
                            <m:e>
                              <m:d>
                                <m:dPr>
                                  <m:ctrlPr>
                                    <a:rPr lang="en-US" sz="2800" i="1">
                                      <a:latin typeface="Cambria Math" panose="02040503050406030204" pitchFamily="18" charset="0"/>
                                    </a:rPr>
                                  </m:ctrlPr>
                                </m:dPr>
                                <m:e>
                                  <m:r>
                                    <m:rPr>
                                      <m:sty m:val="p"/>
                                    </m:rPr>
                                    <a:rPr lang="en-US" sz="2800" i="0">
                                      <a:latin typeface="Cambria Math"/>
                                      <a:ea typeface="Cambria Math"/>
                                    </a:rPr>
                                    <m:t>θ</m:t>
                                  </m:r>
                                </m:e>
                              </m:d>
                            </m:e>
                          </m:func>
                          <m:r>
                            <a:rPr lang="en-US" sz="2800" i="0">
                              <a:latin typeface="Cambria Math"/>
                              <a:ea typeface="Cambria Math"/>
                            </a:rPr>
                            <m:t>−</m:t>
                          </m:r>
                          <m:sSub>
                            <m:sSubPr>
                              <m:ctrlPr>
                                <a:rPr lang="en-US" sz="2800" i="1">
                                  <a:latin typeface="Cambria Math" panose="02040503050406030204" pitchFamily="18" charset="0"/>
                                  <a:ea typeface="Cambria Math"/>
                                </a:rPr>
                              </m:ctrlPr>
                            </m:sSubPr>
                            <m:e>
                              <m:r>
                                <m:rPr>
                                  <m:sty m:val="p"/>
                                </m:rPr>
                                <a:rPr lang="en-US" sz="2800" i="0">
                                  <a:latin typeface="Cambria Math"/>
                                  <a:ea typeface="Cambria Math"/>
                                </a:rPr>
                                <m:t>μ</m:t>
                              </m:r>
                            </m:e>
                            <m:sub>
                              <m:r>
                                <m:rPr>
                                  <m:sty m:val="p"/>
                                </m:rPr>
                                <a:rPr lang="en-US" sz="2800" i="0">
                                  <a:latin typeface="Cambria Math"/>
                                  <a:ea typeface="Cambria Math"/>
                                </a:rPr>
                                <m:t>k</m:t>
                              </m:r>
                            </m:sub>
                          </m:sSub>
                          <m:r>
                            <a:rPr lang="en-US" sz="2800" i="0">
                              <a:latin typeface="Cambria Math"/>
                              <a:ea typeface="Cambria Math"/>
                            </a:rPr>
                            <m:t>∗</m:t>
                          </m:r>
                          <m:r>
                            <m:rPr>
                              <m:sty m:val="p"/>
                            </m:rPr>
                            <a:rPr lang="en-US" sz="2800" b="0" i="0" smtClean="0">
                              <a:latin typeface="Cambria Math"/>
                              <a:ea typeface="Cambria Math"/>
                            </a:rPr>
                            <m:t>sin</m:t>
                          </m:r>
                          <m:r>
                            <a:rPr lang="en-US" sz="2800" i="0">
                              <a:latin typeface="Cambria Math"/>
                              <a:ea typeface="Cambria Math"/>
                            </a:rPr>
                            <m:t>⁡(</m:t>
                          </m:r>
                          <m:r>
                            <m:rPr>
                              <m:sty m:val="p"/>
                            </m:rPr>
                            <a:rPr lang="en-US" sz="2800" i="0">
                              <a:latin typeface="Cambria Math"/>
                              <a:ea typeface="Cambria Math"/>
                            </a:rPr>
                            <m:t>θ</m:t>
                          </m:r>
                          <m:r>
                            <a:rPr lang="en-US" sz="2800" i="0">
                              <a:latin typeface="Cambria Math"/>
                              <a:ea typeface="Cambria Math"/>
                            </a:rPr>
                            <m:t>)</m:t>
                          </m:r>
                        </m:den>
                      </m:f>
                      <m:r>
                        <a:rPr lang="en-US" sz="2800" b="0" i="0" smtClean="0">
                          <a:latin typeface="Cambria Math"/>
                        </a:rPr>
                        <m:t>∗</m:t>
                      </m:r>
                      <m:sSub>
                        <m:sSubPr>
                          <m:ctrlPr>
                            <a:rPr lang="en-US" sz="2800" i="1">
                              <a:latin typeface="Cambria Math" panose="02040503050406030204" pitchFamily="18" charset="0"/>
                            </a:rPr>
                          </m:ctrlPr>
                        </m:sSubPr>
                        <m:e>
                          <m:r>
                            <m:rPr>
                              <m:sty m:val="p"/>
                            </m:rPr>
                            <a:rPr lang="en-US" sz="2800" i="0">
                              <a:latin typeface="Cambria Math"/>
                            </a:rPr>
                            <m:t>F</m:t>
                          </m:r>
                        </m:e>
                        <m:sub>
                          <m:r>
                            <m:rPr>
                              <m:sty m:val="p"/>
                            </m:rPr>
                            <a:rPr lang="en-US" sz="2800" b="0" i="0" smtClean="0">
                              <a:latin typeface="Cambria Math"/>
                            </a:rPr>
                            <m:t>load</m:t>
                          </m:r>
                        </m:sub>
                      </m:sSub>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752600" y="3109845"/>
                <a:ext cx="5719514" cy="100495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3019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981200" y="3657600"/>
            <a:ext cx="2743200" cy="2743200"/>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Power Screws</a:t>
            </a:r>
          </a:p>
        </p:txBody>
      </p:sp>
      <p:sp>
        <p:nvSpPr>
          <p:cNvPr id="3" name="Content Placeholder 2"/>
          <p:cNvSpPr>
            <a:spLocks noGrp="1"/>
          </p:cNvSpPr>
          <p:nvPr>
            <p:ph idx="1"/>
          </p:nvPr>
        </p:nvSpPr>
        <p:spPr/>
        <p:txBody>
          <a:bodyPr/>
          <a:lstStyle/>
          <a:p>
            <a:r>
              <a:rPr lang="en-US" dirty="0"/>
              <a:t>Once we find the pushing force needed to lift the object, we can go back to the shaft to find the moment needed to exert that force </a:t>
            </a:r>
          </a:p>
        </p:txBody>
      </p:sp>
      <p:sp>
        <p:nvSpPr>
          <p:cNvPr id="4" name="Oval 3"/>
          <p:cNvSpPr/>
          <p:nvPr/>
        </p:nvSpPr>
        <p:spPr>
          <a:xfrm>
            <a:off x="2438400" y="4114800"/>
            <a:ext cx="1828800" cy="1828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6"/>
              <p:cNvSpPr/>
              <p:nvPr/>
            </p:nvSpPr>
            <p:spPr>
              <a:xfrm>
                <a:off x="4334197" y="6203790"/>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334197" y="6203790"/>
                <a:ext cx="780406" cy="394019"/>
              </a:xfrm>
              <a:prstGeom prst="rect">
                <a:avLst/>
              </a:prstGeom>
              <a:blipFill rotWithShape="1">
                <a:blip r:embed="rId2"/>
                <a:stretch>
                  <a:fillRect b="-10938"/>
                </a:stretch>
              </a:blipFill>
            </p:spPr>
            <p:txBody>
              <a:bodyPr/>
              <a:lstStyle/>
              <a:p>
                <a:r>
                  <a:rPr lang="en-US">
                    <a:noFill/>
                  </a:rPr>
                  <a:t> </a:t>
                </a:r>
              </a:p>
            </p:txBody>
          </p:sp>
        </mc:Fallback>
      </mc:AlternateContent>
      <p:cxnSp>
        <p:nvCxnSpPr>
          <p:cNvPr id="11" name="Straight Arrow Connector 10"/>
          <p:cNvCxnSpPr/>
          <p:nvPr/>
        </p:nvCxnSpPr>
        <p:spPr>
          <a:xfrm>
            <a:off x="3352800" y="5040086"/>
            <a:ext cx="9813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4267200" y="4995330"/>
            <a:ext cx="0" cy="140547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3200400" y="4648200"/>
                <a:ext cx="7981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smtClean="0">
                          <a:solidFill>
                            <a:schemeClr val="accent1"/>
                          </a:solidFill>
                          <a:latin typeface="Cambria Math"/>
                        </a:rPr>
                        <m:t>d</m:t>
                      </m:r>
                      <m:r>
                        <a:rPr lang="en-US" b="0" i="0" smtClean="0">
                          <a:solidFill>
                            <a:schemeClr val="accent1"/>
                          </a:solidFill>
                          <a:latin typeface="Cambria Math"/>
                        </a:rPr>
                        <m:t>=</m:t>
                      </m:r>
                      <m:r>
                        <m:rPr>
                          <m:sty m:val="p"/>
                        </m:rPr>
                        <a:rPr lang="en-US" b="0" i="0" smtClean="0">
                          <a:solidFill>
                            <a:schemeClr val="accent1"/>
                          </a:solidFill>
                          <a:latin typeface="Cambria Math"/>
                        </a:rPr>
                        <m:t>r</m:t>
                      </m:r>
                    </m:oMath>
                  </m:oMathPara>
                </a14:m>
                <a:endParaRPr lang="en-US" dirty="0">
                  <a:solidFill>
                    <a:schemeClr val="accent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3200400" y="4648200"/>
                <a:ext cx="798167" cy="369332"/>
              </a:xfrm>
              <a:prstGeom prst="rect">
                <a:avLst/>
              </a:prstGeom>
              <a:blipFill rotWithShape="1">
                <a:blip r:embed="rId3"/>
                <a:stretch>
                  <a:fillRect/>
                </a:stretch>
              </a:blipFill>
            </p:spPr>
            <p:txBody>
              <a:bodyPr/>
              <a:lstStyle/>
              <a:p>
                <a:r>
                  <a:rPr lang="en-US">
                    <a:noFill/>
                  </a:rPr>
                  <a:t> </a:t>
                </a:r>
              </a:p>
            </p:txBody>
          </p:sp>
        </mc:Fallback>
      </mc:AlternateContent>
      <p:sp>
        <p:nvSpPr>
          <p:cNvPr id="14" name="Arc 13"/>
          <p:cNvSpPr/>
          <p:nvPr/>
        </p:nvSpPr>
        <p:spPr>
          <a:xfrm flipH="1" flipV="1">
            <a:off x="2621756" y="4308119"/>
            <a:ext cx="1462087" cy="1463933"/>
          </a:xfrm>
          <a:prstGeom prst="arc">
            <a:avLst>
              <a:gd name="adj1" fmla="val 1848942"/>
              <a:gd name="adj2" fmla="val 19699472"/>
            </a:avLst>
          </a:prstGeom>
          <a:ln>
            <a:solidFill>
              <a:srgbClr val="7030A0"/>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flipH="1">
            <a:off x="2514600" y="4810664"/>
            <a:ext cx="486237" cy="369332"/>
          </a:xfrm>
          <a:prstGeom prst="rect">
            <a:avLst/>
          </a:prstGeom>
          <a:noFill/>
        </p:spPr>
        <p:txBody>
          <a:bodyPr wrap="square" rtlCol="0">
            <a:spAutoFit/>
          </a:bodyPr>
          <a:lstStyle/>
          <a:p>
            <a:r>
              <a:rPr lang="en-US" b="1" dirty="0">
                <a:solidFill>
                  <a:srgbClr val="7030A0"/>
                </a:solidFill>
              </a:rPr>
              <a:t>M</a:t>
            </a:r>
          </a:p>
        </p:txBody>
      </p:sp>
      <p:sp>
        <p:nvSpPr>
          <p:cNvPr id="16" name="TextBox 15"/>
          <p:cNvSpPr txBox="1"/>
          <p:nvPr/>
        </p:nvSpPr>
        <p:spPr>
          <a:xfrm flipH="1">
            <a:off x="5791200" y="4733720"/>
            <a:ext cx="1807029" cy="523220"/>
          </a:xfrm>
          <a:prstGeom prst="rect">
            <a:avLst/>
          </a:prstGeom>
          <a:noFill/>
        </p:spPr>
        <p:txBody>
          <a:bodyPr wrap="square" rtlCol="0">
            <a:spAutoFit/>
          </a:bodyPr>
          <a:lstStyle/>
          <a:p>
            <a:r>
              <a:rPr lang="en-US" sz="2800" b="1" dirty="0">
                <a:solidFill>
                  <a:srgbClr val="7030A0"/>
                </a:solidFill>
              </a:rPr>
              <a:t>M </a:t>
            </a:r>
            <a:r>
              <a:rPr lang="en-US" sz="2800" b="1" dirty="0"/>
              <a:t>=</a:t>
            </a:r>
            <a:r>
              <a:rPr lang="en-US" sz="2800" b="1" dirty="0">
                <a:solidFill>
                  <a:srgbClr val="7030A0"/>
                </a:solidFill>
              </a:rPr>
              <a:t> </a:t>
            </a:r>
            <a:r>
              <a:rPr lang="en-US" sz="2800" b="1" dirty="0">
                <a:solidFill>
                  <a:srgbClr val="FF0000"/>
                </a:solidFill>
              </a:rPr>
              <a:t>F</a:t>
            </a:r>
            <a:r>
              <a:rPr lang="en-US" sz="2800" b="1" dirty="0">
                <a:solidFill>
                  <a:srgbClr val="7030A0"/>
                </a:solidFill>
              </a:rPr>
              <a:t> </a:t>
            </a:r>
            <a:r>
              <a:rPr lang="en-US" sz="2800" b="1" dirty="0"/>
              <a:t>*</a:t>
            </a:r>
            <a:r>
              <a:rPr lang="en-US" sz="2800" b="1" dirty="0">
                <a:solidFill>
                  <a:srgbClr val="7030A0"/>
                </a:solidFill>
              </a:rPr>
              <a:t> </a:t>
            </a:r>
            <a:r>
              <a:rPr lang="en-US" sz="2800" dirty="0">
                <a:solidFill>
                  <a:schemeClr val="accent1"/>
                </a:solidFill>
              </a:rPr>
              <a:t>d</a:t>
            </a:r>
          </a:p>
        </p:txBody>
      </p:sp>
    </p:spTree>
    <p:extLst>
      <p:ext uri="{BB962C8B-B14F-4D97-AF65-F5344CB8AC3E}">
        <p14:creationId xmlns:p14="http://schemas.microsoft.com/office/powerpoint/2010/main" val="409779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animBg="1"/>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a:t>
            </a:r>
          </a:p>
        </p:txBody>
      </p:sp>
      <p:sp>
        <p:nvSpPr>
          <p:cNvPr id="3" name="Content Placeholder 2"/>
          <p:cNvSpPr>
            <a:spLocks noGrp="1"/>
          </p:cNvSpPr>
          <p:nvPr>
            <p:ph idx="1"/>
          </p:nvPr>
        </p:nvSpPr>
        <p:spPr>
          <a:xfrm>
            <a:off x="457200" y="1600201"/>
            <a:ext cx="8229600" cy="1905000"/>
          </a:xfrm>
        </p:spPr>
        <p:txBody>
          <a:bodyPr>
            <a:normAutofit lnSpcReduction="10000"/>
          </a:bodyPr>
          <a:lstStyle/>
          <a:p>
            <a:r>
              <a:rPr lang="en-US" dirty="0"/>
              <a:t>Putting all of this together, we end up with our final equation that relates the input torque on the screw to the load force, which is the force the “nut” would be able to push with.</a:t>
            </a:r>
          </a:p>
        </p:txBody>
      </p:sp>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1371600" y="4267200"/>
                <a:ext cx="6234912" cy="10049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a:latin typeface="Cambria Math"/>
                        </a:rPr>
                        <m:t>T</m:t>
                      </m:r>
                      <m:r>
                        <a:rPr lang="en-US" sz="2800" b="0" i="0" smtClean="0">
                          <a:latin typeface="Cambria Math"/>
                        </a:rPr>
                        <m:t>=</m:t>
                      </m:r>
                      <m:f>
                        <m:fPr>
                          <m:ctrlPr>
                            <a:rPr lang="en-US" sz="2800" b="0" i="1" smtClean="0">
                              <a:latin typeface="Cambria Math" panose="02040503050406030204" pitchFamily="18" charset="0"/>
                            </a:rPr>
                          </m:ctrlPr>
                        </m:fPr>
                        <m:num>
                          <m:func>
                            <m:funcPr>
                              <m:ctrlPr>
                                <a:rPr lang="en-US" sz="2800" b="0" i="1" smtClean="0">
                                  <a:latin typeface="Cambria Math" panose="02040503050406030204" pitchFamily="18" charset="0"/>
                                </a:rPr>
                              </m:ctrlPr>
                            </m:funcPr>
                            <m:fName>
                              <m:r>
                                <m:rPr>
                                  <m:sty m:val="p"/>
                                </m:rPr>
                                <a:rPr lang="en-US" sz="2800" b="0" i="0" smtClean="0">
                                  <a:latin typeface="Cambria Math"/>
                                </a:rPr>
                                <m:t>sin</m:t>
                              </m:r>
                            </m:fName>
                            <m:e>
                              <m:d>
                                <m:dPr>
                                  <m:ctrlPr>
                                    <a:rPr lang="en-US" sz="2800" b="0" i="1" smtClean="0">
                                      <a:latin typeface="Cambria Math" panose="02040503050406030204" pitchFamily="18" charset="0"/>
                                    </a:rPr>
                                  </m:ctrlPr>
                                </m:dPr>
                                <m:e>
                                  <m:r>
                                    <m:rPr>
                                      <m:sty m:val="p"/>
                                    </m:rPr>
                                    <a:rPr lang="en-US" sz="2800" b="0" i="0" smtClean="0">
                                      <a:latin typeface="Cambria Math"/>
                                      <a:ea typeface="Cambria Math"/>
                                    </a:rPr>
                                    <m:t>θ</m:t>
                                  </m:r>
                                </m:e>
                              </m:d>
                            </m:e>
                          </m:func>
                          <m:r>
                            <a:rPr lang="en-US" sz="2800" b="0" i="0" smtClean="0">
                              <a:latin typeface="Cambria Math"/>
                              <a:ea typeface="Cambria Math"/>
                            </a:rPr>
                            <m:t>+</m:t>
                          </m:r>
                          <m:sSub>
                            <m:sSubPr>
                              <m:ctrlPr>
                                <a:rPr lang="en-US" sz="2800" b="0" i="1" smtClean="0">
                                  <a:latin typeface="Cambria Math" panose="02040503050406030204" pitchFamily="18" charset="0"/>
                                  <a:ea typeface="Cambria Math"/>
                                </a:rPr>
                              </m:ctrlPr>
                            </m:sSubPr>
                            <m:e>
                              <m:r>
                                <m:rPr>
                                  <m:sty m:val="p"/>
                                </m:rPr>
                                <a:rPr lang="en-US" sz="2800" b="0" i="0" smtClean="0">
                                  <a:latin typeface="Cambria Math"/>
                                  <a:ea typeface="Cambria Math"/>
                                </a:rPr>
                                <m:t>μ</m:t>
                              </m:r>
                            </m:e>
                            <m:sub>
                              <m:r>
                                <m:rPr>
                                  <m:sty m:val="p"/>
                                </m:rPr>
                                <a:rPr lang="en-US" sz="2800" b="0" i="0" smtClean="0">
                                  <a:latin typeface="Cambria Math"/>
                                  <a:ea typeface="Cambria Math"/>
                                </a:rPr>
                                <m:t>k</m:t>
                              </m:r>
                            </m:sub>
                          </m:sSub>
                          <m:r>
                            <a:rPr lang="en-US" sz="2800" b="0" i="0" smtClean="0">
                              <a:latin typeface="Cambria Math"/>
                              <a:ea typeface="Cambria Math"/>
                            </a:rPr>
                            <m:t>∗</m:t>
                          </m:r>
                          <m:r>
                            <m:rPr>
                              <m:sty m:val="p"/>
                            </m:rPr>
                            <a:rPr lang="en-US" sz="2800" b="0" i="0" smtClean="0">
                              <a:latin typeface="Cambria Math"/>
                              <a:ea typeface="Cambria Math"/>
                            </a:rPr>
                            <m:t>cos</m:t>
                          </m:r>
                          <m:r>
                            <a:rPr lang="en-US" sz="2800" b="0" i="0" smtClean="0">
                              <a:latin typeface="Cambria Math"/>
                              <a:ea typeface="Cambria Math"/>
                            </a:rPr>
                            <m:t>⁡(</m:t>
                          </m:r>
                          <m:r>
                            <m:rPr>
                              <m:sty m:val="p"/>
                            </m:rPr>
                            <a:rPr lang="en-US" sz="2800" b="0" i="0" smtClean="0">
                              <a:latin typeface="Cambria Math"/>
                              <a:ea typeface="Cambria Math"/>
                            </a:rPr>
                            <m:t>θ</m:t>
                          </m:r>
                          <m:r>
                            <a:rPr lang="en-US" sz="2800" b="0" i="0" smtClean="0">
                              <a:latin typeface="Cambria Math"/>
                              <a:ea typeface="Cambria Math"/>
                            </a:rPr>
                            <m:t>)</m:t>
                          </m:r>
                        </m:num>
                        <m:den>
                          <m:func>
                            <m:funcPr>
                              <m:ctrlPr>
                                <a:rPr lang="en-US" sz="2800" i="1">
                                  <a:latin typeface="Cambria Math" panose="02040503050406030204" pitchFamily="18" charset="0"/>
                                </a:rPr>
                              </m:ctrlPr>
                            </m:funcPr>
                            <m:fName>
                              <m:r>
                                <m:rPr>
                                  <m:sty m:val="p"/>
                                </m:rPr>
                                <a:rPr lang="en-US" sz="2800" b="0" i="0" smtClean="0">
                                  <a:latin typeface="Cambria Math"/>
                                </a:rPr>
                                <m:t>cos</m:t>
                              </m:r>
                            </m:fName>
                            <m:e>
                              <m:d>
                                <m:dPr>
                                  <m:ctrlPr>
                                    <a:rPr lang="en-US" sz="2800" i="1">
                                      <a:latin typeface="Cambria Math" panose="02040503050406030204" pitchFamily="18" charset="0"/>
                                    </a:rPr>
                                  </m:ctrlPr>
                                </m:dPr>
                                <m:e>
                                  <m:r>
                                    <m:rPr>
                                      <m:sty m:val="p"/>
                                    </m:rPr>
                                    <a:rPr lang="en-US" sz="2800" i="0">
                                      <a:latin typeface="Cambria Math"/>
                                      <a:ea typeface="Cambria Math"/>
                                    </a:rPr>
                                    <m:t>θ</m:t>
                                  </m:r>
                                </m:e>
                              </m:d>
                            </m:e>
                          </m:func>
                          <m:r>
                            <a:rPr lang="en-US" sz="2800" i="0">
                              <a:latin typeface="Cambria Math"/>
                              <a:ea typeface="Cambria Math"/>
                            </a:rPr>
                            <m:t>−</m:t>
                          </m:r>
                          <m:sSub>
                            <m:sSubPr>
                              <m:ctrlPr>
                                <a:rPr lang="en-US" sz="2800" i="1">
                                  <a:latin typeface="Cambria Math" panose="02040503050406030204" pitchFamily="18" charset="0"/>
                                  <a:ea typeface="Cambria Math"/>
                                </a:rPr>
                              </m:ctrlPr>
                            </m:sSubPr>
                            <m:e>
                              <m:r>
                                <m:rPr>
                                  <m:sty m:val="p"/>
                                </m:rPr>
                                <a:rPr lang="en-US" sz="2800" i="0">
                                  <a:latin typeface="Cambria Math"/>
                                  <a:ea typeface="Cambria Math"/>
                                </a:rPr>
                                <m:t>μ</m:t>
                              </m:r>
                            </m:e>
                            <m:sub>
                              <m:r>
                                <m:rPr>
                                  <m:sty m:val="p"/>
                                </m:rPr>
                                <a:rPr lang="en-US" sz="2800" i="0">
                                  <a:latin typeface="Cambria Math"/>
                                  <a:ea typeface="Cambria Math"/>
                                </a:rPr>
                                <m:t>k</m:t>
                              </m:r>
                            </m:sub>
                          </m:sSub>
                          <m:r>
                            <a:rPr lang="en-US" sz="2800" i="0">
                              <a:latin typeface="Cambria Math"/>
                              <a:ea typeface="Cambria Math"/>
                            </a:rPr>
                            <m:t>∗</m:t>
                          </m:r>
                          <m:r>
                            <m:rPr>
                              <m:sty m:val="p"/>
                            </m:rPr>
                            <a:rPr lang="en-US" sz="2800" b="0" i="0" smtClean="0">
                              <a:latin typeface="Cambria Math"/>
                              <a:ea typeface="Cambria Math"/>
                            </a:rPr>
                            <m:t>sin</m:t>
                          </m:r>
                          <m:r>
                            <a:rPr lang="en-US" sz="2800" i="0">
                              <a:latin typeface="Cambria Math"/>
                              <a:ea typeface="Cambria Math"/>
                            </a:rPr>
                            <m:t>⁡(</m:t>
                          </m:r>
                          <m:r>
                            <m:rPr>
                              <m:sty m:val="p"/>
                            </m:rPr>
                            <a:rPr lang="en-US" sz="2800" i="0">
                              <a:latin typeface="Cambria Math"/>
                              <a:ea typeface="Cambria Math"/>
                            </a:rPr>
                            <m:t>θ</m:t>
                          </m:r>
                          <m:r>
                            <a:rPr lang="en-US" sz="2800" i="0">
                              <a:latin typeface="Cambria Math"/>
                              <a:ea typeface="Cambria Math"/>
                            </a:rPr>
                            <m:t>)</m:t>
                          </m:r>
                        </m:den>
                      </m:f>
                      <m:r>
                        <a:rPr lang="en-US" sz="2800" b="0" i="0" smtClean="0">
                          <a:latin typeface="Cambria Math"/>
                        </a:rPr>
                        <m:t>∗</m:t>
                      </m:r>
                      <m:sSub>
                        <m:sSubPr>
                          <m:ctrlPr>
                            <a:rPr lang="en-US" sz="2800" i="1" smtClean="0">
                              <a:latin typeface="Cambria Math" panose="02040503050406030204" pitchFamily="18" charset="0"/>
                            </a:rPr>
                          </m:ctrlPr>
                        </m:sSubPr>
                        <m:e>
                          <m:r>
                            <m:rPr>
                              <m:sty m:val="p"/>
                            </m:rPr>
                            <a:rPr lang="en-US" sz="2800" i="0">
                              <a:latin typeface="Cambria Math"/>
                            </a:rPr>
                            <m:t>F</m:t>
                          </m:r>
                        </m:e>
                        <m:sub>
                          <m:r>
                            <m:rPr>
                              <m:sty m:val="p"/>
                            </m:rPr>
                            <a:rPr lang="en-US" sz="2800" b="0" i="0" smtClean="0">
                              <a:latin typeface="Cambria Math"/>
                            </a:rPr>
                            <m:t>load</m:t>
                          </m:r>
                        </m:sub>
                      </m:sSub>
                      <m:r>
                        <a:rPr lang="en-US" sz="2800" b="0" i="0" smtClean="0">
                          <a:latin typeface="Cambria Math"/>
                        </a:rPr>
                        <m:t>∗</m:t>
                      </m:r>
                      <m:sSub>
                        <m:sSubPr>
                          <m:ctrlPr>
                            <a:rPr lang="en-US" sz="2800" b="0" i="1" smtClean="0">
                              <a:latin typeface="Cambria Math" panose="02040503050406030204" pitchFamily="18" charset="0"/>
                            </a:rPr>
                          </m:ctrlPr>
                        </m:sSubPr>
                        <m:e>
                          <m:r>
                            <m:rPr>
                              <m:sty m:val="p"/>
                            </m:rPr>
                            <a:rPr lang="en-US" sz="2800" b="0" i="0" smtClean="0">
                              <a:latin typeface="Cambria Math"/>
                            </a:rPr>
                            <m:t>r</m:t>
                          </m:r>
                        </m:e>
                        <m:sub>
                          <m:r>
                            <m:rPr>
                              <m:sty m:val="p"/>
                            </m:rPr>
                            <a:rPr lang="en-US" sz="2800" b="0" i="0" smtClean="0">
                              <a:latin typeface="Cambria Math"/>
                            </a:rPr>
                            <m:t>shaft</m:t>
                          </m:r>
                        </m:sub>
                      </m:sSub>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371600" y="4267200"/>
                <a:ext cx="6234912" cy="100495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182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Locking Screws</a:t>
            </a:r>
          </a:p>
        </p:txBody>
      </p:sp>
      <p:sp>
        <p:nvSpPr>
          <p:cNvPr id="3" name="Content Placeholder 2"/>
          <p:cNvSpPr>
            <a:spLocks noGrp="1"/>
          </p:cNvSpPr>
          <p:nvPr>
            <p:ph idx="1"/>
          </p:nvPr>
        </p:nvSpPr>
        <p:spPr>
          <a:xfrm>
            <a:off x="457200" y="1600200"/>
            <a:ext cx="4114800" cy="4525963"/>
          </a:xfrm>
        </p:spPr>
        <p:txBody>
          <a:bodyPr>
            <a:normAutofit fontScale="92500" lnSpcReduction="10000"/>
          </a:bodyPr>
          <a:lstStyle/>
          <a:p>
            <a:r>
              <a:rPr lang="en-US" dirty="0"/>
              <a:t>After applying torque to a power screw to lift a body, we may remove that toque.</a:t>
            </a:r>
          </a:p>
          <a:p>
            <a:r>
              <a:rPr lang="en-US" dirty="0"/>
              <a:t>In the absence of this torque force, the frictional forces will be the only thing keeping the nut from sliding down the treads.</a:t>
            </a:r>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p:sp>
        <p:nvSpPr>
          <p:cNvPr id="6" name="Isosceles Triangle 5"/>
          <p:cNvSpPr/>
          <p:nvPr/>
        </p:nvSpPr>
        <p:spPr>
          <a:xfrm rot="10800000" flipH="1">
            <a:off x="6781801" y="3570378"/>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rot="21026450">
            <a:off x="5158992" y="3840778"/>
            <a:ext cx="3855217" cy="500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Arrow Connector 7"/>
          <p:cNvCxnSpPr>
            <a:endCxn id="6" idx="1"/>
          </p:cNvCxnSpPr>
          <p:nvPr/>
        </p:nvCxnSpPr>
        <p:spPr>
          <a:xfrm>
            <a:off x="6248401" y="3734122"/>
            <a:ext cx="533400"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5562601" y="3537113"/>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5562601" y="3537113"/>
                <a:ext cx="780406" cy="394019"/>
              </a:xfrm>
              <a:prstGeom prst="rect">
                <a:avLst/>
              </a:prstGeom>
              <a:blipFill rotWithShape="1">
                <a:blip r:embed="rId2"/>
                <a:stretch>
                  <a:fillRect b="-9231"/>
                </a:stretch>
              </a:blipFill>
            </p:spPr>
            <p:txBody>
              <a:bodyPr/>
              <a:lstStyle/>
              <a:p>
                <a:r>
                  <a:rPr lang="en-US">
                    <a:noFill/>
                  </a:rPr>
                  <a:t> </a:t>
                </a:r>
              </a:p>
            </p:txBody>
          </p:sp>
        </mc:Fallback>
      </mc:AlternateContent>
      <p:cxnSp>
        <p:nvCxnSpPr>
          <p:cNvPr id="10" name="Straight Arrow Connector 9"/>
          <p:cNvCxnSpPr/>
          <p:nvPr/>
        </p:nvCxnSpPr>
        <p:spPr>
          <a:xfrm>
            <a:off x="7543801" y="2591124"/>
            <a:ext cx="0" cy="97925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7609115" y="4257098"/>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7609115" y="4257098"/>
                <a:ext cx="497187"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195457" y="2232352"/>
                <a:ext cx="7232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7195457" y="2232352"/>
                <a:ext cx="723211"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872309" y="3680936"/>
                <a:ext cx="4298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7872309" y="3680936"/>
                <a:ext cx="429861" cy="369332"/>
              </a:xfrm>
              <a:prstGeom prst="rect">
                <a:avLst/>
              </a:prstGeom>
              <a:blipFill rotWithShape="1">
                <a:blip r:embed="rId5"/>
                <a:stretch>
                  <a:fillRect b="-1667"/>
                </a:stretch>
              </a:blipFill>
            </p:spPr>
            <p:txBody>
              <a:bodyPr/>
              <a:lstStyle/>
              <a:p>
                <a:r>
                  <a:rPr lang="en-US">
                    <a:noFill/>
                  </a:rPr>
                  <a:t> </a:t>
                </a:r>
              </a:p>
            </p:txBody>
          </p:sp>
        </mc:Fallback>
      </mc:AlternateContent>
      <p:cxnSp>
        <p:nvCxnSpPr>
          <p:cNvPr id="14" name="Straight Arrow Connector 13"/>
          <p:cNvCxnSpPr/>
          <p:nvPr/>
        </p:nvCxnSpPr>
        <p:spPr>
          <a:xfrm flipH="1" flipV="1">
            <a:off x="7543802" y="3740624"/>
            <a:ext cx="228598" cy="138733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H="1">
            <a:off x="7162801" y="3669268"/>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16" name="Rectangle 15"/>
          <p:cNvSpPr/>
          <p:nvPr/>
        </p:nvSpPr>
        <p:spPr>
          <a:xfrm>
            <a:off x="5486401" y="4201887"/>
            <a:ext cx="1148071" cy="369332"/>
          </a:xfrm>
          <a:prstGeom prst="rect">
            <a:avLst/>
          </a:prstGeom>
          <a:noFill/>
        </p:spPr>
        <p:txBody>
          <a:bodyPr wrap="none">
            <a:spAutoFit/>
          </a:bodyPr>
          <a:lstStyle/>
          <a:p>
            <a:r>
              <a:rPr lang="en-US" dirty="0">
                <a:solidFill>
                  <a:srgbClr val="0070C0"/>
                </a:solidFill>
              </a:rPr>
              <a:t>lead angle</a:t>
            </a:r>
          </a:p>
        </p:txBody>
      </p:sp>
      <p:cxnSp>
        <p:nvCxnSpPr>
          <p:cNvPr id="17" name="Straight Connector 16"/>
          <p:cNvCxnSpPr>
            <a:stCxn id="7" idx="1"/>
          </p:cNvCxnSpPr>
          <p:nvPr/>
        </p:nvCxnSpPr>
        <p:spPr>
          <a:xfrm>
            <a:off x="5185758" y="4185917"/>
            <a:ext cx="1372514" cy="1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543801" y="3763380"/>
            <a:ext cx="2375" cy="1225977"/>
          </a:xfrm>
          <a:prstGeom prst="line">
            <a:avLst/>
          </a:prstGeom>
        </p:spPr>
        <p:style>
          <a:lnRef idx="1">
            <a:schemeClr val="accent1"/>
          </a:lnRef>
          <a:fillRef idx="0">
            <a:schemeClr val="accent1"/>
          </a:fillRef>
          <a:effectRef idx="0">
            <a:schemeClr val="accent1"/>
          </a:effectRef>
          <a:fontRef idx="minor">
            <a:schemeClr val="tx1"/>
          </a:fontRef>
        </p:style>
      </p:cxnSp>
      <p:sp>
        <p:nvSpPr>
          <p:cNvPr id="19" name="Arc 18"/>
          <p:cNvSpPr/>
          <p:nvPr/>
        </p:nvSpPr>
        <p:spPr>
          <a:xfrm rot="5400000">
            <a:off x="6629401" y="3059668"/>
            <a:ext cx="1828800" cy="18288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p:cNvSpPr/>
          <p:nvPr/>
        </p:nvSpPr>
        <p:spPr>
          <a:xfrm>
            <a:off x="7010401" y="5040868"/>
            <a:ext cx="1148071" cy="369332"/>
          </a:xfrm>
          <a:prstGeom prst="rect">
            <a:avLst/>
          </a:prstGeom>
          <a:noFill/>
        </p:spPr>
        <p:txBody>
          <a:bodyPr wrap="none">
            <a:spAutoFit/>
          </a:bodyPr>
          <a:lstStyle/>
          <a:p>
            <a:r>
              <a:rPr lang="en-US" dirty="0">
                <a:solidFill>
                  <a:srgbClr val="0070C0"/>
                </a:solidFill>
              </a:rPr>
              <a:t>lead angle</a:t>
            </a:r>
          </a:p>
        </p:txBody>
      </p:sp>
      <p:cxnSp>
        <p:nvCxnSpPr>
          <p:cNvPr id="21" name="Straight Arrow Connector 20"/>
          <p:cNvCxnSpPr/>
          <p:nvPr/>
        </p:nvCxnSpPr>
        <p:spPr>
          <a:xfrm flipV="1">
            <a:off x="7173684" y="3657600"/>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0192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1515</TotalTime>
  <Words>841</Words>
  <Application>Microsoft Office PowerPoint</Application>
  <PresentationFormat>On-screen Show (4:3)</PresentationFormat>
  <Paragraphs>121</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 Math</vt:lpstr>
      <vt:lpstr>MA_Template</vt:lpstr>
      <vt:lpstr>Power Screws</vt:lpstr>
      <vt:lpstr>Power Screws</vt:lpstr>
      <vt:lpstr>Power Screws and Wedges</vt:lpstr>
      <vt:lpstr>Power Screws and Wedges</vt:lpstr>
      <vt:lpstr>Power Screws</vt:lpstr>
      <vt:lpstr>Power Screws</vt:lpstr>
      <vt:lpstr>Power Screws</vt:lpstr>
      <vt:lpstr>Power Screws</vt:lpstr>
      <vt:lpstr>Self Locking Screws</vt:lpstr>
      <vt:lpstr>Self-Locking Screws</vt:lpstr>
      <vt:lpstr>Self-Locking Screws</vt:lpstr>
      <vt:lpstr>The Self-Locking Angle</vt:lpstr>
      <vt:lpstr>The Self-Locking Angle</vt:lpstr>
      <vt:lpstr>Thanks for Watching</vt:lpstr>
      <vt:lpstr>Power Screws Worked Example</vt:lpstr>
      <vt:lpstr>Power Screws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12</cp:revision>
  <dcterms:created xsi:type="dcterms:W3CDTF">2020-08-21T15:23:22Z</dcterms:created>
  <dcterms:modified xsi:type="dcterms:W3CDTF">2022-03-13T13:56:46Z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