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288" r:id="rId6"/>
    <p:sldId id="263" r:id="rId7"/>
    <p:sldId id="289" r:id="rId8"/>
    <p:sldId id="290" r:id="rId9"/>
    <p:sldId id="287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4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for Particle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4F9-7F4C-42CF-8E91-D4F15CCD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Energy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6DF8-C2C0-4F3E-9160-D3F5555B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0211"/>
            <a:ext cx="8477250" cy="2184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we discuss efficiency, we need to discuss the concept of energy transfer.</a:t>
            </a:r>
          </a:p>
          <a:p>
            <a:r>
              <a:rPr lang="en-US" dirty="0"/>
              <a:t>Energy can’t be created or destroyed (first law of thermodynamics), but many engineering devices convert energy from one form to another. This is an energy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246-274A-4C42-B75F-723FFEC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496E6-2F35-4AF4-8011-A1C614AF6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/>
          <a:stretch/>
        </p:blipFill>
        <p:spPr bwMode="auto">
          <a:xfrm>
            <a:off x="140626" y="3919823"/>
            <a:ext cx="2983574" cy="16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85342-4F5B-42B3-9CFB-BA01732DFBB5}"/>
              </a:ext>
            </a:extLst>
          </p:cNvPr>
          <p:cNvSpPr txBox="1"/>
          <p:nvPr/>
        </p:nvSpPr>
        <p:spPr>
          <a:xfrm>
            <a:off x="209550" y="5644959"/>
            <a:ext cx="29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AleSpa</a:t>
            </a:r>
            <a:r>
              <a:rPr lang="en-US" dirty="0"/>
              <a:t> CC-BY-SA 3.0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E906C4-57F9-4362-862E-7AFC4008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 bwMode="auto">
          <a:xfrm>
            <a:off x="3276600" y="3615718"/>
            <a:ext cx="2282667" cy="26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22411-1973-4A37-A9AE-AAC77F6D152C}"/>
              </a:ext>
            </a:extLst>
          </p:cNvPr>
          <p:cNvSpPr txBox="1"/>
          <p:nvPr/>
        </p:nvSpPr>
        <p:spPr>
          <a:xfrm>
            <a:off x="2871612" y="6329222"/>
            <a:ext cx="30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Mj</a:t>
            </a:r>
            <a:r>
              <a:rPr lang="en-US" dirty="0"/>
              <a:t>-bird CC-BY-SA 3.0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C15226-9B5D-472E-A92C-3886FD369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11863" r="5708" b="9460"/>
          <a:stretch/>
        </p:blipFill>
        <p:spPr bwMode="auto">
          <a:xfrm>
            <a:off x="5726774" y="3881133"/>
            <a:ext cx="3276600" cy="209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4BE4B-3CB0-4530-B1D8-C76DC3ABAD75}"/>
              </a:ext>
            </a:extLst>
          </p:cNvPr>
          <p:cNvSpPr txBox="1"/>
          <p:nvPr/>
        </p:nvSpPr>
        <p:spPr>
          <a:xfrm>
            <a:off x="5827894" y="5979132"/>
            <a:ext cx="310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Johannes Maximilian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38271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efficiency of a device is the percentage of the </a:t>
                </a:r>
                <a:r>
                  <a:rPr lang="en-US" b="1" dirty="0"/>
                  <a:t>useful</a:t>
                </a:r>
                <a:r>
                  <a:rPr lang="en-US" dirty="0"/>
                  <a:t> energy, work, or power in that makes it from the input to the output.</a:t>
                </a:r>
              </a:p>
              <a:p>
                <a:r>
                  <a:rPr lang="en-US" dirty="0"/>
                  <a:t>It can be measured by taking the output energy, work, or power divided by the input energy, work, or power.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DA3-9829-469E-9B27-7793CF32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By rearranging the previous equations, we can use the input along with a known efficiency to predict the output of a system.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mechanical systems, kinematics will usually constrain the motion, meaning that losses will play out as a loss of force rather than a loss of distance/velocity.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3422B-D61B-4619-A27E-D461094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EDE5-C6E8-4D51-B522-6BAC9ED0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DE19-1D27-4AF3-8787-20E0DE29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energy cannot be destroyed, the “lost” energy doesn’t really go away, it is just converted to a non-useful form, such as </a:t>
            </a:r>
            <a:r>
              <a:rPr lang="en-US" b="1" dirty="0"/>
              <a:t>heat</a:t>
            </a:r>
            <a:r>
              <a:rPr lang="en-US" dirty="0"/>
              <a:t>.</a:t>
            </a:r>
          </a:p>
          <a:p>
            <a:r>
              <a:rPr lang="en-US" dirty="0"/>
              <a:t>In some systems, this built-up heat can further decrease the efficiency, compounding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107B9-0061-421A-9F3E-0CD6588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Smoke 32 Free Stock Photo - Public Domain Pictures">
            <a:extLst>
              <a:ext uri="{FF2B5EF4-FFF2-40B4-BE49-F238E27FC236}">
                <a16:creationId xmlns:a16="http://schemas.microsoft.com/office/drawing/2014/main" id="{D04BBD95-82B4-4940-9A0F-BE647886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0651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8420-6908-4367-BB0E-B9A4F981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3C96-B50D-40F0-86DB-E5943225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hydraulic system, a 6kN force is exerted over a 50 cm stroke length at the input piston. A 950N force is measured at the output over the 300cm stroke length. Based on these measurements, what is the efficiency of the hydraulic system?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78EB3-1740-47E4-B30F-A365C7CD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8E78D3B8-52E9-4CAF-B5AF-021D6A72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679825"/>
            <a:ext cx="4762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49F3A-5061-47B3-B57A-7B52AD9105A0}"/>
              </a:ext>
            </a:extLst>
          </p:cNvPr>
          <p:cNvSpPr txBox="1"/>
          <p:nvPr/>
        </p:nvSpPr>
        <p:spPr>
          <a:xfrm>
            <a:off x="2200275" y="63362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by Cjp24 CC-BY-SA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8420-6908-4367-BB0E-B9A4F981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3C96-B50D-40F0-86DB-E5943225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magnetic launch system exerts the force function shown below over its 80cm launch path. Assuming an 80% efficiency, what is the electrical energy we expect to have to put into the system to generate this force function?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78EB3-1740-47E4-B30F-A365C7CD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FB4F7DFD-593B-4EB0-9651-1B031875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567684"/>
            <a:ext cx="6477000" cy="32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6700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385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MA_Template</vt:lpstr>
      <vt:lpstr>Efficiency for Particle Systems</vt:lpstr>
      <vt:lpstr>Work, Power, and Energy Transfer</vt:lpstr>
      <vt:lpstr>Efficiency</vt:lpstr>
      <vt:lpstr>Efficiency </vt:lpstr>
      <vt:lpstr>Problems with Inefficiency</vt:lpstr>
      <vt:lpstr>Thanks for Watching</vt:lpstr>
      <vt:lpstr>Efficiency Worked Example</vt:lpstr>
      <vt:lpstr>Efficiency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29</cp:revision>
  <dcterms:created xsi:type="dcterms:W3CDTF">2020-08-21T15:23:22Z</dcterms:created>
  <dcterms:modified xsi:type="dcterms:W3CDTF">2022-07-14T18:51:06Z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