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74" r:id="rId6"/>
    <p:sldId id="289" r:id="rId7"/>
    <p:sldId id="273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102" d="100"/>
          <a:sy n="102" d="100"/>
        </p:scale>
        <p:origin x="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Rigid Body Collisions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D8E8-FD8B-792A-9552-82273A1B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9255B-0579-ADF0-EEC4-513B2BFB4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Finally, to get our sixth equation, we will use the coefficient of restitution (which we will simply set equal to 1 for elastic collisions).</a:t>
                </a:r>
              </a:p>
              <a:p>
                <a:r>
                  <a:rPr lang="en-US" dirty="0"/>
                  <a:t>This will specifically refer to the </a:t>
                </a:r>
                <a:r>
                  <a:rPr lang="en-US" b="1" dirty="0"/>
                  <a:t>relative velocity</a:t>
                </a:r>
                <a:r>
                  <a:rPr lang="en-US" dirty="0"/>
                  <a:t> of the two bodies in the </a:t>
                </a:r>
                <a:r>
                  <a:rPr lang="en-US" b="1" dirty="0"/>
                  <a:t>normal direction</a:t>
                </a:r>
                <a:r>
                  <a:rPr lang="en-US" dirty="0"/>
                  <a:t> at the </a:t>
                </a:r>
                <a:r>
                  <a:rPr lang="en-US" b="1" dirty="0"/>
                  <a:t>point of impact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𝑒</m:t>
                      </m:r>
                      <m:r>
                        <a:rPr lang="en-US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9255B-0579-ADF0-EEC4-513B2BFB4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7222-5868-3442-D87A-52D63683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AC35-97A5-D112-88AB-468DD3CF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07C2-81DE-392E-7BFF-7678EAB61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final note for elastic and semi-elastic rigid body collision problems is that we will wind up with velocities at both the center of mass (G) and the point of impact (P).</a:t>
            </a:r>
          </a:p>
          <a:p>
            <a:r>
              <a:rPr lang="en-US" dirty="0"/>
              <a:t>Just as we did with rigid body surface impacts, we will usually need to supplement our equations with kinematic relationships to relate velocities at the two points.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A23B6-7FF2-2133-4E1C-5CE37481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A3D-F53A-2173-54E0-60A1F3B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Free Rigid Body Impact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E6E2-D2CF-FAB0-F187-F8A88B95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by creating a diagram showing the initial and final states.</a:t>
            </a:r>
          </a:p>
          <a:p>
            <a:pPr lvl="1"/>
            <a:r>
              <a:rPr lang="en-US" dirty="0"/>
              <a:t>Identify any known and unknown values.</a:t>
            </a:r>
          </a:p>
          <a:p>
            <a:pPr lvl="1"/>
            <a:r>
              <a:rPr lang="en-US" dirty="0"/>
              <a:t>Identify the normal and tangential directions.</a:t>
            </a:r>
          </a:p>
          <a:p>
            <a:pPr lvl="1"/>
            <a:r>
              <a:rPr lang="en-US" dirty="0"/>
              <a:t>Identify the point of impact (P) and the center of mass (G) of your body.</a:t>
            </a:r>
          </a:p>
          <a:p>
            <a:r>
              <a:rPr lang="en-US" dirty="0"/>
              <a:t>Next, write out the equations discussed in the slides and enter in known values.</a:t>
            </a:r>
          </a:p>
          <a:p>
            <a:pPr lvl="1"/>
            <a:r>
              <a:rPr lang="en-US" dirty="0"/>
              <a:t>Add an equation relating motion at P to motion at G if necessary.</a:t>
            </a:r>
          </a:p>
          <a:p>
            <a:r>
              <a:rPr lang="en-US" dirty="0"/>
              <a:t>Solve your equations for the unknown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3932-3BA0-5B5B-45C7-C54FC88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AB2-9562-45AA-885D-9CEF608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Rigid Body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935-B3E7-4667-962E-F14B737B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free rigid body collision</a:t>
            </a:r>
            <a:r>
              <a:rPr lang="en-US" dirty="0"/>
              <a:t> is an instance where two non-anchored or moveable bodies impact one another, and we are treating at least one of those bodies as a rigid body where rotation can occur.</a:t>
            </a:r>
          </a:p>
        </p:txBody>
      </p:sp>
      <p:pic>
        <p:nvPicPr>
          <p:cNvPr id="1026" name="Picture 2" descr="Grey boulder clipart">
            <a:extLst>
              <a:ext uri="{FF2B5EF4-FFF2-40B4-BE49-F238E27FC236}">
                <a16:creationId xmlns:a16="http://schemas.microsoft.com/office/drawing/2014/main" id="{2F3BD12D-3C3A-80BD-920F-59FC666C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0" y="2857866"/>
            <a:ext cx="228600" cy="2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44D6AF9-1071-F96A-19E4-EBF927DC057A}"/>
              </a:ext>
            </a:extLst>
          </p:cNvPr>
          <p:cNvGrpSpPr/>
          <p:nvPr/>
        </p:nvGrpSpPr>
        <p:grpSpPr>
          <a:xfrm>
            <a:off x="4600574" y="3345418"/>
            <a:ext cx="4343401" cy="1752600"/>
            <a:chOff x="5410200" y="3048000"/>
            <a:chExt cx="8231911" cy="2743200"/>
          </a:xfrm>
        </p:grpSpPr>
        <p:sp>
          <p:nvSpPr>
            <p:cNvPr id="8" name="Can 3">
              <a:extLst>
                <a:ext uri="{FF2B5EF4-FFF2-40B4-BE49-F238E27FC236}">
                  <a16:creationId xmlns:a16="http://schemas.microsoft.com/office/drawing/2014/main" id="{DE723DBC-62EE-D815-87F7-0C51AB56E665}"/>
                </a:ext>
              </a:extLst>
            </p:cNvPr>
            <p:cNvSpPr/>
            <p:nvPr/>
          </p:nvSpPr>
          <p:spPr>
            <a:xfrm>
              <a:off x="8686800" y="3048000"/>
              <a:ext cx="1676400" cy="27432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1CDAE3D5-0A86-8189-A59A-FF81C48135FF}"/>
                </a:ext>
              </a:extLst>
            </p:cNvPr>
            <p:cNvSpPr/>
            <p:nvPr/>
          </p:nvSpPr>
          <p:spPr>
            <a:xfrm>
              <a:off x="5410200" y="3886201"/>
              <a:ext cx="3276601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38DC4C78-00CC-F17D-2C22-6DFBB00B2145}"/>
                </a:ext>
              </a:extLst>
            </p:cNvPr>
            <p:cNvSpPr/>
            <p:nvPr/>
          </p:nvSpPr>
          <p:spPr>
            <a:xfrm>
              <a:off x="10363202" y="3886201"/>
              <a:ext cx="3278909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44D1BF-8FDB-72EF-3B2F-701D4E23AE86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flipV="1">
              <a:off x="7798373" y="4419600"/>
              <a:ext cx="888428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EBB086-2F9B-8D41-CBF5-CB5AC7B16EDC}"/>
                </a:ext>
              </a:extLst>
            </p:cNvPr>
            <p:cNvCxnSpPr>
              <a:cxnSpLocks/>
              <a:stCxn id="8" idx="4"/>
              <a:endCxn id="10" idx="5"/>
            </p:cNvCxnSpPr>
            <p:nvPr/>
          </p:nvCxnSpPr>
          <p:spPr>
            <a:xfrm>
              <a:off x="10363200" y="4419600"/>
              <a:ext cx="88843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92828E-1D6B-E898-DB32-98F1A074440E}"/>
              </a:ext>
            </a:extLst>
          </p:cNvPr>
          <p:cNvCxnSpPr/>
          <p:nvPr/>
        </p:nvCxnSpPr>
        <p:spPr>
          <a:xfrm>
            <a:off x="5438775" y="3063034"/>
            <a:ext cx="635892" cy="36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3478-5F96-47D5-92DE-4D32E54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Surface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0D22-918F-4088-AC90-B17B66623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free rigid body collisions, the impact can end up being very chaotic with both linear and angular velocities for each of the bodies involved before and after the impact.</a:t>
            </a:r>
          </a:p>
          <a:p>
            <a:r>
              <a:rPr lang="en-US" dirty="0"/>
              <a:t>Despite this, with enough information we should still be able to predict the outcome of an impact given all the information prior to the free rigid body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7D60-E362-422D-B594-FB68F9B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8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8580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Elastic collisions:</a:t>
            </a:r>
          </a:p>
          <a:p>
            <a:pPr lvl="1"/>
            <a:r>
              <a:rPr lang="en-US" dirty="0"/>
              <a:t>Usually a good approximation of two rigid bodies colliding without permanent deformation.</a:t>
            </a:r>
          </a:p>
          <a:p>
            <a:pPr lvl="1"/>
            <a:r>
              <a:rPr lang="en-US" dirty="0"/>
              <a:t>100% of the kinetic energy is conserved.</a:t>
            </a:r>
          </a:p>
          <a:p>
            <a:r>
              <a:rPr lang="en-US" dirty="0"/>
              <a:t>Semi-Elastic collisions:</a:t>
            </a:r>
          </a:p>
          <a:p>
            <a:pPr lvl="1"/>
            <a:r>
              <a:rPr lang="en-US" dirty="0"/>
              <a:t>Somewhere between elastic and inelastic.</a:t>
            </a:r>
          </a:p>
          <a:p>
            <a:pPr lvl="1"/>
            <a:r>
              <a:rPr lang="en-US" dirty="0"/>
              <a:t>More kinetic energy conserved than in inelastic collision, less than 100% of kinetic energy conserved though.</a:t>
            </a:r>
          </a:p>
          <a:p>
            <a:pPr lvl="1"/>
            <a:r>
              <a:rPr lang="en-US" dirty="0"/>
              <a:t>Coefficient of restitution relates kinetic energy before to kinetic energy after.</a:t>
            </a:r>
          </a:p>
          <a:p>
            <a:r>
              <a:rPr lang="en-US" dirty="0"/>
              <a:t>Inelastic collisions</a:t>
            </a:r>
          </a:p>
          <a:p>
            <a:pPr lvl="1"/>
            <a:r>
              <a:rPr lang="en-US" dirty="0"/>
              <a:t>Occurs when bodies stick together after colliding.</a:t>
            </a:r>
          </a:p>
          <a:p>
            <a:pPr lvl="1"/>
            <a:r>
              <a:rPr lang="en-US" dirty="0"/>
              <a:t>Velocities of two bodies are the same after collision.</a:t>
            </a:r>
          </a:p>
          <a:p>
            <a:pPr lvl="1"/>
            <a:r>
              <a:rPr lang="en-US" dirty="0"/>
              <a:t>Lowest amount of kinetic energy conserved (still some is conserved)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D832A43-08A8-465A-B98E-2F6015283573}"/>
              </a:ext>
            </a:extLst>
          </p:cNvPr>
          <p:cNvSpPr/>
          <p:nvPr/>
        </p:nvSpPr>
        <p:spPr>
          <a:xfrm rot="16200000">
            <a:off x="-676596" y="3382962"/>
            <a:ext cx="3581400" cy="685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FEB7-D0F6-4ADD-AD0B-2C19592713F3}"/>
              </a:ext>
            </a:extLst>
          </p:cNvPr>
          <p:cNvSpPr txBox="1"/>
          <p:nvPr/>
        </p:nvSpPr>
        <p:spPr>
          <a:xfrm>
            <a:off x="375439" y="1524000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Bounce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570D-C2AB-4090-85EB-2ECE98E9C610}"/>
              </a:ext>
            </a:extLst>
          </p:cNvPr>
          <p:cNvSpPr txBox="1"/>
          <p:nvPr/>
        </p:nvSpPr>
        <p:spPr>
          <a:xfrm>
            <a:off x="508007" y="55298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4663-75BB-46C1-B70A-CA1BFF998E3A}"/>
              </a:ext>
            </a:extLst>
          </p:cNvPr>
          <p:cNvSpPr txBox="1"/>
          <p:nvPr/>
        </p:nvSpPr>
        <p:spPr>
          <a:xfrm rot="16200000">
            <a:off x="353317" y="35459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Bounce</a:t>
            </a:r>
          </a:p>
        </p:txBody>
      </p:sp>
    </p:spTree>
    <p:extLst>
      <p:ext uri="{BB962C8B-B14F-4D97-AF65-F5344CB8AC3E}">
        <p14:creationId xmlns:p14="http://schemas.microsoft.com/office/powerpoint/2010/main" val="23168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7F7C-6AA8-8452-3609-2187328A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Inelastic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B959-F40C-E198-32E2-063EEEB4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simplest rigid body impacts are inelastic impacts.</a:t>
            </a:r>
          </a:p>
          <a:p>
            <a:r>
              <a:rPr lang="en-US" dirty="0"/>
              <a:t>Because the two bodies stick together after the impact, in 2D we will just have to determine a single final velocity (in the x and y directions) as well as a single final angular velocity.</a:t>
            </a:r>
          </a:p>
          <a:p>
            <a:r>
              <a:rPr lang="en-US" dirty="0"/>
              <a:t>For this we will need three equations, all of which will be conservation of momentum equations.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25BB-7135-A4AB-BA4B-31AFFFE4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EA7-CE6B-6F81-F71F-B445691B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Inelastic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C2F-A7A3-0933-B201-55F9A569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3888635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Because the impact forces are </a:t>
            </a:r>
            <a:r>
              <a:rPr lang="en-US" b="1" dirty="0"/>
              <a:t>internal</a:t>
            </a:r>
            <a:r>
              <a:rPr lang="en-US" dirty="0"/>
              <a:t> to the system, linear and angular momentum will be conserved for the </a:t>
            </a:r>
            <a:r>
              <a:rPr lang="en-US" b="1" dirty="0"/>
              <a:t>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B80A-6FFE-7A35-3E32-171ECBB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Picture 2" descr="Grey boulder clipart">
            <a:extLst>
              <a:ext uri="{FF2B5EF4-FFF2-40B4-BE49-F238E27FC236}">
                <a16:creationId xmlns:a16="http://schemas.microsoft.com/office/drawing/2014/main" id="{B5B4504E-98E2-63B2-6709-0F6A688C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870" y="1752600"/>
            <a:ext cx="228600" cy="20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A2E1801-AC67-C409-EBCD-954116AC3BD5}"/>
              </a:ext>
            </a:extLst>
          </p:cNvPr>
          <p:cNvGrpSpPr/>
          <p:nvPr/>
        </p:nvGrpSpPr>
        <p:grpSpPr>
          <a:xfrm>
            <a:off x="4600574" y="2240152"/>
            <a:ext cx="4343401" cy="1752600"/>
            <a:chOff x="5410200" y="3048000"/>
            <a:chExt cx="8231911" cy="2743200"/>
          </a:xfrm>
        </p:grpSpPr>
        <p:sp>
          <p:nvSpPr>
            <p:cNvPr id="15" name="Can 3">
              <a:extLst>
                <a:ext uri="{FF2B5EF4-FFF2-40B4-BE49-F238E27FC236}">
                  <a16:creationId xmlns:a16="http://schemas.microsoft.com/office/drawing/2014/main" id="{F96046C4-B373-7759-6E95-B9492530136D}"/>
                </a:ext>
              </a:extLst>
            </p:cNvPr>
            <p:cNvSpPr/>
            <p:nvPr/>
          </p:nvSpPr>
          <p:spPr>
            <a:xfrm>
              <a:off x="8686800" y="3048000"/>
              <a:ext cx="1676400" cy="2743200"/>
            </a:xfrm>
            <a:prstGeom prst="can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1BE4052-391A-E7A3-BB92-F6E6040494FD}"/>
                </a:ext>
              </a:extLst>
            </p:cNvPr>
            <p:cNvSpPr/>
            <p:nvPr/>
          </p:nvSpPr>
          <p:spPr>
            <a:xfrm>
              <a:off x="5410200" y="3886201"/>
              <a:ext cx="3276601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79D33263-3556-9A66-1F0F-9EAD3374F601}"/>
                </a:ext>
              </a:extLst>
            </p:cNvPr>
            <p:cNvSpPr/>
            <p:nvPr/>
          </p:nvSpPr>
          <p:spPr>
            <a:xfrm>
              <a:off x="10363202" y="3886201"/>
              <a:ext cx="3278909" cy="1066801"/>
            </a:xfrm>
            <a:prstGeom prst="parallelogram">
              <a:avLst>
                <a:gd name="adj" fmla="val 1375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140AE1-D7C1-13E3-FDF5-713278FB7296}"/>
                </a:ext>
              </a:extLst>
            </p:cNvPr>
            <p:cNvCxnSpPr>
              <a:cxnSpLocks/>
              <a:stCxn id="16" idx="2"/>
              <a:endCxn id="15" idx="2"/>
            </p:cNvCxnSpPr>
            <p:nvPr/>
          </p:nvCxnSpPr>
          <p:spPr>
            <a:xfrm flipV="1">
              <a:off x="7798373" y="4419600"/>
              <a:ext cx="888428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1D42B9-1E17-30DB-12E1-C86106329503}"/>
                </a:ext>
              </a:extLst>
            </p:cNvPr>
            <p:cNvCxnSpPr>
              <a:cxnSpLocks/>
              <a:stCxn id="15" idx="4"/>
              <a:endCxn id="17" idx="5"/>
            </p:cNvCxnSpPr>
            <p:nvPr/>
          </p:nvCxnSpPr>
          <p:spPr>
            <a:xfrm>
              <a:off x="10363200" y="4419600"/>
              <a:ext cx="888430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53AC8-00BC-3BEC-93E9-3304D081B66F}"/>
              </a:ext>
            </a:extLst>
          </p:cNvPr>
          <p:cNvCxnSpPr/>
          <p:nvPr/>
        </p:nvCxnSpPr>
        <p:spPr>
          <a:xfrm>
            <a:off x="5438775" y="1957768"/>
            <a:ext cx="635892" cy="36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9B2C78-22C6-ECC6-B632-DF83626EC416}"/>
              </a:ext>
            </a:extLst>
          </p:cNvPr>
          <p:cNvSpPr txBox="1"/>
          <p:nvPr/>
        </p:nvSpPr>
        <p:spPr>
          <a:xfrm>
            <a:off x="4810324" y="14176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21A6E-309D-8E04-FCFA-401EC0527962}"/>
              </a:ext>
            </a:extLst>
          </p:cNvPr>
          <p:cNvSpPr txBox="1"/>
          <p:nvPr/>
        </p:nvSpPr>
        <p:spPr>
          <a:xfrm>
            <a:off x="6589704" y="1770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EFA4154-3A5D-E309-F1FD-F8CE3590D3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199" y="4255751"/>
                <a:ext cx="8472487" cy="1521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Angular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Momentum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Initial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=(Angular Momentum Final)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EFA4154-3A5D-E309-F1FD-F8CE3590D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4255751"/>
                <a:ext cx="8472487" cy="1521882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EF215D-1C11-6BEB-2434-0731FB7A11FA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5715000"/>
            <a:ext cx="152400" cy="32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E3F20-18D2-4D75-F1E6-534CB850A61D}"/>
              </a:ext>
            </a:extLst>
          </p:cNvPr>
          <p:cNvCxnSpPr>
            <a:cxnSpLocks/>
          </p:cNvCxnSpPr>
          <p:nvPr/>
        </p:nvCxnSpPr>
        <p:spPr>
          <a:xfrm flipV="1">
            <a:off x="5860647" y="5729121"/>
            <a:ext cx="152400" cy="32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830BCB-FF78-ADA9-B0C0-4185A770BDFF}"/>
              </a:ext>
            </a:extLst>
          </p:cNvPr>
          <p:cNvSpPr txBox="1"/>
          <p:nvPr/>
        </p:nvSpPr>
        <p:spPr>
          <a:xfrm>
            <a:off x="1610730" y="6040632"/>
            <a:ext cx="639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angular momentum terms must be taken about the same point</a:t>
            </a:r>
          </a:p>
        </p:txBody>
      </p:sp>
    </p:spTree>
    <p:extLst>
      <p:ext uri="{BB962C8B-B14F-4D97-AF65-F5344CB8AC3E}">
        <p14:creationId xmlns:p14="http://schemas.microsoft.com/office/powerpoint/2010/main" val="12827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3BC-BEE8-B4EA-91F7-2AD4F85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FB2F-1633-E910-CB30-AA37B545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elastic and semi elastic impacts, the two bodies do not stick together and in 2D they will each have their own final velocities (in x and y directions) as well as their own final angular velocity.</a:t>
            </a:r>
          </a:p>
          <a:p>
            <a:r>
              <a:rPr lang="en-US" dirty="0"/>
              <a:t>With just two bodies colliding, this means that there are six unknowns to solve for.</a:t>
            </a:r>
          </a:p>
          <a:p>
            <a:r>
              <a:rPr lang="en-US" dirty="0"/>
              <a:t>With six unknowns we will need six equations.</a:t>
            </a:r>
          </a:p>
          <a:p>
            <a:r>
              <a:rPr lang="en-US" dirty="0"/>
              <a:t>The equations we will end up using will be the same for both elastic and semi-elastic collisions.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08C9-8CAE-DBA7-3530-E7940E5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13BC-BEE8-B4EA-91F7-2AD4F85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8FB2F-1633-E910-CB30-AA37B5450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Again, because the impact forces are </a:t>
                </a:r>
                <a:r>
                  <a:rPr lang="en-US" b="1" dirty="0"/>
                  <a:t>internal</a:t>
                </a:r>
                <a:r>
                  <a:rPr lang="en-US" dirty="0"/>
                  <a:t> to the system, both linear and angular momentum are conserved for the system as a whole.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Angular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Momentum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Initial</m:t>
                        </m:r>
                        <m:r>
                          <m:rPr>
                            <m:nor/>
                          </m:rPr>
                          <a:rPr lang="en-US" sz="2600" dirty="0"/>
                          <m:t>)</m:t>
                        </m:r>
                      </m:e>
                    </m:nary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Angular</m:t>
                        </m:r>
                        <m:r>
                          <m:rPr>
                            <m:nor/>
                          </m:rPr>
                          <a:rPr lang="en-US" sz="2600" dirty="0"/>
                          <m:t> </m:t>
                        </m:r>
                        <m:r>
                          <m:rPr>
                            <m:nor/>
                          </m:rPr>
                          <a:rPr lang="en-US" sz="2600" dirty="0"/>
                          <m:t>Momentum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600" b="0" i="0" dirty="0" smtClean="0"/>
                          <m:t>Final</m:t>
                        </m:r>
                        <m:r>
                          <m:rPr>
                            <m:nor/>
                          </m:rPr>
                          <a:rPr lang="en-US" sz="2600" dirty="0"/>
                          <m:t>)</m:t>
                        </m:r>
                      </m:e>
                    </m:nary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angular momentum can be taken about any point, but just as with inelastic collisions, we need to be consistent about taking everything about the same point.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8FB2F-1633-E910-CB30-AA37B5450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59" t="-2570" r="-519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D08C9-8CAE-DBA7-3530-E7940E5B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6512-3AE6-8944-EBDB-A32215B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Rigid Body Elastic and Semi-Elastic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6B3D5-8593-8D90-98C4-632026DE3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Next, we will examine the angular momentum of each body individually.</a:t>
                </a:r>
              </a:p>
              <a:p>
                <a:r>
                  <a:rPr lang="en-US" dirty="0"/>
                  <a:t>Making the same assumptions we did with surface impacts about the impact forces being so large they make all other impulses negligible; we can assume the angular momentum of each </a:t>
                </a:r>
                <a:r>
                  <a:rPr lang="en-US" b="1" dirty="0"/>
                  <a:t>individual body</a:t>
                </a:r>
                <a:r>
                  <a:rPr lang="en-US" dirty="0"/>
                  <a:t> is conserved about the </a:t>
                </a:r>
                <a:r>
                  <a:rPr lang="en-US" b="1" dirty="0"/>
                  <a:t>point of impact </a:t>
                </a:r>
                <a:r>
                  <a:rPr lang="en-US" dirty="0"/>
                  <a:t>(P).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𝑖𝐴</m:t>
                            </m:r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sub>
                        </m:sSub>
                      </m:e>
                    </m:acc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600" dirty="0"/>
                  <a:t> </a:t>
                </a:r>
              </a:p>
              <a:p>
                <a:pPr marL="0" indent="0" algn="ctr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f>
                                <m:fPr>
                                  <m:type m:val="li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sub>
                          </m:sSub>
                        </m:e>
                      </m:acc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⃗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6B3D5-8593-8D90-98C4-632026DE3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382000" cy="4525963"/>
              </a:xfrm>
              <a:blipFill>
                <a:blip r:embed="rId2"/>
                <a:stretch>
                  <a:fillRect l="-1236" t="-2156" b="-10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5F72-BD29-220E-6C48-09EC4DE6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875</Words>
  <Application>Microsoft Office PowerPoint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Free Rigid Body Collisions</vt:lpstr>
      <vt:lpstr>Free Rigid Body Collisions</vt:lpstr>
      <vt:lpstr>Rigid Body Surface Collisions</vt:lpstr>
      <vt:lpstr>Types of Collisions</vt:lpstr>
      <vt:lpstr>Rigid Body Inelastic Impacts</vt:lpstr>
      <vt:lpstr>Rigid Body Inelastic Impacts</vt:lpstr>
      <vt:lpstr>Rigid Body Elastic and Semi-Elastic Impacts</vt:lpstr>
      <vt:lpstr>Rigid Body Elastic and Semi-Elastic Impacts</vt:lpstr>
      <vt:lpstr>Rigid Body Elastic and Semi-Elastic Impacts</vt:lpstr>
      <vt:lpstr>Rigid Body Elastic and Semi-Elastic Impacts</vt:lpstr>
      <vt:lpstr>Rigid Body Elastic and Semi-Elastic Impacts</vt:lpstr>
      <vt:lpstr>Solving Free Rigid Body Impact Problems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61</cp:revision>
  <dcterms:created xsi:type="dcterms:W3CDTF">2020-08-21T15:23:22Z</dcterms:created>
  <dcterms:modified xsi:type="dcterms:W3CDTF">2023-08-31T20:56:40Z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