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1"/>
  </p:notesMasterIdLst>
  <p:sldIdLst>
    <p:sldId id="256" r:id="rId5"/>
    <p:sldId id="304" r:id="rId6"/>
    <p:sldId id="290" r:id="rId7"/>
    <p:sldId id="292" r:id="rId8"/>
    <p:sldId id="293" r:id="rId9"/>
    <p:sldId id="291" r:id="rId10"/>
    <p:sldId id="294" r:id="rId11"/>
    <p:sldId id="295" r:id="rId12"/>
    <p:sldId id="296" r:id="rId13"/>
    <p:sldId id="297" r:id="rId14"/>
    <p:sldId id="338" r:id="rId15"/>
    <p:sldId id="300" r:id="rId16"/>
    <p:sldId id="301" r:id="rId17"/>
    <p:sldId id="302" r:id="rId18"/>
    <p:sldId id="326" r:id="rId19"/>
    <p:sldId id="327" r:id="rId20"/>
    <p:sldId id="340" r:id="rId21"/>
    <p:sldId id="328" r:id="rId22"/>
    <p:sldId id="287" r:id="rId23"/>
    <p:sldId id="333" r:id="rId24"/>
    <p:sldId id="299" r:id="rId25"/>
    <p:sldId id="334" r:id="rId26"/>
    <p:sldId id="303" r:id="rId27"/>
    <p:sldId id="337" r:id="rId28"/>
    <p:sldId id="341" r:id="rId29"/>
    <p:sldId id="34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89F30-6165-41DE-9FED-5D070AE58AB5}" v="1043" dt="2020-10-01T16:08:20.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97589F30-6165-41DE-9FED-5D070AE58AB5}"/>
    <pc:docChg chg="custSel modSld sldOrd">
      <pc:chgData name="Moore, Jacob Preston" userId="fdd3fd0f-c483-48c9-988d-7deb216763fd" providerId="ADAL" clId="{97589F30-6165-41DE-9FED-5D070AE58AB5}" dt="2020-10-01T16:09:52.273" v="175" actId="20577"/>
      <pc:docMkLst>
        <pc:docMk/>
      </pc:docMkLst>
      <pc:sldChg chg="modSp ord modAnim">
        <pc:chgData name="Moore, Jacob Preston" userId="fdd3fd0f-c483-48c9-988d-7deb216763fd" providerId="ADAL" clId="{97589F30-6165-41DE-9FED-5D070AE58AB5}" dt="2020-10-01T16:06:04.455" v="171" actId="20577"/>
        <pc:sldMkLst>
          <pc:docMk/>
          <pc:sldMk cId="284463900" sldId="291"/>
        </pc:sldMkLst>
        <pc:spChg chg="mod">
          <ac:chgData name="Moore, Jacob Preston" userId="fdd3fd0f-c483-48c9-988d-7deb216763fd" providerId="ADAL" clId="{97589F30-6165-41DE-9FED-5D070AE58AB5}" dt="2020-10-01T16:06:04.455" v="171" actId="20577"/>
          <ac:spMkLst>
            <pc:docMk/>
            <pc:sldMk cId="284463900" sldId="291"/>
            <ac:spMk id="3" creationId="{00000000-0000-0000-0000-000000000000}"/>
          </ac:spMkLst>
        </pc:spChg>
      </pc:sldChg>
      <pc:sldChg chg="modSp">
        <pc:chgData name="Moore, Jacob Preston" userId="fdd3fd0f-c483-48c9-988d-7deb216763fd" providerId="ADAL" clId="{97589F30-6165-41DE-9FED-5D070AE58AB5}" dt="2020-10-01T16:08:20.593" v="172" actId="20577"/>
        <pc:sldMkLst>
          <pc:docMk/>
          <pc:sldMk cId="3347748465" sldId="295"/>
        </pc:sldMkLst>
        <pc:spChg chg="mod">
          <ac:chgData name="Moore, Jacob Preston" userId="fdd3fd0f-c483-48c9-988d-7deb216763fd" providerId="ADAL" clId="{97589F30-6165-41DE-9FED-5D070AE58AB5}" dt="2020-10-01T16:08:20.593" v="172" actId="20577"/>
          <ac:spMkLst>
            <pc:docMk/>
            <pc:sldMk cId="3347748465" sldId="295"/>
            <ac:spMk id="3" creationId="{00000000-0000-0000-0000-000000000000}"/>
          </ac:spMkLst>
        </pc:spChg>
      </pc:sldChg>
      <pc:sldChg chg="modSp modAnim">
        <pc:chgData name="Moore, Jacob Preston" userId="fdd3fd0f-c483-48c9-988d-7deb216763fd" providerId="ADAL" clId="{97589F30-6165-41DE-9FED-5D070AE58AB5}" dt="2020-10-01T16:09:45.376" v="174" actId="20577"/>
        <pc:sldMkLst>
          <pc:docMk/>
          <pc:sldMk cId="324506492" sldId="326"/>
        </pc:sldMkLst>
        <pc:spChg chg="mod">
          <ac:chgData name="Moore, Jacob Preston" userId="fdd3fd0f-c483-48c9-988d-7deb216763fd" providerId="ADAL" clId="{97589F30-6165-41DE-9FED-5D070AE58AB5}" dt="2020-10-01T16:09:45.376" v="174" actId="20577"/>
          <ac:spMkLst>
            <pc:docMk/>
            <pc:sldMk cId="324506492" sldId="326"/>
            <ac:spMk id="2" creationId="{00000000-0000-0000-0000-000000000000}"/>
          </ac:spMkLst>
        </pc:spChg>
      </pc:sldChg>
      <pc:sldChg chg="modSp modAnim">
        <pc:chgData name="Moore, Jacob Preston" userId="fdd3fd0f-c483-48c9-988d-7deb216763fd" providerId="ADAL" clId="{97589F30-6165-41DE-9FED-5D070AE58AB5}" dt="2020-10-01T16:08:44.442" v="173" actId="20577"/>
        <pc:sldMkLst>
          <pc:docMk/>
          <pc:sldMk cId="2331270498" sldId="327"/>
        </pc:sldMkLst>
        <pc:spChg chg="mod">
          <ac:chgData name="Moore, Jacob Preston" userId="fdd3fd0f-c483-48c9-988d-7deb216763fd" providerId="ADAL" clId="{97589F30-6165-41DE-9FED-5D070AE58AB5}" dt="2020-10-01T16:08:44.442" v="173" actId="20577"/>
          <ac:spMkLst>
            <pc:docMk/>
            <pc:sldMk cId="2331270498" sldId="327"/>
            <ac:spMk id="2" creationId="{00000000-0000-0000-0000-000000000000}"/>
          </ac:spMkLst>
        </pc:spChg>
        <pc:spChg chg="mod">
          <ac:chgData name="Moore, Jacob Preston" userId="fdd3fd0f-c483-48c9-988d-7deb216763fd" providerId="ADAL" clId="{97589F30-6165-41DE-9FED-5D070AE58AB5}" dt="2020-09-22T15:06:44.309" v="7" actId="20577"/>
          <ac:spMkLst>
            <pc:docMk/>
            <pc:sldMk cId="2331270498" sldId="327"/>
            <ac:spMk id="5" creationId="{920767DD-5E31-4253-A503-34450E648B78}"/>
          </ac:spMkLst>
        </pc:spChg>
      </pc:sldChg>
      <pc:sldChg chg="modSp modAnim">
        <pc:chgData name="Moore, Jacob Preston" userId="fdd3fd0f-c483-48c9-988d-7deb216763fd" providerId="ADAL" clId="{97589F30-6165-41DE-9FED-5D070AE58AB5}" dt="2020-10-01T16:09:52.273" v="175" actId="20577"/>
        <pc:sldMkLst>
          <pc:docMk/>
          <pc:sldMk cId="1803610721" sldId="328"/>
        </pc:sldMkLst>
        <pc:spChg chg="mod">
          <ac:chgData name="Moore, Jacob Preston" userId="fdd3fd0f-c483-48c9-988d-7deb216763fd" providerId="ADAL" clId="{97589F30-6165-41DE-9FED-5D070AE58AB5}" dt="2020-10-01T16:09:52.273" v="175" actId="20577"/>
          <ac:spMkLst>
            <pc:docMk/>
            <pc:sldMk cId="1803610721" sldId="328"/>
            <ac:spMk id="2" creationId="{00000000-0000-0000-0000-000000000000}"/>
          </ac:spMkLst>
        </pc:spChg>
        <pc:spChg chg="mod">
          <ac:chgData name="Moore, Jacob Preston" userId="fdd3fd0f-c483-48c9-988d-7deb216763fd" providerId="ADAL" clId="{97589F30-6165-41DE-9FED-5D070AE58AB5}" dt="2020-09-22T15:07:24.690" v="37" actId="313"/>
          <ac:spMkLst>
            <pc:docMk/>
            <pc:sldMk cId="1803610721" sldId="328"/>
            <ac:spMk id="3" creationId="{00000000-0000-0000-0000-000000000000}"/>
          </ac:spMkLst>
        </pc:spChg>
        <pc:spChg chg="mod">
          <ac:chgData name="Moore, Jacob Preston" userId="fdd3fd0f-c483-48c9-988d-7deb216763fd" providerId="ADAL" clId="{97589F30-6165-41DE-9FED-5D070AE58AB5}" dt="2020-09-22T15:07:38.074" v="40" actId="1038"/>
          <ac:spMkLst>
            <pc:docMk/>
            <pc:sldMk cId="1803610721" sldId="328"/>
            <ac:spMk id="8" creationId="{AFA34819-5B55-4D3C-B03C-F4EC539119A3}"/>
          </ac:spMkLst>
        </pc:spChg>
      </pc:sldChg>
      <pc:sldChg chg="modSp modAnim">
        <pc:chgData name="Moore, Jacob Preston" userId="fdd3fd0f-c483-48c9-988d-7deb216763fd" providerId="ADAL" clId="{97589F30-6165-41DE-9FED-5D070AE58AB5}" dt="2020-09-22T15:11:28.552" v="161" actId="15"/>
        <pc:sldMkLst>
          <pc:docMk/>
          <pc:sldMk cId="3527676967" sldId="329"/>
        </pc:sldMkLst>
        <pc:spChg chg="mod">
          <ac:chgData name="Moore, Jacob Preston" userId="fdd3fd0f-c483-48c9-988d-7deb216763fd" providerId="ADAL" clId="{97589F30-6165-41DE-9FED-5D070AE58AB5}" dt="2020-09-22T15:10:48.697" v="73" actId="20577"/>
          <ac:spMkLst>
            <pc:docMk/>
            <pc:sldMk cId="3527676967" sldId="329"/>
            <ac:spMk id="2" creationId="{00000000-0000-0000-0000-000000000000}"/>
          </ac:spMkLst>
        </pc:spChg>
        <pc:spChg chg="mod">
          <ac:chgData name="Moore, Jacob Preston" userId="fdd3fd0f-c483-48c9-988d-7deb216763fd" providerId="ADAL" clId="{97589F30-6165-41DE-9FED-5D070AE58AB5}" dt="2020-09-22T15:11:28.552" v="161" actId="15"/>
          <ac:spMkLst>
            <pc:docMk/>
            <pc:sldMk cId="3527676967" sldId="329"/>
            <ac:spMk id="3" creationId="{00000000-0000-0000-0000-000000000000}"/>
          </ac:spMkLst>
        </pc:spChg>
      </pc:sldChg>
      <pc:sldChg chg="modAnim">
        <pc:chgData name="Moore, Jacob Preston" userId="fdd3fd0f-c483-48c9-988d-7deb216763fd" providerId="ADAL" clId="{97589F30-6165-41DE-9FED-5D070AE58AB5}" dt="2020-09-22T15:08:52.216" v="46"/>
        <pc:sldMkLst>
          <pc:docMk/>
          <pc:sldMk cId="2668933713" sldId="330"/>
        </pc:sldMkLst>
      </pc:sldChg>
    </pc:docChg>
  </pc:docChgLst>
  <pc:docChgLst>
    <pc:chgData name="Moore, Jacob Preston" userId="fdd3fd0f-c483-48c9-988d-7deb216763fd" providerId="ADAL" clId="{A59CBCED-7092-4544-9E0C-8C935690C011}"/>
    <pc:docChg chg="custSel addSld delSld modSld sldOrd">
      <pc:chgData name="Moore, Jacob Preston" userId="fdd3fd0f-c483-48c9-988d-7deb216763fd" providerId="ADAL" clId="{A59CBCED-7092-4544-9E0C-8C935690C011}" dt="2020-09-21T18:05:44.804" v="1473" actId="14100"/>
      <pc:docMkLst>
        <pc:docMk/>
      </pc:docMkLst>
      <pc:sldChg chg="modSp">
        <pc:chgData name="Moore, Jacob Preston" userId="fdd3fd0f-c483-48c9-988d-7deb216763fd" providerId="ADAL" clId="{A59CBCED-7092-4544-9E0C-8C935690C011}" dt="2020-09-21T16:52:41.767" v="32" actId="20577"/>
        <pc:sldMkLst>
          <pc:docMk/>
          <pc:sldMk cId="3080430471" sldId="256"/>
        </pc:sldMkLst>
        <pc:spChg chg="mod">
          <ac:chgData name="Moore, Jacob Preston" userId="fdd3fd0f-c483-48c9-988d-7deb216763fd" providerId="ADAL" clId="{A59CBCED-7092-4544-9E0C-8C935690C011}" dt="2020-09-21T16:52:41.767" v="32" actId="20577"/>
          <ac:spMkLst>
            <pc:docMk/>
            <pc:sldMk cId="3080430471" sldId="256"/>
            <ac:spMk id="2" creationId="{00000000-0000-0000-0000-000000000000}"/>
          </ac:spMkLst>
        </pc:spChg>
      </pc:sldChg>
      <pc:sldChg chg="modSp add modAnim">
        <pc:chgData name="Moore, Jacob Preston" userId="fdd3fd0f-c483-48c9-988d-7deb216763fd" providerId="ADAL" clId="{A59CBCED-7092-4544-9E0C-8C935690C011}" dt="2020-09-21T17:59:56.734" v="1402"/>
        <pc:sldMkLst>
          <pc:docMk/>
          <pc:sldMk cId="1412215407" sldId="290"/>
        </pc:sldMkLst>
        <pc:spChg chg="mod">
          <ac:chgData name="Moore, Jacob Preston" userId="fdd3fd0f-c483-48c9-988d-7deb216763fd" providerId="ADAL" clId="{A59CBCED-7092-4544-9E0C-8C935690C011}" dt="2020-09-21T16:57:55.693" v="451" actId="20577"/>
          <ac:spMkLst>
            <pc:docMk/>
            <pc:sldMk cId="1412215407" sldId="290"/>
            <ac:spMk id="2" creationId="{00000000-0000-0000-0000-000000000000}"/>
          </ac:spMkLst>
        </pc:spChg>
        <pc:spChg chg="mod">
          <ac:chgData name="Moore, Jacob Preston" userId="fdd3fd0f-c483-48c9-988d-7deb216763fd" providerId="ADAL" clId="{A59CBCED-7092-4544-9E0C-8C935690C011}" dt="2020-09-21T17:59:27.549" v="1401" actId="20577"/>
          <ac:spMkLst>
            <pc:docMk/>
            <pc:sldMk cId="1412215407" sldId="290"/>
            <ac:spMk id="3" creationId="{00000000-0000-0000-0000-000000000000}"/>
          </ac:spMkLst>
        </pc:spChg>
      </pc:sldChg>
      <pc:sldChg chg="addSp delSp modSp add">
        <pc:chgData name="Moore, Jacob Preston" userId="fdd3fd0f-c483-48c9-988d-7deb216763fd" providerId="ADAL" clId="{A59CBCED-7092-4544-9E0C-8C935690C011}" dt="2020-09-21T18:05:44.804" v="1473" actId="14100"/>
        <pc:sldMkLst>
          <pc:docMk/>
          <pc:sldMk cId="284463900" sldId="291"/>
        </pc:sldMkLst>
        <pc:spChg chg="mod">
          <ac:chgData name="Moore, Jacob Preston" userId="fdd3fd0f-c483-48c9-988d-7deb216763fd" providerId="ADAL" clId="{A59CBCED-7092-4544-9E0C-8C935690C011}" dt="2020-09-21T18:05:44.804" v="1473" actId="14100"/>
          <ac:spMkLst>
            <pc:docMk/>
            <pc:sldMk cId="284463900" sldId="291"/>
            <ac:spMk id="3" creationId="{00000000-0000-0000-0000-000000000000}"/>
          </ac:spMkLst>
        </pc:spChg>
        <pc:spChg chg="add del mod">
          <ac:chgData name="Moore, Jacob Preston" userId="fdd3fd0f-c483-48c9-988d-7deb216763fd" providerId="ADAL" clId="{A59CBCED-7092-4544-9E0C-8C935690C011}" dt="2020-09-21T18:04:32.701" v="1442"/>
          <ac:spMkLst>
            <pc:docMk/>
            <pc:sldMk cId="284463900" sldId="291"/>
            <ac:spMk id="9" creationId="{49CDBC3B-DA44-4301-B19B-88CAA1A06BEF}"/>
          </ac:spMkLst>
        </pc:spChg>
        <pc:spChg chg="add mod">
          <ac:chgData name="Moore, Jacob Preston" userId="fdd3fd0f-c483-48c9-988d-7deb216763fd" providerId="ADAL" clId="{A59CBCED-7092-4544-9E0C-8C935690C011}" dt="2020-09-21T18:04:28.435" v="1440" actId="1076"/>
          <ac:spMkLst>
            <pc:docMk/>
            <pc:sldMk cId="284463900" sldId="291"/>
            <ac:spMk id="11" creationId="{AAF00683-54EB-4435-B3A5-8431EC6D18EA}"/>
          </ac:spMkLst>
        </pc:spChg>
        <pc:spChg chg="add mod">
          <ac:chgData name="Moore, Jacob Preston" userId="fdd3fd0f-c483-48c9-988d-7deb216763fd" providerId="ADAL" clId="{A59CBCED-7092-4544-9E0C-8C935690C011}" dt="2020-09-21T18:05:41.463" v="1472" actId="1076"/>
          <ac:spMkLst>
            <pc:docMk/>
            <pc:sldMk cId="284463900" sldId="291"/>
            <ac:spMk id="24" creationId="{57D4F6B0-C76D-49EA-9210-E11525CCA874}"/>
          </ac:spMkLst>
        </pc:spChg>
      </pc:sldChg>
      <pc:sldChg chg="modSp add">
        <pc:chgData name="Moore, Jacob Preston" userId="fdd3fd0f-c483-48c9-988d-7deb216763fd" providerId="ADAL" clId="{A59CBCED-7092-4544-9E0C-8C935690C011}" dt="2020-09-21T17:02:25.649" v="737" actId="20577"/>
        <pc:sldMkLst>
          <pc:docMk/>
          <pc:sldMk cId="3728901255" sldId="292"/>
        </pc:sldMkLst>
        <pc:spChg chg="mod">
          <ac:chgData name="Moore, Jacob Preston" userId="fdd3fd0f-c483-48c9-988d-7deb216763fd" providerId="ADAL" clId="{A59CBCED-7092-4544-9E0C-8C935690C011}" dt="2020-09-21T17:02:25.649" v="737" actId="20577"/>
          <ac:spMkLst>
            <pc:docMk/>
            <pc:sldMk cId="3728901255" sldId="292"/>
            <ac:spMk id="3" creationId="{00000000-0000-0000-0000-000000000000}"/>
          </ac:spMkLst>
        </pc:spChg>
      </pc:sldChg>
      <pc:sldChg chg="add">
        <pc:chgData name="Moore, Jacob Preston" userId="fdd3fd0f-c483-48c9-988d-7deb216763fd" providerId="ADAL" clId="{A59CBCED-7092-4544-9E0C-8C935690C011}" dt="2020-09-21T16:54:10.274" v="40"/>
        <pc:sldMkLst>
          <pc:docMk/>
          <pc:sldMk cId="867427992" sldId="293"/>
        </pc:sldMkLst>
      </pc:sldChg>
      <pc:sldChg chg="modSp add modAnim">
        <pc:chgData name="Moore, Jacob Preston" userId="fdd3fd0f-c483-48c9-988d-7deb216763fd" providerId="ADAL" clId="{A59CBCED-7092-4544-9E0C-8C935690C011}" dt="2020-09-21T18:02:46.248" v="1408"/>
        <pc:sldMkLst>
          <pc:docMk/>
          <pc:sldMk cId="3467590841" sldId="294"/>
        </pc:sldMkLst>
        <pc:spChg chg="mod">
          <ac:chgData name="Moore, Jacob Preston" userId="fdd3fd0f-c483-48c9-988d-7deb216763fd" providerId="ADAL" clId="{A59CBCED-7092-4544-9E0C-8C935690C011}" dt="2020-09-21T17:04:43.485" v="743" actId="113"/>
          <ac:spMkLst>
            <pc:docMk/>
            <pc:sldMk cId="3467590841" sldId="294"/>
            <ac:spMk id="3" creationId="{00000000-0000-0000-0000-000000000000}"/>
          </ac:spMkLst>
        </pc:spChg>
      </pc:sldChg>
      <pc:sldChg chg="add">
        <pc:chgData name="Moore, Jacob Preston" userId="fdd3fd0f-c483-48c9-988d-7deb216763fd" providerId="ADAL" clId="{A59CBCED-7092-4544-9E0C-8C935690C011}" dt="2020-09-21T16:54:10.274" v="40"/>
        <pc:sldMkLst>
          <pc:docMk/>
          <pc:sldMk cId="3347748465" sldId="295"/>
        </pc:sldMkLst>
      </pc:sldChg>
      <pc:sldChg chg="modSp add">
        <pc:chgData name="Moore, Jacob Preston" userId="fdd3fd0f-c483-48c9-988d-7deb216763fd" providerId="ADAL" clId="{A59CBCED-7092-4544-9E0C-8C935690C011}" dt="2020-09-21T17:05:34.272" v="747" actId="113"/>
        <pc:sldMkLst>
          <pc:docMk/>
          <pc:sldMk cId="2021431040" sldId="296"/>
        </pc:sldMkLst>
        <pc:spChg chg="mod">
          <ac:chgData name="Moore, Jacob Preston" userId="fdd3fd0f-c483-48c9-988d-7deb216763fd" providerId="ADAL" clId="{A59CBCED-7092-4544-9E0C-8C935690C011}" dt="2020-09-21T17:05:34.272" v="747" actId="113"/>
          <ac:spMkLst>
            <pc:docMk/>
            <pc:sldMk cId="2021431040" sldId="296"/>
            <ac:spMk id="3" creationId="{00000000-0000-0000-0000-000000000000}"/>
          </ac:spMkLst>
        </pc:spChg>
      </pc:sldChg>
      <pc:sldChg chg="addSp delSp modSp add modAnim">
        <pc:chgData name="Moore, Jacob Preston" userId="fdd3fd0f-c483-48c9-988d-7deb216763fd" providerId="ADAL" clId="{A59CBCED-7092-4544-9E0C-8C935690C011}" dt="2020-09-21T17:11:55.649" v="767" actId="1076"/>
        <pc:sldMkLst>
          <pc:docMk/>
          <pc:sldMk cId="1949995408" sldId="297"/>
        </pc:sldMkLst>
        <pc:spChg chg="add mod">
          <ac:chgData name="Moore, Jacob Preston" userId="fdd3fd0f-c483-48c9-988d-7deb216763fd" providerId="ADAL" clId="{A59CBCED-7092-4544-9E0C-8C935690C011}" dt="2020-09-21T17:11:55.649" v="767" actId="1076"/>
          <ac:spMkLst>
            <pc:docMk/>
            <pc:sldMk cId="1949995408" sldId="297"/>
            <ac:spMk id="5" creationId="{153CFE2E-6656-4250-BE17-2DD04AD6542B}"/>
          </ac:spMkLst>
        </pc:spChg>
        <pc:picChg chg="del">
          <ac:chgData name="Moore, Jacob Preston" userId="fdd3fd0f-c483-48c9-988d-7deb216763fd" providerId="ADAL" clId="{A59CBCED-7092-4544-9E0C-8C935690C011}" dt="2020-09-21T17:06:21.050" v="748" actId="478"/>
          <ac:picMkLst>
            <pc:docMk/>
            <pc:sldMk cId="1949995408" sldId="297"/>
            <ac:picMk id="7170" creationId="{00000000-0000-0000-0000-000000000000}"/>
          </ac:picMkLst>
        </pc:picChg>
      </pc:sldChg>
      <pc:sldChg chg="add">
        <pc:chgData name="Moore, Jacob Preston" userId="fdd3fd0f-c483-48c9-988d-7deb216763fd" providerId="ADAL" clId="{A59CBCED-7092-4544-9E0C-8C935690C011}" dt="2020-09-21T17:12:15.933" v="770"/>
        <pc:sldMkLst>
          <pc:docMk/>
          <pc:sldMk cId="168732013" sldId="298"/>
        </pc:sldMkLst>
      </pc:sldChg>
      <pc:sldChg chg="add del">
        <pc:chgData name="Moore, Jacob Preston" userId="fdd3fd0f-c483-48c9-988d-7deb216763fd" providerId="ADAL" clId="{A59CBCED-7092-4544-9E0C-8C935690C011}" dt="2020-09-21T17:12:12.491" v="768" actId="2696"/>
        <pc:sldMkLst>
          <pc:docMk/>
          <pc:sldMk cId="1009041186" sldId="298"/>
        </pc:sldMkLst>
      </pc:sldChg>
      <pc:sldChg chg="add del">
        <pc:chgData name="Moore, Jacob Preston" userId="fdd3fd0f-c483-48c9-988d-7deb216763fd" providerId="ADAL" clId="{A59CBCED-7092-4544-9E0C-8C935690C011}" dt="2020-09-21T17:12:12.505" v="769" actId="2696"/>
        <pc:sldMkLst>
          <pc:docMk/>
          <pc:sldMk cId="2748644895" sldId="299"/>
        </pc:sldMkLst>
      </pc:sldChg>
      <pc:sldChg chg="add">
        <pc:chgData name="Moore, Jacob Preston" userId="fdd3fd0f-c483-48c9-988d-7deb216763fd" providerId="ADAL" clId="{A59CBCED-7092-4544-9E0C-8C935690C011}" dt="2020-09-21T17:12:15.933" v="770"/>
        <pc:sldMkLst>
          <pc:docMk/>
          <pc:sldMk cId="3050399861" sldId="299"/>
        </pc:sldMkLst>
      </pc:sldChg>
      <pc:sldChg chg="add">
        <pc:chgData name="Moore, Jacob Preston" userId="fdd3fd0f-c483-48c9-988d-7deb216763fd" providerId="ADAL" clId="{A59CBCED-7092-4544-9E0C-8C935690C011}" dt="2020-09-21T16:54:10.274" v="40"/>
        <pc:sldMkLst>
          <pc:docMk/>
          <pc:sldMk cId="548503809" sldId="300"/>
        </pc:sldMkLst>
      </pc:sldChg>
      <pc:sldChg chg="add">
        <pc:chgData name="Moore, Jacob Preston" userId="fdd3fd0f-c483-48c9-988d-7deb216763fd" providerId="ADAL" clId="{A59CBCED-7092-4544-9E0C-8C935690C011}" dt="2020-09-21T16:54:10.274" v="40"/>
        <pc:sldMkLst>
          <pc:docMk/>
          <pc:sldMk cId="2599320302" sldId="301"/>
        </pc:sldMkLst>
      </pc:sldChg>
      <pc:sldChg chg="add">
        <pc:chgData name="Moore, Jacob Preston" userId="fdd3fd0f-c483-48c9-988d-7deb216763fd" providerId="ADAL" clId="{A59CBCED-7092-4544-9E0C-8C935690C011}" dt="2020-09-21T16:54:10.274" v="40"/>
        <pc:sldMkLst>
          <pc:docMk/>
          <pc:sldMk cId="4205605784" sldId="302"/>
        </pc:sldMkLst>
      </pc:sldChg>
      <pc:sldChg chg="add ord">
        <pc:chgData name="Moore, Jacob Preston" userId="fdd3fd0f-c483-48c9-988d-7deb216763fd" providerId="ADAL" clId="{A59CBCED-7092-4544-9E0C-8C935690C011}" dt="2020-09-21T17:13:03.094" v="771"/>
        <pc:sldMkLst>
          <pc:docMk/>
          <pc:sldMk cId="4284197988" sldId="303"/>
        </pc:sldMkLst>
      </pc:sldChg>
      <pc:sldChg chg="addSp delSp modSp add modAnim">
        <pc:chgData name="Moore, Jacob Preston" userId="fdd3fd0f-c483-48c9-988d-7deb216763fd" providerId="ADAL" clId="{A59CBCED-7092-4544-9E0C-8C935690C011}" dt="2020-09-21T18:00:54.787" v="1407" actId="1036"/>
        <pc:sldMkLst>
          <pc:docMk/>
          <pc:sldMk cId="2209225687" sldId="304"/>
        </pc:sldMkLst>
        <pc:spChg chg="mod">
          <ac:chgData name="Moore, Jacob Preston" userId="fdd3fd0f-c483-48c9-988d-7deb216763fd" providerId="ADAL" clId="{A59CBCED-7092-4544-9E0C-8C935690C011}" dt="2020-09-21T16:54:33.670" v="68" actId="20577"/>
          <ac:spMkLst>
            <pc:docMk/>
            <pc:sldMk cId="2209225687" sldId="304"/>
            <ac:spMk id="2" creationId="{1AB9F1A4-3CD4-4DFD-B59A-0CD215AB6D61}"/>
          </ac:spMkLst>
        </pc:spChg>
        <pc:spChg chg="mod">
          <ac:chgData name="Moore, Jacob Preston" userId="fdd3fd0f-c483-48c9-988d-7deb216763fd" providerId="ADAL" clId="{A59CBCED-7092-4544-9E0C-8C935690C011}" dt="2020-09-21T16:57:30.634" v="434" actId="27636"/>
          <ac:spMkLst>
            <pc:docMk/>
            <pc:sldMk cId="2209225687" sldId="304"/>
            <ac:spMk id="3" creationId="{18638380-6010-4812-A6DF-2507652E49F8}"/>
          </ac:spMkLst>
        </pc:spChg>
        <pc:picChg chg="add del mod">
          <ac:chgData name="Moore, Jacob Preston" userId="fdd3fd0f-c483-48c9-988d-7deb216763fd" providerId="ADAL" clId="{A59CBCED-7092-4544-9E0C-8C935690C011}" dt="2020-09-21T16:56:06.247" v="246" actId="478"/>
          <ac:picMkLst>
            <pc:docMk/>
            <pc:sldMk cId="2209225687" sldId="304"/>
            <ac:picMk id="5" creationId="{4D87E26E-9D3A-42FF-84D1-3F932D88D9C8}"/>
          </ac:picMkLst>
        </pc:picChg>
        <pc:picChg chg="add mod">
          <ac:chgData name="Moore, Jacob Preston" userId="fdd3fd0f-c483-48c9-988d-7deb216763fd" providerId="ADAL" clId="{A59CBCED-7092-4544-9E0C-8C935690C011}" dt="2020-09-21T18:00:54.787" v="1407" actId="1036"/>
          <ac:picMkLst>
            <pc:docMk/>
            <pc:sldMk cId="2209225687" sldId="304"/>
            <ac:picMk id="3074" creationId="{D22FF019-CCC2-4FE7-8835-9ECE2D37AEE2}"/>
          </ac:picMkLst>
        </pc:picChg>
      </pc:sldChg>
      <pc:sldChg chg="add del">
        <pc:chgData name="Moore, Jacob Preston" userId="fdd3fd0f-c483-48c9-988d-7deb216763fd" providerId="ADAL" clId="{A59CBCED-7092-4544-9E0C-8C935690C011}" dt="2020-09-21T16:53:49.286" v="39"/>
        <pc:sldMkLst>
          <pc:docMk/>
          <pc:sldMk cId="402362879" sldId="314"/>
        </pc:sldMkLst>
      </pc:sldChg>
      <pc:sldChg chg="add del">
        <pc:chgData name="Moore, Jacob Preston" userId="fdd3fd0f-c483-48c9-988d-7deb216763fd" providerId="ADAL" clId="{A59CBCED-7092-4544-9E0C-8C935690C011}" dt="2020-09-21T16:53:49.286" v="39"/>
        <pc:sldMkLst>
          <pc:docMk/>
          <pc:sldMk cId="1214655133" sldId="315"/>
        </pc:sldMkLst>
      </pc:sldChg>
      <pc:sldChg chg="add del">
        <pc:chgData name="Moore, Jacob Preston" userId="fdd3fd0f-c483-48c9-988d-7deb216763fd" providerId="ADAL" clId="{A59CBCED-7092-4544-9E0C-8C935690C011}" dt="2020-09-21T16:53:49.286" v="39"/>
        <pc:sldMkLst>
          <pc:docMk/>
          <pc:sldMk cId="3061164950" sldId="316"/>
        </pc:sldMkLst>
      </pc:sldChg>
      <pc:sldChg chg="add del">
        <pc:chgData name="Moore, Jacob Preston" userId="fdd3fd0f-c483-48c9-988d-7deb216763fd" providerId="ADAL" clId="{A59CBCED-7092-4544-9E0C-8C935690C011}" dt="2020-09-21T16:53:49.286" v="39"/>
        <pc:sldMkLst>
          <pc:docMk/>
          <pc:sldMk cId="2671741589" sldId="317"/>
        </pc:sldMkLst>
      </pc:sldChg>
      <pc:sldChg chg="add del">
        <pc:chgData name="Moore, Jacob Preston" userId="fdd3fd0f-c483-48c9-988d-7deb216763fd" providerId="ADAL" clId="{A59CBCED-7092-4544-9E0C-8C935690C011}" dt="2020-09-21T16:53:49.286" v="39"/>
        <pc:sldMkLst>
          <pc:docMk/>
          <pc:sldMk cId="1394727948" sldId="318"/>
        </pc:sldMkLst>
      </pc:sldChg>
      <pc:sldChg chg="modSp add ord">
        <pc:chgData name="Moore, Jacob Preston" userId="fdd3fd0f-c483-48c9-988d-7deb216763fd" providerId="ADAL" clId="{A59CBCED-7092-4544-9E0C-8C935690C011}" dt="2020-09-21T17:21:21.208" v="781"/>
        <pc:sldMkLst>
          <pc:docMk/>
          <pc:sldMk cId="865493567" sldId="324"/>
        </pc:sldMkLst>
        <pc:spChg chg="mod">
          <ac:chgData name="Moore, Jacob Preston" userId="fdd3fd0f-c483-48c9-988d-7deb216763fd" providerId="ADAL" clId="{A59CBCED-7092-4544-9E0C-8C935690C011}" dt="2020-09-21T17:19:34.277" v="774" actId="33524"/>
          <ac:spMkLst>
            <pc:docMk/>
            <pc:sldMk cId="865493567" sldId="324"/>
            <ac:spMk id="3" creationId="{00000000-0000-0000-0000-000000000000}"/>
          </ac:spMkLst>
        </pc:spChg>
      </pc:sldChg>
      <pc:sldChg chg="modSp add ord modAnim">
        <pc:chgData name="Moore, Jacob Preston" userId="fdd3fd0f-c483-48c9-988d-7deb216763fd" providerId="ADAL" clId="{A59CBCED-7092-4544-9E0C-8C935690C011}" dt="2020-09-21T17:21:21.208" v="781"/>
        <pc:sldMkLst>
          <pc:docMk/>
          <pc:sldMk cId="3728660305" sldId="325"/>
        </pc:sldMkLst>
        <pc:spChg chg="mod">
          <ac:chgData name="Moore, Jacob Preston" userId="fdd3fd0f-c483-48c9-988d-7deb216763fd" providerId="ADAL" clId="{A59CBCED-7092-4544-9E0C-8C935690C011}" dt="2020-09-21T17:20:37.504" v="780" actId="113"/>
          <ac:spMkLst>
            <pc:docMk/>
            <pc:sldMk cId="3728660305" sldId="325"/>
            <ac:spMk id="3" creationId="{00000000-0000-0000-0000-000000000000}"/>
          </ac:spMkLst>
        </pc:spChg>
      </pc:sldChg>
      <pc:sldChg chg="modSp add modAnim">
        <pc:chgData name="Moore, Jacob Preston" userId="fdd3fd0f-c483-48c9-988d-7deb216763fd" providerId="ADAL" clId="{A59CBCED-7092-4544-9E0C-8C935690C011}" dt="2020-09-21T17:24:28.205" v="1021" actId="27636"/>
        <pc:sldMkLst>
          <pc:docMk/>
          <pc:sldMk cId="324506492" sldId="326"/>
        </pc:sldMkLst>
        <pc:spChg chg="mod">
          <ac:chgData name="Moore, Jacob Preston" userId="fdd3fd0f-c483-48c9-988d-7deb216763fd" providerId="ADAL" clId="{A59CBCED-7092-4544-9E0C-8C935690C011}" dt="2020-09-21T17:23:06.464" v="846" actId="20577"/>
          <ac:spMkLst>
            <pc:docMk/>
            <pc:sldMk cId="324506492" sldId="326"/>
            <ac:spMk id="2" creationId="{00000000-0000-0000-0000-000000000000}"/>
          </ac:spMkLst>
        </pc:spChg>
        <pc:spChg chg="mod">
          <ac:chgData name="Moore, Jacob Preston" userId="fdd3fd0f-c483-48c9-988d-7deb216763fd" providerId="ADAL" clId="{A59CBCED-7092-4544-9E0C-8C935690C011}" dt="2020-09-21T17:24:28.205" v="1021" actId="27636"/>
          <ac:spMkLst>
            <pc:docMk/>
            <pc:sldMk cId="324506492" sldId="326"/>
            <ac:spMk id="3" creationId="{00000000-0000-0000-0000-000000000000}"/>
          </ac:spMkLst>
        </pc:spChg>
      </pc:sldChg>
      <pc:sldChg chg="addSp delSp modSp add modAnim">
        <pc:chgData name="Moore, Jacob Preston" userId="fdd3fd0f-c483-48c9-988d-7deb216763fd" providerId="ADAL" clId="{A59CBCED-7092-4544-9E0C-8C935690C011}" dt="2020-09-21T17:49:17.838" v="1201" actId="1076"/>
        <pc:sldMkLst>
          <pc:docMk/>
          <pc:sldMk cId="2331270498" sldId="327"/>
        </pc:sldMkLst>
        <pc:spChg chg="mod">
          <ac:chgData name="Moore, Jacob Preston" userId="fdd3fd0f-c483-48c9-988d-7deb216763fd" providerId="ADAL" clId="{A59CBCED-7092-4544-9E0C-8C935690C011}" dt="2020-09-21T17:42:41.635" v="1189" actId="20577"/>
          <ac:spMkLst>
            <pc:docMk/>
            <pc:sldMk cId="2331270498" sldId="327"/>
            <ac:spMk id="2" creationId="{00000000-0000-0000-0000-000000000000}"/>
          </ac:spMkLst>
        </pc:spChg>
        <pc:spChg chg="add mod">
          <ac:chgData name="Moore, Jacob Preston" userId="fdd3fd0f-c483-48c9-988d-7deb216763fd" providerId="ADAL" clId="{A59CBCED-7092-4544-9E0C-8C935690C011}" dt="2020-09-21T17:49:17.838" v="1201" actId="1076"/>
          <ac:spMkLst>
            <pc:docMk/>
            <pc:sldMk cId="2331270498" sldId="327"/>
            <ac:spMk id="5" creationId="{920767DD-5E31-4253-A503-34450E648B78}"/>
          </ac:spMkLst>
        </pc:spChg>
        <pc:picChg chg="del mod">
          <ac:chgData name="Moore, Jacob Preston" userId="fdd3fd0f-c483-48c9-988d-7deb216763fd" providerId="ADAL" clId="{A59CBCED-7092-4544-9E0C-8C935690C011}" dt="2020-09-21T17:28:43.178" v="1066" actId="478"/>
          <ac:picMkLst>
            <pc:docMk/>
            <pc:sldMk cId="2331270498" sldId="327"/>
            <ac:picMk id="11266" creationId="{00000000-0000-0000-0000-000000000000}"/>
          </ac:picMkLst>
        </pc:picChg>
      </pc:sldChg>
      <pc:sldChg chg="addSp delSp modSp add modAnim">
        <pc:chgData name="Moore, Jacob Preston" userId="fdd3fd0f-c483-48c9-988d-7deb216763fd" providerId="ADAL" clId="{A59CBCED-7092-4544-9E0C-8C935690C011}" dt="2020-09-21T17:49:31.360" v="1209" actId="20577"/>
        <pc:sldMkLst>
          <pc:docMk/>
          <pc:sldMk cId="1803610721" sldId="328"/>
        </pc:sldMkLst>
        <pc:spChg chg="mod">
          <ac:chgData name="Moore, Jacob Preston" userId="fdd3fd0f-c483-48c9-988d-7deb216763fd" providerId="ADAL" clId="{A59CBCED-7092-4544-9E0C-8C935690C011}" dt="2020-09-21T17:42:46.576" v="1191" actId="20577"/>
          <ac:spMkLst>
            <pc:docMk/>
            <pc:sldMk cId="1803610721" sldId="328"/>
            <ac:spMk id="2" creationId="{00000000-0000-0000-0000-000000000000}"/>
          </ac:spMkLst>
        </pc:spChg>
        <pc:spChg chg="mod">
          <ac:chgData name="Moore, Jacob Preston" userId="fdd3fd0f-c483-48c9-988d-7deb216763fd" providerId="ADAL" clId="{A59CBCED-7092-4544-9E0C-8C935690C011}" dt="2020-09-21T17:31:28.874" v="1111" actId="27636"/>
          <ac:spMkLst>
            <pc:docMk/>
            <pc:sldMk cId="1803610721" sldId="328"/>
            <ac:spMk id="3" creationId="{00000000-0000-0000-0000-000000000000}"/>
          </ac:spMkLst>
        </pc:spChg>
        <pc:spChg chg="add mod">
          <ac:chgData name="Moore, Jacob Preston" userId="fdd3fd0f-c483-48c9-988d-7deb216763fd" providerId="ADAL" clId="{A59CBCED-7092-4544-9E0C-8C935690C011}" dt="2020-09-21T17:49:28.018" v="1205" actId="20577"/>
          <ac:spMkLst>
            <pc:docMk/>
            <pc:sldMk cId="1803610721" sldId="328"/>
            <ac:spMk id="5" creationId="{BFB9FBF6-C6AC-470B-B22C-75E785DA41DF}"/>
          </ac:spMkLst>
        </pc:spChg>
        <pc:spChg chg="add mod">
          <ac:chgData name="Moore, Jacob Preston" userId="fdd3fd0f-c483-48c9-988d-7deb216763fd" providerId="ADAL" clId="{A59CBCED-7092-4544-9E0C-8C935690C011}" dt="2020-09-21T17:49:31.360" v="1209" actId="20577"/>
          <ac:spMkLst>
            <pc:docMk/>
            <pc:sldMk cId="1803610721" sldId="328"/>
            <ac:spMk id="8" creationId="{AFA34819-5B55-4D3C-B03C-F4EC539119A3}"/>
          </ac:spMkLst>
        </pc:spChg>
        <pc:picChg chg="mod">
          <ac:chgData name="Moore, Jacob Preston" userId="fdd3fd0f-c483-48c9-988d-7deb216763fd" providerId="ADAL" clId="{A59CBCED-7092-4544-9E0C-8C935690C011}" dt="2020-09-21T17:29:05.216" v="1070" actId="14100"/>
          <ac:picMkLst>
            <pc:docMk/>
            <pc:sldMk cId="1803610721" sldId="328"/>
            <ac:picMk id="10242" creationId="{00000000-0000-0000-0000-000000000000}"/>
          </ac:picMkLst>
        </pc:picChg>
        <pc:picChg chg="del mod">
          <ac:chgData name="Moore, Jacob Preston" userId="fdd3fd0f-c483-48c9-988d-7deb216763fd" providerId="ADAL" clId="{A59CBCED-7092-4544-9E0C-8C935690C011}" dt="2020-09-21T17:37:13.449" v="1156" actId="478"/>
          <ac:picMkLst>
            <pc:docMk/>
            <pc:sldMk cId="1803610721" sldId="328"/>
            <ac:picMk id="12290" creationId="{00000000-0000-0000-0000-000000000000}"/>
          </ac:picMkLst>
        </pc:picChg>
      </pc:sldChg>
      <pc:sldChg chg="add ord">
        <pc:chgData name="Moore, Jacob Preston" userId="fdd3fd0f-c483-48c9-988d-7deb216763fd" providerId="ADAL" clId="{A59CBCED-7092-4544-9E0C-8C935690C011}" dt="2020-09-21T17:38:55.005" v="1171"/>
        <pc:sldMkLst>
          <pc:docMk/>
          <pc:sldMk cId="3527676967" sldId="329"/>
        </pc:sldMkLst>
      </pc:sldChg>
      <pc:sldChg chg="addSp delSp modSp add modAnim">
        <pc:chgData name="Moore, Jacob Preston" userId="fdd3fd0f-c483-48c9-988d-7deb216763fd" providerId="ADAL" clId="{A59CBCED-7092-4544-9E0C-8C935690C011}" dt="2020-09-21T17:51:47.484" v="1315" actId="20577"/>
        <pc:sldMkLst>
          <pc:docMk/>
          <pc:sldMk cId="2668933713" sldId="330"/>
        </pc:sldMkLst>
        <pc:spChg chg="mod">
          <ac:chgData name="Moore, Jacob Preston" userId="fdd3fd0f-c483-48c9-988d-7deb216763fd" providerId="ADAL" clId="{A59CBCED-7092-4544-9E0C-8C935690C011}" dt="2020-09-21T17:51:47.484" v="1315" actId="20577"/>
          <ac:spMkLst>
            <pc:docMk/>
            <pc:sldMk cId="2668933713" sldId="330"/>
            <ac:spMk id="3" creationId="{00000000-0000-0000-0000-000000000000}"/>
          </ac:spMkLst>
        </pc:spChg>
        <pc:spChg chg="add mod">
          <ac:chgData name="Moore, Jacob Preston" userId="fdd3fd0f-c483-48c9-988d-7deb216763fd" providerId="ADAL" clId="{A59CBCED-7092-4544-9E0C-8C935690C011}" dt="2020-09-21T17:51:24.574" v="1254" actId="1076"/>
          <ac:spMkLst>
            <pc:docMk/>
            <pc:sldMk cId="2668933713" sldId="330"/>
            <ac:spMk id="7" creationId="{9B28A20C-2142-4236-AA0E-41E738771EFF}"/>
          </ac:spMkLst>
        </pc:spChg>
        <pc:picChg chg="del">
          <ac:chgData name="Moore, Jacob Preston" userId="fdd3fd0f-c483-48c9-988d-7deb216763fd" providerId="ADAL" clId="{A59CBCED-7092-4544-9E0C-8C935690C011}" dt="2020-09-21T17:39:15.266" v="1172" actId="478"/>
          <ac:picMkLst>
            <pc:docMk/>
            <pc:sldMk cId="2668933713" sldId="330"/>
            <ac:picMk id="13314" creationId="{00000000-0000-0000-0000-000000000000}"/>
          </ac:picMkLst>
        </pc:picChg>
        <pc:picChg chg="del mod">
          <ac:chgData name="Moore, Jacob Preston" userId="fdd3fd0f-c483-48c9-988d-7deb216763fd" providerId="ADAL" clId="{A59CBCED-7092-4544-9E0C-8C935690C011}" dt="2020-09-21T17:51:18.555" v="1253" actId="478"/>
          <ac:picMkLst>
            <pc:docMk/>
            <pc:sldMk cId="2668933713" sldId="330"/>
            <ac:picMk id="1331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2494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14</a:t>
            </a:fld>
            <a:endParaRPr lang="en-US"/>
          </a:p>
        </p:txBody>
      </p:sp>
    </p:spTree>
    <p:extLst>
      <p:ext uri="{BB962C8B-B14F-4D97-AF65-F5344CB8AC3E}">
        <p14:creationId xmlns:p14="http://schemas.microsoft.com/office/powerpoint/2010/main" val="1854627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Equivalent Point Load</a:t>
            </a:r>
            <a:br>
              <a:rPr lang="en-US" dirty="0"/>
            </a:br>
            <a:r>
              <a:rPr lang="en-US" dirty="0"/>
              <a:t>(via Integration)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By rearranging the equation from the previous slide, we can solve directly for the location of the force (</a:t>
            </a:r>
            <a:r>
              <a:rPr lang="en-US" dirty="0" err="1"/>
              <a:t>x</a:t>
            </a:r>
            <a:r>
              <a:rPr lang="en-US" baseline="-25000" dirty="0" err="1"/>
              <a:t>eq</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3CFE2E-6656-4250-BE17-2DD04AD6542B}"/>
                  </a:ext>
                </a:extLst>
              </p:cNvPr>
              <p:cNvSpPr/>
              <p:nvPr/>
            </p:nvSpPr>
            <p:spPr>
              <a:xfrm>
                <a:off x="1066800" y="4561000"/>
                <a:ext cx="3810000" cy="1164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𝑒𝑞</m:t>
                          </m:r>
                        </m:sub>
                      </m:sSub>
                      <m:r>
                        <a:rPr lang="en-US" sz="2800" i="1">
                          <a:latin typeface="Cambria Math"/>
                        </a:rPr>
                        <m:t>=</m:t>
                      </m:r>
                      <m:f>
                        <m:fPr>
                          <m:ctrlPr>
                            <a:rPr lang="en-US" sz="2800" i="1" smtClean="0">
                              <a:latin typeface="Cambria Math" panose="02040503050406030204" pitchFamily="18" charset="0"/>
                            </a:rPr>
                          </m:ctrlPr>
                        </m:fPr>
                        <m:num>
                          <m:nary>
                            <m:naryPr>
                              <m:ctrlPr>
                                <a:rPr lang="en-US" sz="2800" i="1">
                                  <a:latin typeface="Cambria Math" panose="02040503050406030204" pitchFamily="18" charset="0"/>
                                </a:rPr>
                              </m:ctrlPr>
                            </m:naryPr>
                            <m:sub>
                              <m:r>
                                <m:rPr>
                                  <m:brk m:alnAt="23"/>
                                </m:rPr>
                                <a:rPr lang="en-US" sz="2800" i="1">
                                  <a:latin typeface="Cambria Math"/>
                                </a:rPr>
                                <m:t>𝑥</m:t>
                              </m:r>
                              <m:r>
                                <a:rPr lang="en-US" sz="2800" i="1">
                                  <a:latin typeface="Cambria Math"/>
                                </a:rPr>
                                <m:t>𝑚𝑖𝑛</m:t>
                              </m:r>
                            </m:sub>
                            <m:sup>
                              <m:r>
                                <a:rPr lang="en-US" sz="2800" i="1">
                                  <a:latin typeface="Cambria Math"/>
                                </a:rPr>
                                <m:t>𝑥𝑚𝑎𝑥</m:t>
                              </m:r>
                            </m:sup>
                            <m:e>
                              <m:r>
                                <a:rPr lang="en-US" sz="2800" i="1">
                                  <a:latin typeface="Cambria Math"/>
                                </a:rPr>
                                <m:t>(</m:t>
                              </m:r>
                              <m:r>
                                <a:rPr lang="en-US" sz="2800" i="1">
                                  <a:latin typeface="Cambria Math"/>
                                </a:rPr>
                                <m:t>𝐹</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m:t>
                              </m:r>
                              <m:r>
                                <a:rPr lang="en-US" sz="2800" i="1">
                                  <a:latin typeface="Cambria Math"/>
                                </a:rPr>
                                <m:t>𝑥</m:t>
                              </m:r>
                              <m:r>
                                <a:rPr lang="en-US" sz="2800" i="1">
                                  <a:latin typeface="Cambria Math"/>
                                </a:rPr>
                                <m:t>)</m:t>
                              </m:r>
                            </m:e>
                          </m:nary>
                        </m:num>
                        <m:den>
                          <m:sSub>
                            <m:sSubPr>
                              <m:ctrlPr>
                                <a:rPr lang="en-US" sz="2800" i="1">
                                  <a:latin typeface="Cambria Math" panose="02040503050406030204" pitchFamily="18" charset="0"/>
                                </a:rPr>
                              </m:ctrlPr>
                            </m:sSubPr>
                            <m:e>
                              <m:r>
                                <a:rPr lang="en-US" sz="2800" i="1">
                                  <a:latin typeface="Cambria Math"/>
                                </a:rPr>
                                <m:t>𝐹</m:t>
                              </m:r>
                            </m:e>
                            <m:sub>
                              <m:r>
                                <a:rPr lang="en-US" sz="2800" i="1">
                                  <a:latin typeface="Cambria Math"/>
                                </a:rPr>
                                <m:t>𝑒𝑞</m:t>
                              </m:r>
                            </m:sub>
                          </m:sSub>
                        </m:den>
                      </m:f>
                    </m:oMath>
                  </m:oMathPara>
                </a14:m>
                <a:endParaRPr lang="en-US" sz="2400" dirty="0"/>
              </a:p>
            </p:txBody>
          </p:sp>
        </mc:Choice>
        <mc:Fallback xmlns="">
          <p:sp>
            <p:nvSpPr>
              <p:cNvPr id="5" name="Rectangle 4">
                <a:extLst>
                  <a:ext uri="{FF2B5EF4-FFF2-40B4-BE49-F238E27FC236}">
                    <a16:creationId xmlns:a16="http://schemas.microsoft.com/office/drawing/2014/main" id="{153CFE2E-6656-4250-BE17-2DD04AD6542B}"/>
                  </a:ext>
                </a:extLst>
              </p:cNvPr>
              <p:cNvSpPr>
                <a:spLocks noRot="1" noChangeAspect="1" noMove="1" noResize="1" noEditPoints="1" noAdjustHandles="1" noChangeArrowheads="1" noChangeShapeType="1" noTextEdit="1"/>
              </p:cNvSpPr>
              <p:nvPr/>
            </p:nvSpPr>
            <p:spPr>
              <a:xfrm>
                <a:off x="1066800" y="4561000"/>
                <a:ext cx="3810000" cy="11649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99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A2B6-26F0-4726-B92D-45EC8BBD54F3}"/>
              </a:ext>
            </a:extLst>
          </p:cNvPr>
          <p:cNvSpPr>
            <a:spLocks noGrp="1"/>
          </p:cNvSpPr>
          <p:nvPr>
            <p:ph type="title"/>
          </p:nvPr>
        </p:nvSpPr>
        <p:spPr/>
        <p:txBody>
          <a:bodyPr/>
          <a:lstStyle/>
          <a:p>
            <a:r>
              <a:rPr lang="en-US" dirty="0"/>
              <a:t>Using the Equivalent Point Load</a:t>
            </a:r>
          </a:p>
        </p:txBody>
      </p:sp>
      <p:sp>
        <p:nvSpPr>
          <p:cNvPr id="3" name="Content Placeholder 2">
            <a:extLst>
              <a:ext uri="{FF2B5EF4-FFF2-40B4-BE49-F238E27FC236}">
                <a16:creationId xmlns:a16="http://schemas.microsoft.com/office/drawing/2014/main" id="{7DF336DC-0FD5-49C5-BE3D-04FFCC1F29FB}"/>
              </a:ext>
            </a:extLst>
          </p:cNvPr>
          <p:cNvSpPr>
            <a:spLocks noGrp="1"/>
          </p:cNvSpPr>
          <p:nvPr>
            <p:ph idx="1"/>
          </p:nvPr>
        </p:nvSpPr>
        <p:spPr/>
        <p:txBody>
          <a:bodyPr/>
          <a:lstStyle/>
          <a:p>
            <a:r>
              <a:rPr lang="en-US" dirty="0"/>
              <a:t>Once you have identified the magnitude and location of the equivalent point load, you can use the equivalent point load in further analysis (free body diagram / equilibrium equations / the equations of motion).</a:t>
            </a:r>
          </a:p>
          <a:p>
            <a:r>
              <a:rPr lang="en-US" dirty="0"/>
              <a:t>The one exception to this that you cannot use the equivalent point load when examining </a:t>
            </a:r>
            <a:r>
              <a:rPr lang="en-US" b="1" dirty="0"/>
              <a:t>internal forces </a:t>
            </a:r>
            <a:r>
              <a:rPr lang="en-US" dirty="0"/>
              <a:t>or moments</a:t>
            </a:r>
          </a:p>
        </p:txBody>
      </p:sp>
      <p:sp>
        <p:nvSpPr>
          <p:cNvPr id="4" name="Slide Number Placeholder 3">
            <a:extLst>
              <a:ext uri="{FF2B5EF4-FFF2-40B4-BE49-F238E27FC236}">
                <a16:creationId xmlns:a16="http://schemas.microsoft.com/office/drawing/2014/main" id="{53CD3D5F-5BCE-413A-8649-E0E46A315C70}"/>
              </a:ext>
            </a:extLst>
          </p:cNvPr>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374638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p:txBody>
          <a:bodyPr/>
          <a:lstStyle/>
          <a:p>
            <a:r>
              <a:rPr lang="en-US" dirty="0"/>
              <a:t>Occasionally we will come across a force function (F(x)) that cannot be written out as a single continuous function.</a:t>
            </a:r>
          </a:p>
          <a:p>
            <a:r>
              <a:rPr lang="en-US" dirty="0"/>
              <a:t>In cases like this we will split the function into sections, integrate each section in it’s given range, and add together the results.</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Tree>
    <p:extLst>
      <p:ext uri="{BB962C8B-B14F-4D97-AF65-F5344CB8AC3E}">
        <p14:creationId xmlns:p14="http://schemas.microsoft.com/office/powerpoint/2010/main" val="5485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fontScale="77500" lnSpcReduction="20000"/>
          </a:bodyPr>
          <a:lstStyle/>
          <a:p>
            <a:r>
              <a:rPr lang="en-US" dirty="0"/>
              <a:t>To find the magnitude of the equivalent point load, find the equation describing the magnitude of the force function for each section, then integrate each section within it’s respective range, then add together the two integrals. </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2133600" y="5859368"/>
                <a:ext cx="4851234" cy="922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𝐹</m:t>
                          </m:r>
                        </m:e>
                        <m:sub>
                          <m:r>
                            <a:rPr lang="en-US" sz="2400" i="1">
                              <a:latin typeface="Cambria Math"/>
                            </a:rPr>
                            <m:t>𝑒𝑞</m:t>
                          </m:r>
                        </m:sub>
                      </m:sSub>
                      <m:r>
                        <a:rPr lang="en-US" sz="2400" i="1">
                          <a:latin typeface="Cambria Math"/>
                        </a:rPr>
                        <m:t>=</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1</m:t>
                          </m:r>
                        </m:sub>
                        <m:sup>
                          <m:r>
                            <a:rPr lang="en-US" sz="2400" i="1">
                              <a:latin typeface="Cambria Math"/>
                            </a:rPr>
                            <m:t>𝑥</m:t>
                          </m:r>
                          <m:r>
                            <a:rPr lang="en-US" sz="2400" b="0" i="1" smtClean="0">
                              <a:latin typeface="Cambria Math"/>
                            </a:rPr>
                            <m:t>2</m:t>
                          </m:r>
                        </m:sup>
                        <m:e>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 </m:t>
                          </m:r>
                          <m:r>
                            <a:rPr lang="en-US" sz="2400" b="0" i="1" smtClean="0">
                              <a:latin typeface="Cambria Math"/>
                            </a:rPr>
                            <m:t>𝑑𝑥</m:t>
                          </m:r>
                        </m:e>
                      </m:nary>
                      <m:r>
                        <a:rPr lang="en-US" sz="2400" b="0" i="1" smtClean="0">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2</m:t>
                          </m:r>
                        </m:sub>
                        <m:sup>
                          <m:r>
                            <a:rPr lang="en-US" sz="2400" i="1">
                              <a:latin typeface="Cambria Math"/>
                            </a:rPr>
                            <m:t>𝑥</m:t>
                          </m:r>
                          <m:r>
                            <a:rPr lang="en-US" sz="2400" b="0" i="1" smtClean="0">
                              <a:latin typeface="Cambria Math"/>
                            </a:rPr>
                            <m:t>3</m:t>
                          </m:r>
                        </m:sup>
                        <m:e>
                          <m:sSub>
                            <m:sSubPr>
                              <m:ctrlPr>
                                <a:rPr lang="en-US" sz="2400" i="1">
                                  <a:latin typeface="Cambria Math" panose="02040503050406030204" pitchFamily="18" charset="0"/>
                                </a:rPr>
                              </m:ctrlPr>
                            </m:sSubPr>
                            <m:e>
                              <m:r>
                                <a:rPr lang="en-US" sz="2400" i="1">
                                  <a:latin typeface="Cambria Math"/>
                                </a:rPr>
                                <m:t>𝐹</m:t>
                              </m:r>
                            </m:e>
                            <m:sub>
                              <m:r>
                                <a:rPr lang="en-US" sz="2400" b="0" i="1" smtClean="0">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i="1">
                              <a:latin typeface="Cambria Math"/>
                            </a:rPr>
                            <m:t>𝑑𝑥</m:t>
                          </m:r>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133600" y="5859368"/>
                <a:ext cx="4851234" cy="922432"/>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93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lnSpcReduction="10000"/>
          </a:bodyPr>
          <a:lstStyle/>
          <a:p>
            <a:r>
              <a:rPr lang="en-US" dirty="0"/>
              <a:t>To find the location of the equivalent point load we can go through a similar procedure with the moment integrals.</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1371600" y="5703332"/>
                <a:ext cx="6797169" cy="10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𝑥</m:t>
                          </m:r>
                        </m:e>
                        <m:sub>
                          <m:r>
                            <a:rPr lang="en-US" sz="2400" i="1">
                              <a:latin typeface="Cambria Math"/>
                            </a:rPr>
                            <m:t>𝑒𝑞</m:t>
                          </m:r>
                        </m:sub>
                      </m:sSub>
                      <m:r>
                        <a:rPr lang="en-US" sz="2400" i="1">
                          <a:latin typeface="Cambria Math"/>
                        </a:rPr>
                        <m:t>=</m:t>
                      </m:r>
                      <m:f>
                        <m:fPr>
                          <m:ctrlPr>
                            <a:rPr lang="en-US" sz="240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1</m:t>
                              </m:r>
                            </m:sub>
                            <m:sup>
                              <m:r>
                                <a:rPr lang="en-US" sz="2400" i="1">
                                  <a:latin typeface="Cambria Math"/>
                                </a:rPr>
                                <m:t>𝑥</m:t>
                              </m:r>
                              <m:r>
                                <a:rPr lang="en-US" sz="2400" i="1">
                                  <a:latin typeface="Cambria Math"/>
                                </a:rPr>
                                <m:t>2</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b="0" i="1" smtClean="0">
                                  <a:latin typeface="Cambria Math"/>
                                </a:rPr>
                                <m:t>∗</m:t>
                              </m:r>
                              <m:r>
                                <a:rPr lang="en-US" sz="2400" b="0" i="1" smtClean="0">
                                  <a:latin typeface="Cambria Math"/>
                                </a:rPr>
                                <m:t>𝑥</m:t>
                              </m:r>
                              <m:r>
                                <a:rPr lang="en-US" sz="2400" b="0" i="1" smtClean="0">
                                  <a:latin typeface="Cambria Math"/>
                                </a:rPr>
                                <m:t>)</m:t>
                              </m:r>
                              <m:r>
                                <a:rPr lang="en-US" sz="2400" i="1">
                                  <a:latin typeface="Cambria Math"/>
                                </a:rPr>
                                <m:t>𝑑𝑥</m:t>
                              </m:r>
                            </m:e>
                          </m:nary>
                          <m:r>
                            <a:rPr lang="en-US" sz="2400" i="1">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2</m:t>
                              </m:r>
                            </m:sub>
                            <m:sup>
                              <m:r>
                                <a:rPr lang="en-US" sz="2400" i="1">
                                  <a:latin typeface="Cambria Math"/>
                                </a:rPr>
                                <m:t>𝑥</m:t>
                              </m:r>
                              <m:r>
                                <a:rPr lang="en-US" sz="2400" i="1">
                                  <a:latin typeface="Cambria Math"/>
                                </a:rPr>
                                <m:t>3</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 </m:t>
                              </m:r>
                              <m:r>
                                <a:rPr lang="en-US" sz="2400" i="1">
                                  <a:latin typeface="Cambria Math"/>
                                </a:rPr>
                                <m:t>𝑑𝑥</m:t>
                              </m:r>
                            </m:e>
                          </m:nary>
                          <m:r>
                            <m:rPr>
                              <m:nor/>
                            </m:rPr>
                            <a:rPr lang="en-US" sz="2400" dirty="0"/>
                            <m:t> </m:t>
                          </m:r>
                        </m:num>
                        <m:den>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𝑒𝑞</m:t>
                              </m:r>
                            </m:sub>
                          </m:sSub>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71600" y="5703332"/>
                <a:ext cx="6797169" cy="1041888"/>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6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for Surface Forces</a:t>
            </a:r>
          </a:p>
        </p:txBody>
      </p:sp>
      <p:sp>
        <p:nvSpPr>
          <p:cNvPr id="3" name="Content Placeholder 2"/>
          <p:cNvSpPr>
            <a:spLocks noGrp="1"/>
          </p:cNvSpPr>
          <p:nvPr>
            <p:ph idx="1"/>
          </p:nvPr>
        </p:nvSpPr>
        <p:spPr>
          <a:xfrm>
            <a:off x="457200" y="1600200"/>
            <a:ext cx="3962400" cy="4525963"/>
          </a:xfrm>
        </p:spPr>
        <p:txBody>
          <a:bodyPr>
            <a:normAutofit fontScale="92500" lnSpcReduction="10000"/>
          </a:bodyPr>
          <a:lstStyle/>
          <a:p>
            <a:r>
              <a:rPr lang="en-US" dirty="0"/>
              <a:t>Now we will look at a force spread over two dimensions (x and y).</a:t>
            </a:r>
          </a:p>
          <a:p>
            <a:r>
              <a:rPr lang="en-US" dirty="0"/>
              <a:t>Again, the first step is to define the force function.</a:t>
            </a:r>
          </a:p>
          <a:p>
            <a:pPr lvl="1"/>
            <a:r>
              <a:rPr lang="en-US" dirty="0"/>
              <a:t>This will a function describing the pressure at a given x and y value.</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grpSp>
        <p:nvGrpSpPr>
          <p:cNvPr id="37" name="Group 36">
            <a:extLst>
              <a:ext uri="{FF2B5EF4-FFF2-40B4-BE49-F238E27FC236}">
                <a16:creationId xmlns:a16="http://schemas.microsoft.com/office/drawing/2014/main" id="{1A09AE6F-B7E7-406A-919D-24CADA3CA4E3}"/>
              </a:ext>
            </a:extLst>
          </p:cNvPr>
          <p:cNvGrpSpPr/>
          <p:nvPr/>
        </p:nvGrpSpPr>
        <p:grpSpPr>
          <a:xfrm>
            <a:off x="4715062" y="1752600"/>
            <a:ext cx="4009838" cy="3409950"/>
            <a:chOff x="4715062" y="1752600"/>
            <a:chExt cx="4009838" cy="3409950"/>
          </a:xfrm>
        </p:grpSpPr>
        <p:sp>
          <p:nvSpPr>
            <p:cNvPr id="5" name="Rectangle 4">
              <a:extLst>
                <a:ext uri="{FF2B5EF4-FFF2-40B4-BE49-F238E27FC236}">
                  <a16:creationId xmlns:a16="http://schemas.microsoft.com/office/drawing/2014/main" id="{E355B005-A244-411C-9416-0B1096BEC9E7}"/>
                </a:ext>
              </a:extLst>
            </p:cNvPr>
            <p:cNvSpPr/>
            <p:nvPr/>
          </p:nvSpPr>
          <p:spPr>
            <a:xfrm>
              <a:off x="5410200" y="2419350"/>
              <a:ext cx="2743200" cy="2743200"/>
            </a:xfrm>
            <a:prstGeom prst="rect">
              <a:avLst/>
            </a:prstGeom>
            <a:scene3d>
              <a:camera prst="isometricTopUp"/>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6248E35-4897-4870-A95A-D549097BE7E5}"/>
                </a:ext>
              </a:extLst>
            </p:cNvPr>
            <p:cNvCxnSpPr>
              <a:cxnSpLocks/>
            </p:cNvCxnSpPr>
            <p:nvPr/>
          </p:nvCxnSpPr>
          <p:spPr>
            <a:xfrm flipV="1">
              <a:off x="4857937" y="2974181"/>
              <a:ext cx="1458695" cy="815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E727634-6C85-4B7C-984F-4CD0155C78B9}"/>
                </a:ext>
              </a:extLst>
            </p:cNvPr>
            <p:cNvCxnSpPr>
              <a:cxnSpLocks/>
            </p:cNvCxnSpPr>
            <p:nvPr/>
          </p:nvCxnSpPr>
          <p:spPr>
            <a:xfrm>
              <a:off x="6781800" y="1753116"/>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3E597C7A-7687-46FD-ADE7-F45415B12987}"/>
                </a:ext>
              </a:extLst>
            </p:cNvPr>
            <p:cNvCxnSpPr>
              <a:cxnSpLocks/>
            </p:cNvCxnSpPr>
            <p:nvPr/>
          </p:nvCxnSpPr>
          <p:spPr>
            <a:xfrm>
              <a:off x="4857937" y="3796506"/>
              <a:ext cx="904875" cy="527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155FCF3-6DDF-4BCD-8F44-05D931788EE7}"/>
                </a:ext>
              </a:extLst>
            </p:cNvPr>
            <p:cNvCxnSpPr>
              <a:cxnSpLocks/>
            </p:cNvCxnSpPr>
            <p:nvPr/>
          </p:nvCxnSpPr>
          <p:spPr>
            <a:xfrm flipV="1">
              <a:off x="4867462" y="2761456"/>
              <a:ext cx="0" cy="1035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F5EA182D-CBC6-4040-AD88-647F2E3B1B01}"/>
                </a:ext>
              </a:extLst>
            </p:cNvPr>
            <p:cNvSpPr txBox="1"/>
            <p:nvPr/>
          </p:nvSpPr>
          <p:spPr>
            <a:xfrm>
              <a:off x="5482201" y="4385905"/>
              <a:ext cx="284052" cy="369332"/>
            </a:xfrm>
            <a:prstGeom prst="rect">
              <a:avLst/>
            </a:prstGeom>
            <a:noFill/>
          </p:spPr>
          <p:txBody>
            <a:bodyPr wrap="none" rtlCol="0">
              <a:spAutoFit/>
            </a:bodyPr>
            <a:lstStyle/>
            <a:p>
              <a:r>
                <a:rPr lang="en-US" dirty="0"/>
                <a:t>x</a:t>
              </a:r>
            </a:p>
          </p:txBody>
        </p:sp>
        <p:sp>
          <p:nvSpPr>
            <p:cNvPr id="21" name="TextBox 20">
              <a:extLst>
                <a:ext uri="{FF2B5EF4-FFF2-40B4-BE49-F238E27FC236}">
                  <a16:creationId xmlns:a16="http://schemas.microsoft.com/office/drawing/2014/main" id="{6B99EBA4-4C4D-4437-95EB-E91F60108ED5}"/>
                </a:ext>
              </a:extLst>
            </p:cNvPr>
            <p:cNvSpPr txBox="1"/>
            <p:nvPr/>
          </p:nvSpPr>
          <p:spPr>
            <a:xfrm>
              <a:off x="6094632" y="2574329"/>
              <a:ext cx="288862" cy="369332"/>
            </a:xfrm>
            <a:prstGeom prst="rect">
              <a:avLst/>
            </a:prstGeom>
            <a:noFill/>
          </p:spPr>
          <p:txBody>
            <a:bodyPr wrap="none" rtlCol="0">
              <a:spAutoFit/>
            </a:bodyPr>
            <a:lstStyle/>
            <a:p>
              <a:r>
                <a:rPr lang="en-US" dirty="0"/>
                <a:t>y</a:t>
              </a:r>
            </a:p>
          </p:txBody>
        </p:sp>
        <p:sp>
          <p:nvSpPr>
            <p:cNvPr id="22" name="TextBox 21">
              <a:extLst>
                <a:ext uri="{FF2B5EF4-FFF2-40B4-BE49-F238E27FC236}">
                  <a16:creationId xmlns:a16="http://schemas.microsoft.com/office/drawing/2014/main" id="{52E29227-0CEE-404C-A570-A269B19C4AFE}"/>
                </a:ext>
              </a:extLst>
            </p:cNvPr>
            <p:cNvSpPr txBox="1"/>
            <p:nvPr/>
          </p:nvSpPr>
          <p:spPr>
            <a:xfrm>
              <a:off x="4715062" y="2298184"/>
              <a:ext cx="276038" cy="369332"/>
            </a:xfrm>
            <a:prstGeom prst="rect">
              <a:avLst/>
            </a:prstGeom>
            <a:noFill/>
          </p:spPr>
          <p:txBody>
            <a:bodyPr wrap="none" rtlCol="0">
              <a:spAutoFit/>
            </a:bodyPr>
            <a:lstStyle/>
            <a:p>
              <a:r>
                <a:rPr lang="en-US" dirty="0"/>
                <a:t>z</a:t>
              </a:r>
            </a:p>
          </p:txBody>
        </p:sp>
        <p:cxnSp>
          <p:nvCxnSpPr>
            <p:cNvPr id="23" name="Straight Arrow Connector 22">
              <a:extLst>
                <a:ext uri="{FF2B5EF4-FFF2-40B4-BE49-F238E27FC236}">
                  <a16:creationId xmlns:a16="http://schemas.microsoft.com/office/drawing/2014/main" id="{732A26F2-B8A8-474E-A50B-E0562EBFD2BF}"/>
                </a:ext>
              </a:extLst>
            </p:cNvPr>
            <p:cNvCxnSpPr>
              <a:cxnSpLocks/>
            </p:cNvCxnSpPr>
            <p:nvPr/>
          </p:nvCxnSpPr>
          <p:spPr>
            <a:xfrm>
              <a:off x="6791325" y="4429125"/>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77E34765-1D38-4FB2-B340-5DA668DF70E1}"/>
                </a:ext>
              </a:extLst>
            </p:cNvPr>
            <p:cNvCxnSpPr>
              <a:cxnSpLocks/>
            </p:cNvCxnSpPr>
            <p:nvPr/>
          </p:nvCxnSpPr>
          <p:spPr>
            <a:xfrm>
              <a:off x="8705850" y="2434431"/>
              <a:ext cx="0" cy="1371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06A220A9-32AC-4BBF-95E5-1CF891FBBC6B}"/>
                </a:ext>
              </a:extLst>
            </p:cNvPr>
            <p:cNvCxnSpPr>
              <a:cxnSpLocks/>
            </p:cNvCxnSpPr>
            <p:nvPr/>
          </p:nvCxnSpPr>
          <p:spPr>
            <a:xfrm>
              <a:off x="5824631" y="2771775"/>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9C1A3DF4-BE47-41C4-BA13-7D1C7552ABBE}"/>
                </a:ext>
              </a:extLst>
            </p:cNvPr>
            <p:cNvCxnSpPr>
              <a:cxnSpLocks/>
            </p:cNvCxnSpPr>
            <p:nvPr/>
          </p:nvCxnSpPr>
          <p:spPr>
            <a:xfrm>
              <a:off x="5829393" y="4138255"/>
              <a:ext cx="0" cy="228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35" name="Freeform: Shape 34">
              <a:extLst>
                <a:ext uri="{FF2B5EF4-FFF2-40B4-BE49-F238E27FC236}">
                  <a16:creationId xmlns:a16="http://schemas.microsoft.com/office/drawing/2014/main" id="{C81A3B0A-08D4-486E-8EB5-0E1A31CCA7ED}"/>
                </a:ext>
              </a:extLst>
            </p:cNvPr>
            <p:cNvSpPr/>
            <p:nvPr/>
          </p:nvSpPr>
          <p:spPr>
            <a:xfrm>
              <a:off x="4876800" y="1752600"/>
              <a:ext cx="3848100" cy="2686050"/>
            </a:xfrm>
            <a:custGeom>
              <a:avLst/>
              <a:gdLst>
                <a:gd name="connsiteX0" fmla="*/ 0 w 3848100"/>
                <a:gd name="connsiteY0" fmla="*/ 2057400 h 2686050"/>
                <a:gd name="connsiteX1" fmla="*/ 1914525 w 3848100"/>
                <a:gd name="connsiteY1" fmla="*/ 0 h 2686050"/>
                <a:gd name="connsiteX2" fmla="*/ 3848100 w 3848100"/>
                <a:gd name="connsiteY2" fmla="*/ 704850 h 2686050"/>
                <a:gd name="connsiteX3" fmla="*/ 1933575 w 3848100"/>
                <a:gd name="connsiteY3" fmla="*/ 2686050 h 2686050"/>
                <a:gd name="connsiteX4" fmla="*/ 0 w 3848100"/>
                <a:gd name="connsiteY4" fmla="*/ 2057400 h 2686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100" h="2686050">
                  <a:moveTo>
                    <a:pt x="0" y="2057400"/>
                  </a:moveTo>
                  <a:lnTo>
                    <a:pt x="1914525" y="0"/>
                  </a:lnTo>
                  <a:lnTo>
                    <a:pt x="3848100" y="704850"/>
                  </a:lnTo>
                  <a:lnTo>
                    <a:pt x="1933575" y="2686050"/>
                  </a:lnTo>
                  <a:lnTo>
                    <a:pt x="0" y="2057400"/>
                  </a:lnTo>
                  <a:close/>
                </a:path>
              </a:pathLst>
            </a:custGeom>
            <a:solidFill>
              <a:schemeClr val="accent2">
                <a:lumMod val="20000"/>
                <a:lumOff val="80000"/>
                <a:alpha val="3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83CDAA3-9FB2-43F9-A85B-281913014A49}"/>
                </a:ext>
              </a:extLst>
            </p:cNvPr>
            <p:cNvCxnSpPr>
              <a:cxnSpLocks/>
            </p:cNvCxnSpPr>
            <p:nvPr/>
          </p:nvCxnSpPr>
          <p:spPr>
            <a:xfrm>
              <a:off x="7748588" y="3425547"/>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4E2FCB9B-55F0-4959-BE41-A95CCF9D1040}"/>
                </a:ext>
              </a:extLst>
            </p:cNvPr>
            <p:cNvCxnSpPr>
              <a:cxnSpLocks/>
            </p:cNvCxnSpPr>
            <p:nvPr/>
          </p:nvCxnSpPr>
          <p:spPr>
            <a:xfrm>
              <a:off x="7743825" y="2073195"/>
              <a:ext cx="0" cy="11430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a:extLst>
                <a:ext uri="{FF2B5EF4-FFF2-40B4-BE49-F238E27FC236}">
                  <a16:creationId xmlns:a16="http://schemas.microsoft.com/office/drawing/2014/main" id="{311EF1DB-2AFC-46EB-99E6-69F1DBFB48BB}"/>
                </a:ext>
              </a:extLst>
            </p:cNvPr>
            <p:cNvCxnSpPr>
              <a:cxnSpLocks/>
            </p:cNvCxnSpPr>
            <p:nvPr/>
          </p:nvCxnSpPr>
          <p:spPr>
            <a:xfrm>
              <a:off x="6786656" y="3216195"/>
              <a:ext cx="0" cy="6858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6E04BE2-A749-4254-98CD-ADD7A7070015}"/>
                  </a:ext>
                </a:extLst>
              </p:cNvPr>
              <p:cNvSpPr txBox="1"/>
              <p:nvPr/>
            </p:nvSpPr>
            <p:spPr>
              <a:xfrm>
                <a:off x="5054859" y="5665548"/>
                <a:ext cx="349198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𝐹</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r>
                        <a:rPr lang="en-US" sz="3200" b="0" i="1" smtClean="0">
                          <a:latin typeface="Cambria Math" panose="02040503050406030204" pitchFamily="18" charset="0"/>
                        </a:rPr>
                        <m:t>=5</m:t>
                      </m:r>
                      <m:r>
                        <a:rPr lang="en-US" sz="3200" b="0" i="1" smtClean="0">
                          <a:latin typeface="Cambria Math" panose="02040503050406030204" pitchFamily="18" charset="0"/>
                        </a:rPr>
                        <m:t>𝑥</m:t>
                      </m:r>
                      <m:r>
                        <a:rPr lang="en-US" sz="3200" b="0" i="1" smtClean="0">
                          <a:latin typeface="Cambria Math" panose="02040503050406030204" pitchFamily="18" charset="0"/>
                        </a:rPr>
                        <m:t>+10</m:t>
                      </m:r>
                      <m:r>
                        <a:rPr lang="en-US" sz="3200" b="0" i="1" smtClean="0">
                          <a:latin typeface="Cambria Math" panose="02040503050406030204" pitchFamily="18" charset="0"/>
                        </a:rPr>
                        <m:t>𝑦</m:t>
                      </m:r>
                    </m:oMath>
                  </m:oMathPara>
                </a14:m>
                <a:endParaRPr lang="en-US" dirty="0"/>
              </a:p>
            </p:txBody>
          </p:sp>
        </mc:Choice>
        <mc:Fallback xmlns="">
          <p:sp>
            <p:nvSpPr>
              <p:cNvPr id="43" name="TextBox 42">
                <a:extLst>
                  <a:ext uri="{FF2B5EF4-FFF2-40B4-BE49-F238E27FC236}">
                    <a16:creationId xmlns:a16="http://schemas.microsoft.com/office/drawing/2014/main" id="{16E04BE2-A749-4254-98CD-ADD7A7070015}"/>
                  </a:ext>
                </a:extLst>
              </p:cNvPr>
              <p:cNvSpPr txBox="1">
                <a:spLocks noRot="1" noChangeAspect="1" noMove="1" noResize="1" noEditPoints="1" noAdjustHandles="1" noChangeArrowheads="1" noChangeShapeType="1" noTextEdit="1"/>
              </p:cNvSpPr>
              <p:nvPr/>
            </p:nvSpPr>
            <p:spPr>
              <a:xfrm>
                <a:off x="5054859" y="5665548"/>
                <a:ext cx="3491982" cy="4924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5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Surface Force Problems</a:t>
            </a:r>
          </a:p>
        </p:txBody>
      </p:sp>
      <p:sp>
        <p:nvSpPr>
          <p:cNvPr id="3" name="Content Placeholder 2"/>
          <p:cNvSpPr>
            <a:spLocks noGrp="1"/>
          </p:cNvSpPr>
          <p:nvPr>
            <p:ph idx="1"/>
          </p:nvPr>
        </p:nvSpPr>
        <p:spPr>
          <a:xfrm>
            <a:off x="457200" y="1600201"/>
            <a:ext cx="4343400" cy="3657600"/>
          </a:xfrm>
        </p:spPr>
        <p:txBody>
          <a:bodyPr>
            <a:normAutofit fontScale="92500" lnSpcReduction="20000"/>
          </a:bodyPr>
          <a:lstStyle/>
          <a:p>
            <a:r>
              <a:rPr lang="en-US" dirty="0"/>
              <a:t>The volume under the force function is the magnitude of the equivalent point load.</a:t>
            </a:r>
          </a:p>
          <a:p>
            <a:r>
              <a:rPr lang="en-US" dirty="0"/>
              <a:t>We need to integrate the force function over the surface the force is applied to in order to find this volume.</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0767DD-5E31-4253-A503-34450E648B78}"/>
                  </a:ext>
                </a:extLst>
              </p:cNvPr>
              <p:cNvSpPr txBox="1"/>
              <p:nvPr/>
            </p:nvSpPr>
            <p:spPr>
              <a:xfrm>
                <a:off x="2808926" y="5117583"/>
                <a:ext cx="2953886" cy="1527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chr m:val="∬"/>
                          <m:limLoc m:val="undOvr"/>
                          <m:ctrlPr>
                            <a:rPr lang="en-US" sz="3200" b="0" i="1" smtClean="0">
                              <a:latin typeface="Cambria Math" panose="02040503050406030204" pitchFamily="18" charset="0"/>
                            </a:rPr>
                          </m:ctrlPr>
                        </m:naryPr>
                        <m:sub>
                          <m:r>
                            <m:rPr>
                              <m:brk m:alnAt="24"/>
                            </m:rPr>
                            <a:rPr lang="en-US" sz="3200" b="0" i="1" smtClean="0">
                              <a:latin typeface="Cambria Math" panose="02040503050406030204" pitchFamily="18" charset="0"/>
                            </a:rPr>
                            <m:t>𝑆</m:t>
                          </m:r>
                        </m:sub>
                        <m:sup/>
                        <m:e>
                          <m:r>
                            <a:rPr lang="en-US" sz="3200" i="1">
                              <a:latin typeface="Cambria Math" panose="02040503050406030204" pitchFamily="18" charset="0"/>
                            </a:rPr>
                            <m:t>𝐹</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e>
                      </m:nary>
                    </m:oMath>
                  </m:oMathPara>
                </a14:m>
                <a:endParaRPr lang="en-US" dirty="0"/>
              </a:p>
            </p:txBody>
          </p:sp>
        </mc:Choice>
        <mc:Fallback xmlns="">
          <p:sp>
            <p:nvSpPr>
              <p:cNvPr id="5" name="TextBox 4">
                <a:extLst>
                  <a:ext uri="{FF2B5EF4-FFF2-40B4-BE49-F238E27FC236}">
                    <a16:creationId xmlns:a16="http://schemas.microsoft.com/office/drawing/2014/main" id="{920767DD-5E31-4253-A503-34450E648B78}"/>
                  </a:ext>
                </a:extLst>
              </p:cNvPr>
              <p:cNvSpPr txBox="1">
                <a:spLocks noRot="1" noChangeAspect="1" noMove="1" noResize="1" noEditPoints="1" noAdjustHandles="1" noChangeArrowheads="1" noChangeShapeType="1" noTextEdit="1"/>
              </p:cNvSpPr>
              <p:nvPr/>
            </p:nvSpPr>
            <p:spPr>
              <a:xfrm>
                <a:off x="2808926" y="5117583"/>
                <a:ext cx="2953886" cy="1527791"/>
              </a:xfrm>
              <a:prstGeom prst="rect">
                <a:avLst/>
              </a:prstGeom>
              <a:blipFill>
                <a:blip r:embed="rId2"/>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B4C38FA9-2C74-4AD6-BBF7-A6AA7AAC182C}"/>
              </a:ext>
            </a:extLst>
          </p:cNvPr>
          <p:cNvGrpSpPr/>
          <p:nvPr/>
        </p:nvGrpSpPr>
        <p:grpSpPr>
          <a:xfrm>
            <a:off x="4715062" y="1752600"/>
            <a:ext cx="4009838" cy="3409950"/>
            <a:chOff x="4715062" y="1752600"/>
            <a:chExt cx="4009838" cy="3409950"/>
          </a:xfrm>
        </p:grpSpPr>
        <p:sp>
          <p:nvSpPr>
            <p:cNvPr id="9" name="Rectangle 8">
              <a:extLst>
                <a:ext uri="{FF2B5EF4-FFF2-40B4-BE49-F238E27FC236}">
                  <a16:creationId xmlns:a16="http://schemas.microsoft.com/office/drawing/2014/main" id="{D7A3B392-CBE5-47C9-B183-280AE3FA7766}"/>
                </a:ext>
              </a:extLst>
            </p:cNvPr>
            <p:cNvSpPr/>
            <p:nvPr/>
          </p:nvSpPr>
          <p:spPr>
            <a:xfrm>
              <a:off x="5410200" y="2419350"/>
              <a:ext cx="2743200" cy="2743200"/>
            </a:xfrm>
            <a:prstGeom prst="rect">
              <a:avLst/>
            </a:prstGeom>
            <a:scene3d>
              <a:camera prst="isometricTopUp"/>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BDA0B09-241D-4084-B54C-59145841AA57}"/>
                </a:ext>
              </a:extLst>
            </p:cNvPr>
            <p:cNvCxnSpPr>
              <a:cxnSpLocks/>
            </p:cNvCxnSpPr>
            <p:nvPr/>
          </p:nvCxnSpPr>
          <p:spPr>
            <a:xfrm flipV="1">
              <a:off x="4857937" y="2974181"/>
              <a:ext cx="1458695" cy="815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E282BEF-E0F5-4021-AA86-4483F2046942}"/>
                </a:ext>
              </a:extLst>
            </p:cNvPr>
            <p:cNvCxnSpPr>
              <a:cxnSpLocks/>
            </p:cNvCxnSpPr>
            <p:nvPr/>
          </p:nvCxnSpPr>
          <p:spPr>
            <a:xfrm>
              <a:off x="6781800" y="1753116"/>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E9C940DD-EB6A-4A73-B8A3-B9E831E67472}"/>
                </a:ext>
              </a:extLst>
            </p:cNvPr>
            <p:cNvCxnSpPr>
              <a:cxnSpLocks/>
            </p:cNvCxnSpPr>
            <p:nvPr/>
          </p:nvCxnSpPr>
          <p:spPr>
            <a:xfrm>
              <a:off x="4857937" y="3796506"/>
              <a:ext cx="904875" cy="527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20930CCF-8785-4CBF-89F4-4735236F78FE}"/>
                </a:ext>
              </a:extLst>
            </p:cNvPr>
            <p:cNvCxnSpPr>
              <a:cxnSpLocks/>
            </p:cNvCxnSpPr>
            <p:nvPr/>
          </p:nvCxnSpPr>
          <p:spPr>
            <a:xfrm flipV="1">
              <a:off x="4867462" y="2761456"/>
              <a:ext cx="0" cy="1035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62EE32D2-BC9C-48A1-8484-407642A0CFA0}"/>
                </a:ext>
              </a:extLst>
            </p:cNvPr>
            <p:cNvSpPr txBox="1"/>
            <p:nvPr/>
          </p:nvSpPr>
          <p:spPr>
            <a:xfrm>
              <a:off x="5482201" y="4385905"/>
              <a:ext cx="284052" cy="369332"/>
            </a:xfrm>
            <a:prstGeom prst="rect">
              <a:avLst/>
            </a:prstGeom>
            <a:noFill/>
          </p:spPr>
          <p:txBody>
            <a:bodyPr wrap="none" rtlCol="0">
              <a:spAutoFit/>
            </a:bodyPr>
            <a:lstStyle/>
            <a:p>
              <a:r>
                <a:rPr lang="en-US" dirty="0"/>
                <a:t>x</a:t>
              </a:r>
            </a:p>
          </p:txBody>
        </p:sp>
        <p:sp>
          <p:nvSpPr>
            <p:cNvPr id="15" name="TextBox 14">
              <a:extLst>
                <a:ext uri="{FF2B5EF4-FFF2-40B4-BE49-F238E27FC236}">
                  <a16:creationId xmlns:a16="http://schemas.microsoft.com/office/drawing/2014/main" id="{8EAD6140-8C1B-423B-A783-02E43F268D1A}"/>
                </a:ext>
              </a:extLst>
            </p:cNvPr>
            <p:cNvSpPr txBox="1"/>
            <p:nvPr/>
          </p:nvSpPr>
          <p:spPr>
            <a:xfrm>
              <a:off x="6094632" y="2574329"/>
              <a:ext cx="288862" cy="369332"/>
            </a:xfrm>
            <a:prstGeom prst="rect">
              <a:avLst/>
            </a:prstGeom>
            <a:noFill/>
          </p:spPr>
          <p:txBody>
            <a:bodyPr wrap="none" rtlCol="0">
              <a:spAutoFit/>
            </a:bodyPr>
            <a:lstStyle/>
            <a:p>
              <a:r>
                <a:rPr lang="en-US" dirty="0"/>
                <a:t>y</a:t>
              </a:r>
            </a:p>
          </p:txBody>
        </p:sp>
        <p:sp>
          <p:nvSpPr>
            <p:cNvPr id="16" name="TextBox 15">
              <a:extLst>
                <a:ext uri="{FF2B5EF4-FFF2-40B4-BE49-F238E27FC236}">
                  <a16:creationId xmlns:a16="http://schemas.microsoft.com/office/drawing/2014/main" id="{FDF202BA-8D70-415E-B900-30EED708A66A}"/>
                </a:ext>
              </a:extLst>
            </p:cNvPr>
            <p:cNvSpPr txBox="1"/>
            <p:nvPr/>
          </p:nvSpPr>
          <p:spPr>
            <a:xfrm>
              <a:off x="4715062" y="2298184"/>
              <a:ext cx="276038" cy="369332"/>
            </a:xfrm>
            <a:prstGeom prst="rect">
              <a:avLst/>
            </a:prstGeom>
            <a:noFill/>
          </p:spPr>
          <p:txBody>
            <a:bodyPr wrap="none" rtlCol="0">
              <a:spAutoFit/>
            </a:bodyPr>
            <a:lstStyle/>
            <a:p>
              <a:r>
                <a:rPr lang="en-US" dirty="0"/>
                <a:t>z</a:t>
              </a:r>
            </a:p>
          </p:txBody>
        </p:sp>
        <p:cxnSp>
          <p:nvCxnSpPr>
            <p:cNvPr id="17" name="Straight Arrow Connector 16">
              <a:extLst>
                <a:ext uri="{FF2B5EF4-FFF2-40B4-BE49-F238E27FC236}">
                  <a16:creationId xmlns:a16="http://schemas.microsoft.com/office/drawing/2014/main" id="{E29D7A60-DCB1-46F3-929D-E651EB1E79F1}"/>
                </a:ext>
              </a:extLst>
            </p:cNvPr>
            <p:cNvCxnSpPr>
              <a:cxnSpLocks/>
            </p:cNvCxnSpPr>
            <p:nvPr/>
          </p:nvCxnSpPr>
          <p:spPr>
            <a:xfrm>
              <a:off x="6791325" y="4429125"/>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AC0DB829-092A-4E5D-A1D4-EF9628D62940}"/>
                </a:ext>
              </a:extLst>
            </p:cNvPr>
            <p:cNvCxnSpPr>
              <a:cxnSpLocks/>
            </p:cNvCxnSpPr>
            <p:nvPr/>
          </p:nvCxnSpPr>
          <p:spPr>
            <a:xfrm>
              <a:off x="8705850" y="2434431"/>
              <a:ext cx="0" cy="1371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CB8FCF71-4656-43B3-AAF5-0938F1C73143}"/>
                </a:ext>
              </a:extLst>
            </p:cNvPr>
            <p:cNvCxnSpPr>
              <a:cxnSpLocks/>
            </p:cNvCxnSpPr>
            <p:nvPr/>
          </p:nvCxnSpPr>
          <p:spPr>
            <a:xfrm>
              <a:off x="5824631" y="2771775"/>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6AA4AC98-75CB-48BD-BA4B-D41EE5754972}"/>
                </a:ext>
              </a:extLst>
            </p:cNvPr>
            <p:cNvCxnSpPr>
              <a:cxnSpLocks/>
            </p:cNvCxnSpPr>
            <p:nvPr/>
          </p:nvCxnSpPr>
          <p:spPr>
            <a:xfrm>
              <a:off x="5829393" y="4138255"/>
              <a:ext cx="0" cy="228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1" name="Freeform: Shape 20">
              <a:extLst>
                <a:ext uri="{FF2B5EF4-FFF2-40B4-BE49-F238E27FC236}">
                  <a16:creationId xmlns:a16="http://schemas.microsoft.com/office/drawing/2014/main" id="{1D094F55-7344-4BCE-A8BC-C7BEEC8D7039}"/>
                </a:ext>
              </a:extLst>
            </p:cNvPr>
            <p:cNvSpPr/>
            <p:nvPr/>
          </p:nvSpPr>
          <p:spPr>
            <a:xfrm>
              <a:off x="4876800" y="1752600"/>
              <a:ext cx="3848100" cy="2686050"/>
            </a:xfrm>
            <a:custGeom>
              <a:avLst/>
              <a:gdLst>
                <a:gd name="connsiteX0" fmla="*/ 0 w 3848100"/>
                <a:gd name="connsiteY0" fmla="*/ 2057400 h 2686050"/>
                <a:gd name="connsiteX1" fmla="*/ 1914525 w 3848100"/>
                <a:gd name="connsiteY1" fmla="*/ 0 h 2686050"/>
                <a:gd name="connsiteX2" fmla="*/ 3848100 w 3848100"/>
                <a:gd name="connsiteY2" fmla="*/ 704850 h 2686050"/>
                <a:gd name="connsiteX3" fmla="*/ 1933575 w 3848100"/>
                <a:gd name="connsiteY3" fmla="*/ 2686050 h 2686050"/>
                <a:gd name="connsiteX4" fmla="*/ 0 w 3848100"/>
                <a:gd name="connsiteY4" fmla="*/ 2057400 h 2686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100" h="2686050">
                  <a:moveTo>
                    <a:pt x="0" y="2057400"/>
                  </a:moveTo>
                  <a:lnTo>
                    <a:pt x="1914525" y="0"/>
                  </a:lnTo>
                  <a:lnTo>
                    <a:pt x="3848100" y="704850"/>
                  </a:lnTo>
                  <a:lnTo>
                    <a:pt x="1933575" y="2686050"/>
                  </a:lnTo>
                  <a:lnTo>
                    <a:pt x="0" y="2057400"/>
                  </a:lnTo>
                  <a:close/>
                </a:path>
              </a:pathLst>
            </a:custGeom>
            <a:solidFill>
              <a:schemeClr val="accent2">
                <a:lumMod val="20000"/>
                <a:lumOff val="80000"/>
                <a:alpha val="3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49515B0-C8D2-400A-BB08-D89067230B6C}"/>
                </a:ext>
              </a:extLst>
            </p:cNvPr>
            <p:cNvCxnSpPr>
              <a:cxnSpLocks/>
            </p:cNvCxnSpPr>
            <p:nvPr/>
          </p:nvCxnSpPr>
          <p:spPr>
            <a:xfrm>
              <a:off x="7748588" y="3425547"/>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F59E1F84-399C-490A-A680-D1C02D2B127F}"/>
                </a:ext>
              </a:extLst>
            </p:cNvPr>
            <p:cNvCxnSpPr>
              <a:cxnSpLocks/>
            </p:cNvCxnSpPr>
            <p:nvPr/>
          </p:nvCxnSpPr>
          <p:spPr>
            <a:xfrm>
              <a:off x="7743825" y="2073195"/>
              <a:ext cx="0" cy="11430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AC0BB2D0-0BA3-4429-B34C-414A1E49E4C3}"/>
                </a:ext>
              </a:extLst>
            </p:cNvPr>
            <p:cNvCxnSpPr>
              <a:cxnSpLocks/>
            </p:cNvCxnSpPr>
            <p:nvPr/>
          </p:nvCxnSpPr>
          <p:spPr>
            <a:xfrm>
              <a:off x="6786656" y="3216195"/>
              <a:ext cx="0" cy="6858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3312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4D76-3A0C-4D2B-AC77-D7B541E50E78}"/>
              </a:ext>
            </a:extLst>
          </p:cNvPr>
          <p:cNvSpPr>
            <a:spLocks noGrp="1"/>
          </p:cNvSpPr>
          <p:nvPr>
            <p:ph type="title"/>
          </p:nvPr>
        </p:nvSpPr>
        <p:spPr/>
        <p:txBody>
          <a:bodyPr/>
          <a:lstStyle/>
          <a:p>
            <a:r>
              <a:rPr lang="en-US" dirty="0"/>
              <a:t>Calculating the Surface Integral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A42644-BA6D-4FC2-B863-C0E6BF8ED99A}"/>
                  </a:ext>
                </a:extLst>
              </p:cNvPr>
              <p:cNvSpPr>
                <a:spLocks noGrp="1"/>
              </p:cNvSpPr>
              <p:nvPr>
                <p:ph idx="1"/>
              </p:nvPr>
            </p:nvSpPr>
            <p:spPr>
              <a:xfrm>
                <a:off x="457200" y="1600200"/>
                <a:ext cx="8229600" cy="4756150"/>
              </a:xfrm>
            </p:spPr>
            <p:txBody>
              <a:bodyPr>
                <a:normAutofit lnSpcReduction="10000"/>
              </a:bodyPr>
              <a:lstStyle/>
              <a:p>
                <a:r>
                  <a:rPr lang="en-US" dirty="0"/>
                  <a:t>To calculate the surface integral, we have to integrate each axis (x and y) in succession.</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𝑦</m:t>
                          </m:r>
                          <m:r>
                            <a:rPr lang="en-US" sz="3200" b="0" i="1" smtClean="0">
                              <a:latin typeface="Cambria Math" panose="02040503050406030204" pitchFamily="18" charset="0"/>
                            </a:rPr>
                            <m:t>𝑚𝑖𝑛</m:t>
                          </m:r>
                        </m:sub>
                        <m:sup>
                          <m:r>
                            <a:rPr lang="en-US" sz="3200" b="0" i="1" smtClean="0">
                              <a:latin typeface="Cambria Math" panose="02040503050406030204" pitchFamily="18" charset="0"/>
                            </a:rPr>
                            <m:t>𝑦𝑚𝑎𝑥</m:t>
                          </m:r>
                        </m:sup>
                        <m:e>
                          <m:d>
                            <m:dPr>
                              <m:ctrlPr>
                                <a:rPr lang="en-US" sz="3200" b="0" i="1" smtClean="0">
                                  <a:latin typeface="Cambria Math" panose="02040503050406030204" pitchFamily="18" charset="0"/>
                                </a:rPr>
                              </m:ctrlPr>
                            </m:dPr>
                            <m:e>
                              <m:nary>
                                <m:naryPr>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𝑥</m:t>
                                  </m:r>
                                  <m:r>
                                    <a:rPr lang="en-US" sz="3200" b="0" i="1" smtClean="0">
                                      <a:latin typeface="Cambria Math" panose="02040503050406030204" pitchFamily="18" charset="0"/>
                                    </a:rPr>
                                    <m:t>𝑚𝑖𝑛</m:t>
                                  </m:r>
                                </m:sub>
                                <m:sup>
                                  <m:r>
                                    <a:rPr lang="en-US" sz="3200" b="0" i="1" smtClean="0">
                                      <a:latin typeface="Cambria Math" panose="02040503050406030204" pitchFamily="18" charset="0"/>
                                    </a:rPr>
                                    <m:t>𝑥𝑚𝑎𝑥</m:t>
                                  </m:r>
                                </m:sup>
                                <m:e>
                                  <m:r>
                                    <a:rPr lang="en-US" sz="3200" i="1">
                                      <a:latin typeface="Cambria Math" panose="02040503050406030204" pitchFamily="18" charset="0"/>
                                    </a:rPr>
                                    <m:t>𝐹</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e>
                              </m:nary>
                              <m:r>
                                <a:rPr lang="en-US" sz="3200" b="0" i="1" smtClean="0">
                                  <a:latin typeface="Cambria Math" panose="02040503050406030204" pitchFamily="18" charset="0"/>
                                </a:rPr>
                                <m:t>𝑑𝑥</m:t>
                              </m:r>
                            </m:e>
                          </m:d>
                        </m:e>
                      </m:nary>
                      <m:r>
                        <a:rPr lang="en-US" sz="3200" b="0" i="1" smtClean="0">
                          <a:latin typeface="Cambria Math" panose="02040503050406030204" pitchFamily="18" charset="0"/>
                        </a:rPr>
                        <m:t>𝑑𝑦</m:t>
                      </m:r>
                    </m:oMath>
                  </m:oMathPara>
                </a14:m>
                <a:endParaRPr lang="en-US" dirty="0"/>
              </a:p>
              <a:p>
                <a:pPr marL="0" indent="0">
                  <a:buNone/>
                </a:pPr>
                <a:endParaRPr lang="en-US" dirty="0"/>
              </a:p>
              <a:p>
                <a:r>
                  <a:rPr lang="en-US" dirty="0"/>
                  <a:t>At each integration step in this, we are just integrating with respect to one variable (the other variable we treat as a constant).</a:t>
                </a:r>
              </a:p>
            </p:txBody>
          </p:sp>
        </mc:Choice>
        <mc:Fallback>
          <p:sp>
            <p:nvSpPr>
              <p:cNvPr id="3" name="Content Placeholder 2">
                <a:extLst>
                  <a:ext uri="{FF2B5EF4-FFF2-40B4-BE49-F238E27FC236}">
                    <a16:creationId xmlns:a16="http://schemas.microsoft.com/office/drawing/2014/main" id="{5DA42644-BA6D-4FC2-B863-C0E6BF8ED99A}"/>
                  </a:ext>
                </a:extLst>
              </p:cNvPr>
              <p:cNvSpPr>
                <a:spLocks noGrp="1" noRot="1" noChangeAspect="1" noMove="1" noResize="1" noEditPoints="1" noAdjustHandles="1" noChangeArrowheads="1" noChangeShapeType="1" noTextEdit="1"/>
              </p:cNvSpPr>
              <p:nvPr>
                <p:ph idx="1"/>
              </p:nvPr>
            </p:nvSpPr>
            <p:spPr>
              <a:xfrm>
                <a:off x="457200" y="1600200"/>
                <a:ext cx="8229600" cy="4756150"/>
              </a:xfrm>
              <a:blipFill>
                <a:blip r:embed="rId2"/>
                <a:stretch>
                  <a:fillRect l="-1704" t="-2692" b="-7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B2A62B9-E2BE-418C-BEFE-CD550AAA3837}"/>
              </a:ext>
            </a:extLst>
          </p:cNvPr>
          <p:cNvSpPr>
            <a:spLocks noGrp="1"/>
          </p:cNvSpPr>
          <p:nvPr>
            <p:ph type="sldNum" sz="quarter" idx="12"/>
          </p:nvPr>
        </p:nvSpPr>
        <p:spPr/>
        <p:txBody>
          <a:bodyPr/>
          <a:lstStyle/>
          <a:p>
            <a:fld id="{929262FE-7F58-4A1E-8AF3-5A510A86DEBD}" type="slidenum">
              <a:rPr lang="en-US" smtClean="0"/>
              <a:t>17</a:t>
            </a:fld>
            <a:endParaRPr lang="en-US"/>
          </a:p>
        </p:txBody>
      </p:sp>
    </p:spTree>
    <p:extLst>
      <p:ext uri="{BB962C8B-B14F-4D97-AF65-F5344CB8AC3E}">
        <p14:creationId xmlns:p14="http://schemas.microsoft.com/office/powerpoint/2010/main" val="273514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199" y="1600200"/>
            <a:ext cx="3895725" cy="4756150"/>
          </a:xfrm>
        </p:spPr>
        <p:txBody>
          <a:bodyPr>
            <a:normAutofit fontScale="92500" lnSpcReduction="10000"/>
          </a:bodyPr>
          <a:lstStyle/>
          <a:p>
            <a:r>
              <a:rPr lang="en-US" dirty="0"/>
              <a:t>To find the point of application of the equivalent point load, we now need two numbers (the x and y coordinates).</a:t>
            </a:r>
          </a:p>
          <a:p>
            <a:r>
              <a:rPr lang="en-US" dirty="0"/>
              <a:t>We multiply the force function by x for the x coordinate and the force function by y for the y coordinate.</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FB9FBF6-C6AC-470B-B22C-75E785DA41DF}"/>
                  </a:ext>
                </a:extLst>
              </p:cNvPr>
              <p:cNvSpPr txBox="1"/>
              <p:nvPr/>
            </p:nvSpPr>
            <p:spPr>
              <a:xfrm>
                <a:off x="4972050" y="4305425"/>
                <a:ext cx="2956194" cy="876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limLoc m:val="undOvr"/>
                              <m:ctrlPr>
                                <a:rPr lang="en-US" sz="2400" i="1">
                                  <a:latin typeface="Cambria Math" panose="02040503050406030204" pitchFamily="18" charset="0"/>
                                </a:rPr>
                              </m:ctrlPr>
                            </m:naryPr>
                            <m:sub>
                              <m:r>
                                <m:rPr>
                                  <m:brk m:alnAt="24"/>
                                </m:rPr>
                                <a:rPr lang="en-US" sz="2400" i="1">
                                  <a:latin typeface="Cambria Math" panose="02040503050406030204" pitchFamily="18" charset="0"/>
                                </a:rPr>
                                <m:t>𝑆</m:t>
                              </m:r>
                            </m:sub>
                            <m:sup>
                              <m:r>
                                <a:rPr lang="en-US" sz="2400" i="1">
                                  <a:latin typeface="Cambria Math" panose="02040503050406030204" pitchFamily="18" charset="0"/>
                                </a:rPr>
                                <m:t> </m:t>
                              </m:r>
                            </m:sup>
                            <m:e>
                              <m:r>
                                <a:rPr lang="en-US" sz="2400" i="1">
                                  <a:latin typeface="Cambria Math" panose="02040503050406030204" pitchFamily="18" charset="0"/>
                                </a:rPr>
                                <m:t>(</m:t>
                              </m:r>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b="0" i="1" smtClean="0">
                                  <a:latin typeface="Cambria Math" panose="02040503050406030204" pitchFamily="18" charset="0"/>
                                </a:rPr>
                                <m:t>𝑥</m:t>
                              </m:r>
                              <m:r>
                                <a:rPr lang="en-US" sz="2400" i="1">
                                  <a:latin typeface="Cambria Math" panose="02040503050406030204" pitchFamily="18" charset="0"/>
                                </a:rPr>
                                <m:t>)</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p:sp>
            <p:nvSpPr>
              <p:cNvPr id="5" name="TextBox 4">
                <a:extLst>
                  <a:ext uri="{FF2B5EF4-FFF2-40B4-BE49-F238E27FC236}">
                    <a16:creationId xmlns:a16="http://schemas.microsoft.com/office/drawing/2014/main" id="{BFB9FBF6-C6AC-470B-B22C-75E785DA41DF}"/>
                  </a:ext>
                </a:extLst>
              </p:cNvPr>
              <p:cNvSpPr txBox="1">
                <a:spLocks noRot="1" noChangeAspect="1" noMove="1" noResize="1" noEditPoints="1" noAdjustHandles="1" noChangeArrowheads="1" noChangeShapeType="1" noTextEdit="1"/>
              </p:cNvSpPr>
              <p:nvPr/>
            </p:nvSpPr>
            <p:spPr>
              <a:xfrm>
                <a:off x="4972050" y="4305425"/>
                <a:ext cx="2956194" cy="87697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FA34819-5B55-4D3C-B03C-F4EC539119A3}"/>
                  </a:ext>
                </a:extLst>
              </p:cNvPr>
              <p:cNvSpPr txBox="1"/>
              <p:nvPr/>
            </p:nvSpPr>
            <p:spPr>
              <a:xfrm>
                <a:off x="5047985" y="5395638"/>
                <a:ext cx="3011465" cy="876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limLoc m:val="undOvr"/>
                              <m:ctrlPr>
                                <a:rPr lang="en-US" sz="2400" b="0" i="1" smtClean="0">
                                  <a:latin typeface="Cambria Math" panose="02040503050406030204" pitchFamily="18" charset="0"/>
                                </a:rPr>
                              </m:ctrlPr>
                            </m:naryPr>
                            <m:sub>
                              <m:r>
                                <m:rPr>
                                  <m:brk m:alnAt="24"/>
                                </m:rPr>
                                <a:rPr lang="en-US" sz="2400" b="0" i="1" smtClean="0">
                                  <a:latin typeface="Cambria Math" panose="02040503050406030204" pitchFamily="18" charset="0"/>
                                </a:rPr>
                                <m:t>𝑆</m:t>
                              </m:r>
                            </m:sub>
                            <m:sup>
                              <m:r>
                                <a:rPr lang="en-US" sz="2400" b="0" i="1" smtClean="0">
                                  <a:latin typeface="Cambria Math" panose="02040503050406030204" pitchFamily="18" charset="0"/>
                                </a:rPr>
                                <m:t> </m:t>
                              </m:r>
                            </m:sup>
                            <m:e>
                              <m:r>
                                <a:rPr lang="en-US" sz="2400" i="1">
                                  <a:latin typeface="Cambria Math" panose="02040503050406030204" pitchFamily="18" charset="0"/>
                                </a:rPr>
                                <m:t>(</m:t>
                              </m:r>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smtClean="0">
                              <a:latin typeface="Cambria Math" panose="02040503050406030204" pitchFamily="18" charset="0"/>
                            </a:rPr>
                            <m:t> </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p:sp>
            <p:nvSpPr>
              <p:cNvPr id="8" name="TextBox 7">
                <a:extLst>
                  <a:ext uri="{FF2B5EF4-FFF2-40B4-BE49-F238E27FC236}">
                    <a16:creationId xmlns:a16="http://schemas.microsoft.com/office/drawing/2014/main" id="{AFA34819-5B55-4D3C-B03C-F4EC539119A3}"/>
                  </a:ext>
                </a:extLst>
              </p:cNvPr>
              <p:cNvSpPr txBox="1">
                <a:spLocks noRot="1" noChangeAspect="1" noMove="1" noResize="1" noEditPoints="1" noAdjustHandles="1" noChangeArrowheads="1" noChangeShapeType="1" noTextEdit="1"/>
              </p:cNvSpPr>
              <p:nvPr/>
            </p:nvSpPr>
            <p:spPr>
              <a:xfrm>
                <a:off x="5047985" y="5395638"/>
                <a:ext cx="3011465" cy="876971"/>
              </a:xfrm>
              <a:prstGeom prst="rect">
                <a:avLst/>
              </a:prstGeom>
              <a:blipFill>
                <a:blip r:embed="rId3"/>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FC9A0D-82F0-4528-9D09-87307D78082D}"/>
              </a:ext>
            </a:extLst>
          </p:cNvPr>
          <p:cNvPicPr>
            <a:picLocks noChangeAspect="1"/>
          </p:cNvPicPr>
          <p:nvPr/>
        </p:nvPicPr>
        <p:blipFill>
          <a:blip r:embed="rId4"/>
          <a:stretch>
            <a:fillRect/>
          </a:stretch>
        </p:blipFill>
        <p:spPr>
          <a:xfrm>
            <a:off x="5185628" y="1510139"/>
            <a:ext cx="3043972" cy="2411111"/>
          </a:xfrm>
          <a:prstGeom prst="rect">
            <a:avLst/>
          </a:prstGeom>
        </p:spPr>
      </p:pic>
    </p:spTree>
    <p:extLst>
      <p:ext uri="{BB962C8B-B14F-4D97-AF65-F5344CB8AC3E}">
        <p14:creationId xmlns:p14="http://schemas.microsoft.com/office/powerpoint/2010/main" val="18036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a:extLst>
              <a:ext uri="{FF2B5EF4-FFF2-40B4-BE49-F238E27FC236}">
                <a16:creationId xmlns:a16="http://schemas.microsoft.com/office/drawing/2014/main" id="{A830DD71-0E32-4B8E-A8C1-D873BBEF10D8}"/>
              </a:ext>
            </a:extLst>
          </p:cNvPr>
          <p:cNvSpPr/>
          <p:nvPr/>
        </p:nvSpPr>
        <p:spPr>
          <a:xfrm>
            <a:off x="8110536" y="4029075"/>
            <a:ext cx="361951" cy="31115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220D0189-510A-4B51-89FA-6B4249ECD8B5}"/>
              </a:ext>
            </a:extLst>
          </p:cNvPr>
          <p:cNvSpPr/>
          <p:nvPr/>
        </p:nvSpPr>
        <p:spPr>
          <a:xfrm>
            <a:off x="5376862" y="4029075"/>
            <a:ext cx="361951" cy="31115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AB9F1A4-3CD4-4DFD-B59A-0CD215AB6D61}"/>
              </a:ext>
            </a:extLst>
          </p:cNvPr>
          <p:cNvSpPr>
            <a:spLocks noGrp="1"/>
          </p:cNvSpPr>
          <p:nvPr>
            <p:ph type="title"/>
          </p:nvPr>
        </p:nvSpPr>
        <p:spPr/>
        <p:txBody>
          <a:bodyPr/>
          <a:lstStyle/>
          <a:p>
            <a:r>
              <a:rPr lang="en-US" dirty="0"/>
              <a:t>The Equivalent Point Load</a:t>
            </a:r>
          </a:p>
        </p:txBody>
      </p:sp>
      <p:sp>
        <p:nvSpPr>
          <p:cNvPr id="3" name="Content Placeholder 2">
            <a:extLst>
              <a:ext uri="{FF2B5EF4-FFF2-40B4-BE49-F238E27FC236}">
                <a16:creationId xmlns:a16="http://schemas.microsoft.com/office/drawing/2014/main" id="{18638380-6010-4812-A6DF-2507652E49F8}"/>
              </a:ext>
            </a:extLst>
          </p:cNvPr>
          <p:cNvSpPr>
            <a:spLocks noGrp="1"/>
          </p:cNvSpPr>
          <p:nvPr>
            <p:ph idx="1"/>
          </p:nvPr>
        </p:nvSpPr>
        <p:spPr>
          <a:xfrm>
            <a:off x="457200" y="1600200"/>
            <a:ext cx="4648200" cy="4267200"/>
          </a:xfrm>
        </p:spPr>
        <p:txBody>
          <a:bodyPr>
            <a:normAutofit fontScale="85000" lnSpcReduction="20000"/>
          </a:bodyPr>
          <a:lstStyle/>
          <a:p>
            <a:r>
              <a:rPr lang="en-US" dirty="0"/>
              <a:t>The </a:t>
            </a:r>
            <a:r>
              <a:rPr lang="en-US" b="1" dirty="0"/>
              <a:t>equivalent point load </a:t>
            </a:r>
            <a:r>
              <a:rPr lang="en-US" dirty="0"/>
              <a:t>is a </a:t>
            </a:r>
            <a:r>
              <a:rPr lang="en-US" b="1" dirty="0"/>
              <a:t>single point force</a:t>
            </a:r>
            <a:r>
              <a:rPr lang="en-US" dirty="0"/>
              <a:t> that is </a:t>
            </a:r>
            <a:r>
              <a:rPr lang="en-US" b="1" dirty="0"/>
              <a:t>statically equivalent</a:t>
            </a:r>
            <a:r>
              <a:rPr lang="en-US" dirty="0"/>
              <a:t> to some original distributed force.</a:t>
            </a:r>
          </a:p>
          <a:p>
            <a:pPr lvl="1"/>
            <a:r>
              <a:rPr lang="en-US" dirty="0"/>
              <a:t>It would cause the same acceleration and angular acceleration as the original distributed force for an unconstrainted system</a:t>
            </a:r>
          </a:p>
          <a:p>
            <a:pPr lvl="1"/>
            <a:r>
              <a:rPr lang="en-US" dirty="0"/>
              <a:t>It would cause the same reaction forces as the original distributed force for a constrained system</a:t>
            </a:r>
          </a:p>
        </p:txBody>
      </p:sp>
      <p:sp>
        <p:nvSpPr>
          <p:cNvPr id="4" name="Slide Number Placeholder 3">
            <a:extLst>
              <a:ext uri="{FF2B5EF4-FFF2-40B4-BE49-F238E27FC236}">
                <a16:creationId xmlns:a16="http://schemas.microsoft.com/office/drawing/2014/main" id="{DBA45C4B-45D4-4E3A-9428-514D4D3A86DA}"/>
              </a:ext>
            </a:extLst>
          </p:cNvPr>
          <p:cNvSpPr>
            <a:spLocks noGrp="1"/>
          </p:cNvSpPr>
          <p:nvPr>
            <p:ph type="sldNum" sz="quarter" idx="12"/>
          </p:nvPr>
        </p:nvSpPr>
        <p:spPr/>
        <p:txBody>
          <a:bodyPr/>
          <a:lstStyle/>
          <a:p>
            <a:fld id="{929262FE-7F58-4A1E-8AF3-5A510A86DEBD}" type="slidenum">
              <a:rPr lang="en-US" smtClean="0"/>
              <a:t>2</a:t>
            </a:fld>
            <a:endParaRPr lang="en-US"/>
          </a:p>
        </p:txBody>
      </p:sp>
      <p:sp>
        <p:nvSpPr>
          <p:cNvPr id="5" name="Rectangle 4">
            <a:extLst>
              <a:ext uri="{FF2B5EF4-FFF2-40B4-BE49-F238E27FC236}">
                <a16:creationId xmlns:a16="http://schemas.microsoft.com/office/drawing/2014/main" id="{228348F8-1A9C-4191-9660-11B3A6F0953C}"/>
              </a:ext>
            </a:extLst>
          </p:cNvPr>
          <p:cNvSpPr/>
          <p:nvPr/>
        </p:nvSpPr>
        <p:spPr>
          <a:xfrm>
            <a:off x="5553075" y="3705225"/>
            <a:ext cx="27432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742614B0-B983-4C8D-B592-48092613806C}"/>
              </a:ext>
            </a:extLst>
          </p:cNvPr>
          <p:cNvGrpSpPr/>
          <p:nvPr/>
        </p:nvGrpSpPr>
        <p:grpSpPr>
          <a:xfrm>
            <a:off x="5553075" y="2343150"/>
            <a:ext cx="2743200" cy="1371600"/>
            <a:chOff x="5553075" y="2343150"/>
            <a:chExt cx="2743200" cy="1371600"/>
          </a:xfrm>
        </p:grpSpPr>
        <p:cxnSp>
          <p:nvCxnSpPr>
            <p:cNvPr id="7" name="Straight Connector 6">
              <a:extLst>
                <a:ext uri="{FF2B5EF4-FFF2-40B4-BE49-F238E27FC236}">
                  <a16:creationId xmlns:a16="http://schemas.microsoft.com/office/drawing/2014/main" id="{243A8D8C-D455-459A-9D81-FCC010E5DAB0}"/>
                </a:ext>
              </a:extLst>
            </p:cNvPr>
            <p:cNvCxnSpPr>
              <a:cxnSpLocks/>
            </p:cNvCxnSpPr>
            <p:nvPr/>
          </p:nvCxnSpPr>
          <p:spPr>
            <a:xfrm flipV="1">
              <a:off x="5553075" y="2343150"/>
              <a:ext cx="2743200" cy="9144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8F711640-4857-496E-9C75-A6D65E93EBC6}"/>
                </a:ext>
              </a:extLst>
            </p:cNvPr>
            <p:cNvCxnSpPr>
              <a:cxnSpLocks/>
            </p:cNvCxnSpPr>
            <p:nvPr/>
          </p:nvCxnSpPr>
          <p:spPr>
            <a:xfrm>
              <a:off x="5553075" y="3257550"/>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C475DEEE-B366-4E6E-AACE-3DC8A71C8681}"/>
                </a:ext>
              </a:extLst>
            </p:cNvPr>
            <p:cNvCxnSpPr>
              <a:cxnSpLocks/>
            </p:cNvCxnSpPr>
            <p:nvPr/>
          </p:nvCxnSpPr>
          <p:spPr>
            <a:xfrm>
              <a:off x="6238875" y="3028950"/>
              <a:ext cx="0" cy="6858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FB2F6A34-26B3-4A3B-AF2B-CAE11DA1F1D9}"/>
                </a:ext>
              </a:extLst>
            </p:cNvPr>
            <p:cNvCxnSpPr>
              <a:cxnSpLocks/>
            </p:cNvCxnSpPr>
            <p:nvPr/>
          </p:nvCxnSpPr>
          <p:spPr>
            <a:xfrm>
              <a:off x="6924675" y="2800350"/>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9132FEFA-46C7-491C-843B-35FE77AF3260}"/>
                </a:ext>
              </a:extLst>
            </p:cNvPr>
            <p:cNvCxnSpPr>
              <a:cxnSpLocks/>
            </p:cNvCxnSpPr>
            <p:nvPr/>
          </p:nvCxnSpPr>
          <p:spPr>
            <a:xfrm>
              <a:off x="7610475" y="2571750"/>
              <a:ext cx="0" cy="11430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B8E6E818-F6A5-4FE8-889D-62381BAA29B2}"/>
                </a:ext>
              </a:extLst>
            </p:cNvPr>
            <p:cNvCxnSpPr>
              <a:cxnSpLocks/>
            </p:cNvCxnSpPr>
            <p:nvPr/>
          </p:nvCxnSpPr>
          <p:spPr>
            <a:xfrm>
              <a:off x="8296275" y="2343150"/>
              <a:ext cx="0" cy="1371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cxnSp>
        <p:nvCxnSpPr>
          <p:cNvPr id="20" name="Straight Arrow Connector 19">
            <a:extLst>
              <a:ext uri="{FF2B5EF4-FFF2-40B4-BE49-F238E27FC236}">
                <a16:creationId xmlns:a16="http://schemas.microsoft.com/office/drawing/2014/main" id="{BACE3D95-35A3-41CC-8D4D-62A7DCE539A5}"/>
              </a:ext>
            </a:extLst>
          </p:cNvPr>
          <p:cNvCxnSpPr>
            <a:cxnSpLocks/>
          </p:cNvCxnSpPr>
          <p:nvPr/>
        </p:nvCxnSpPr>
        <p:spPr>
          <a:xfrm>
            <a:off x="7391400" y="1752600"/>
            <a:ext cx="0" cy="1952625"/>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66B442D6-12BB-43D9-A219-CEC834D24A93}"/>
              </a:ext>
            </a:extLst>
          </p:cNvPr>
          <p:cNvCxnSpPr/>
          <p:nvPr/>
        </p:nvCxnSpPr>
        <p:spPr>
          <a:xfrm>
            <a:off x="7019925" y="4205287"/>
            <a:ext cx="0"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Arc 22">
            <a:extLst>
              <a:ext uri="{FF2B5EF4-FFF2-40B4-BE49-F238E27FC236}">
                <a16:creationId xmlns:a16="http://schemas.microsoft.com/office/drawing/2014/main" id="{BB8EF58E-3056-4475-9697-4C7166BA81A4}"/>
              </a:ext>
            </a:extLst>
          </p:cNvPr>
          <p:cNvSpPr/>
          <p:nvPr/>
        </p:nvSpPr>
        <p:spPr>
          <a:xfrm>
            <a:off x="6553200" y="3892550"/>
            <a:ext cx="914400" cy="914400"/>
          </a:xfrm>
          <a:prstGeom prst="arc">
            <a:avLst>
              <a:gd name="adj1" fmla="val 21103446"/>
              <a:gd name="adj2" fmla="val 11367739"/>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E268EC8-990E-47BA-854C-F30C1265419D}"/>
              </a:ext>
            </a:extLst>
          </p:cNvPr>
          <p:cNvCxnSpPr>
            <a:cxnSpLocks/>
          </p:cNvCxnSpPr>
          <p:nvPr/>
        </p:nvCxnSpPr>
        <p:spPr>
          <a:xfrm flipV="1">
            <a:off x="5553075" y="4002088"/>
            <a:ext cx="0" cy="76993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5AE50DF5-7817-4855-9269-2BC94788664A}"/>
              </a:ext>
            </a:extLst>
          </p:cNvPr>
          <p:cNvCxnSpPr>
            <a:cxnSpLocks/>
          </p:cNvCxnSpPr>
          <p:nvPr/>
        </p:nvCxnSpPr>
        <p:spPr>
          <a:xfrm flipV="1">
            <a:off x="8286750" y="4010026"/>
            <a:ext cx="0" cy="1171574"/>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30" name="TextBox 29">
            <a:extLst>
              <a:ext uri="{FF2B5EF4-FFF2-40B4-BE49-F238E27FC236}">
                <a16:creationId xmlns:a16="http://schemas.microsoft.com/office/drawing/2014/main" id="{70693F53-4C8F-4BC2-A8C6-D03E57C1D13D}"/>
              </a:ext>
            </a:extLst>
          </p:cNvPr>
          <p:cNvSpPr txBox="1"/>
          <p:nvPr/>
        </p:nvSpPr>
        <p:spPr>
          <a:xfrm>
            <a:off x="6238875" y="1352313"/>
            <a:ext cx="2225481" cy="369332"/>
          </a:xfrm>
          <a:prstGeom prst="rect">
            <a:avLst/>
          </a:prstGeom>
          <a:noFill/>
        </p:spPr>
        <p:txBody>
          <a:bodyPr wrap="none" rtlCol="0">
            <a:spAutoFit/>
          </a:bodyPr>
          <a:lstStyle/>
          <a:p>
            <a:r>
              <a:rPr lang="en-US" dirty="0"/>
              <a:t>Equivalent point load</a:t>
            </a:r>
          </a:p>
        </p:txBody>
      </p:sp>
      <p:sp>
        <p:nvSpPr>
          <p:cNvPr id="33" name="TextBox 32">
            <a:extLst>
              <a:ext uri="{FF2B5EF4-FFF2-40B4-BE49-F238E27FC236}">
                <a16:creationId xmlns:a16="http://schemas.microsoft.com/office/drawing/2014/main" id="{EBEDB492-0770-4B27-9CB0-44A6B111DE3B}"/>
              </a:ext>
            </a:extLst>
          </p:cNvPr>
          <p:cNvSpPr txBox="1"/>
          <p:nvPr/>
        </p:nvSpPr>
        <p:spPr>
          <a:xfrm>
            <a:off x="4873722" y="2284879"/>
            <a:ext cx="1911156" cy="646331"/>
          </a:xfrm>
          <a:prstGeom prst="rect">
            <a:avLst/>
          </a:prstGeom>
          <a:noFill/>
        </p:spPr>
        <p:txBody>
          <a:bodyPr wrap="square" rtlCol="0">
            <a:spAutoFit/>
          </a:bodyPr>
          <a:lstStyle/>
          <a:p>
            <a:pPr algn="ctr"/>
            <a:r>
              <a:rPr lang="en-US" dirty="0"/>
              <a:t>Original distributed force</a:t>
            </a:r>
          </a:p>
        </p:txBody>
      </p:sp>
    </p:spTree>
    <p:extLst>
      <p:ext uri="{BB962C8B-B14F-4D97-AF65-F5344CB8AC3E}">
        <p14:creationId xmlns:p14="http://schemas.microsoft.com/office/powerpoint/2010/main" val="22092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P spid="3" grpId="0" uiExpand="1" build="p"/>
      <p:bldP spid="5" grpId="0" animBg="1"/>
      <p:bldP spid="23" grpId="0" animBg="1"/>
      <p:bldP spid="23" grpId="1" animBg="1"/>
      <p:bldP spid="30"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981200"/>
          </a:xfrm>
        </p:spPr>
        <p:txBody>
          <a:bodyPr/>
          <a:lstStyle/>
          <a:p>
            <a:r>
              <a:rPr lang="en-US" dirty="0"/>
              <a:t>Determine the magnitude and location of the equivalent point load for the distributed force shown below using 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56858"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24742" y="5846410"/>
            <a:ext cx="538930"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29" name="TextBox 28"/>
          <p:cNvSpPr txBox="1"/>
          <p:nvPr/>
        </p:nvSpPr>
        <p:spPr>
          <a:xfrm>
            <a:off x="5480870" y="5834744"/>
            <a:ext cx="538930" cy="369332"/>
          </a:xfrm>
          <a:prstGeom prst="rect">
            <a:avLst/>
          </a:prstGeom>
          <a:solidFill>
            <a:schemeClr val="bg1"/>
          </a:solidFill>
        </p:spPr>
        <p:txBody>
          <a:bodyPr wrap="none" rtlCol="0">
            <a:spAutoFit/>
          </a:bodyPr>
          <a:lstStyle/>
          <a:p>
            <a:r>
              <a:rPr lang="en-US" dirty="0">
                <a:solidFill>
                  <a:schemeClr val="accent1"/>
                </a:solidFill>
              </a:rPr>
              <a:t>7 m</a:t>
            </a:r>
          </a:p>
        </p:txBody>
      </p:sp>
      <p:sp>
        <p:nvSpPr>
          <p:cNvPr id="30" name="TextBox 29"/>
          <p:cNvSpPr txBox="1"/>
          <p:nvPr/>
        </p:nvSpPr>
        <p:spPr>
          <a:xfrm>
            <a:off x="2635254" y="3733800"/>
            <a:ext cx="1021433" cy="369332"/>
          </a:xfrm>
          <a:prstGeom prst="rect">
            <a:avLst/>
          </a:prstGeom>
          <a:noFill/>
        </p:spPr>
        <p:txBody>
          <a:bodyPr wrap="none" rtlCol="0">
            <a:spAutoFit/>
          </a:bodyPr>
          <a:lstStyle/>
          <a:p>
            <a:r>
              <a:rPr lang="en-US" b="1" dirty="0">
                <a:solidFill>
                  <a:srgbClr val="FF0000"/>
                </a:solidFill>
              </a:rPr>
              <a:t>14 kN/m</a:t>
            </a:r>
          </a:p>
        </p:txBody>
      </p:sp>
    </p:spTree>
    <p:extLst>
      <p:ext uri="{BB962C8B-B14F-4D97-AF65-F5344CB8AC3E}">
        <p14:creationId xmlns:p14="http://schemas.microsoft.com/office/powerpoint/2010/main" val="324786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671752"/>
          </a:xfrm>
        </p:spPr>
        <p:txBody>
          <a:bodyPr>
            <a:normAutofit fontScale="92500" lnSpcReduction="20000"/>
          </a:bodyPr>
          <a:lstStyle/>
          <a:p>
            <a:r>
              <a:rPr lang="en-US" dirty="0"/>
              <a:t>Determine the magnitude and location of the equivalent point load for the parabolic distributed force shown below. (assume a slope of zero at the wall)</a:t>
            </a:r>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21</a:t>
            </a:fld>
            <a:endParaRPr lang="en-US" dirty="0"/>
          </a:p>
        </p:txBody>
      </p:sp>
      <p:sp>
        <p:nvSpPr>
          <p:cNvPr id="5" name="Rectangle 4"/>
          <p:cNvSpPr/>
          <p:nvPr/>
        </p:nvSpPr>
        <p:spPr>
          <a:xfrm>
            <a:off x="2590800" y="5257800"/>
            <a:ext cx="3918327"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5845099" y="3657600"/>
            <a:ext cx="1143000" cy="32004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2743201" y="3810000"/>
            <a:ext cx="0" cy="1447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680858" y="5029200"/>
            <a:ext cx="0" cy="24253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4092499"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373246" y="4419600"/>
            <a:ext cx="0" cy="838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Arc 17"/>
          <p:cNvSpPr/>
          <p:nvPr/>
        </p:nvSpPr>
        <p:spPr>
          <a:xfrm>
            <a:off x="2590800" y="1176453"/>
            <a:ext cx="9296400" cy="4191000"/>
          </a:xfrm>
          <a:prstGeom prst="arc">
            <a:avLst>
              <a:gd name="adj1" fmla="val 7532210"/>
              <a:gd name="adj2" fmla="val 10375644"/>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6" name="Straight Connector 25"/>
          <p:cNvCxnSpPr/>
          <p:nvPr/>
        </p:nvCxnSpPr>
        <p:spPr>
          <a:xfrm>
            <a:off x="2732312" y="5791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598" y="3397126"/>
            <a:ext cx="1228670" cy="369332"/>
          </a:xfrm>
          <a:prstGeom prst="rect">
            <a:avLst/>
          </a:prstGeom>
          <a:noFill/>
        </p:spPr>
        <p:txBody>
          <a:bodyPr wrap="none" rtlCol="0">
            <a:spAutoFit/>
          </a:bodyPr>
          <a:lstStyle/>
          <a:p>
            <a:r>
              <a:rPr lang="en-US" b="1" dirty="0">
                <a:solidFill>
                  <a:srgbClr val="FF0000"/>
                </a:solidFill>
              </a:rPr>
              <a:t>1800 lbs/ft</a:t>
            </a:r>
          </a:p>
        </p:txBody>
      </p:sp>
      <p:cxnSp>
        <p:nvCxnSpPr>
          <p:cNvPr id="29" name="Straight Connector 28"/>
          <p:cNvCxnSpPr/>
          <p:nvPr/>
        </p:nvCxnSpPr>
        <p:spPr>
          <a:xfrm>
            <a:off x="2747933" y="6019800"/>
            <a:ext cx="309716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38600" y="5846410"/>
            <a:ext cx="502061" cy="369332"/>
          </a:xfrm>
          <a:prstGeom prst="rect">
            <a:avLst/>
          </a:prstGeom>
          <a:solidFill>
            <a:schemeClr val="bg1"/>
          </a:solidFill>
        </p:spPr>
        <p:txBody>
          <a:bodyPr wrap="none" rtlCol="0">
            <a:spAutoFit/>
          </a:bodyPr>
          <a:lstStyle/>
          <a:p>
            <a:r>
              <a:rPr lang="en-US" dirty="0">
                <a:solidFill>
                  <a:schemeClr val="accent1"/>
                </a:solidFill>
              </a:rPr>
              <a:t>3 ft</a:t>
            </a:r>
          </a:p>
        </p:txBody>
      </p:sp>
    </p:spTree>
    <p:extLst>
      <p:ext uri="{BB962C8B-B14F-4D97-AF65-F5344CB8AC3E}">
        <p14:creationId xmlns:p14="http://schemas.microsoft.com/office/powerpoint/2010/main" val="3050399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DB1A-F0F2-4A35-9497-E6C2BEE5BAC0}"/>
              </a:ext>
            </a:extLst>
          </p:cNvPr>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a:extLst>
              <a:ext uri="{FF2B5EF4-FFF2-40B4-BE49-F238E27FC236}">
                <a16:creationId xmlns:a16="http://schemas.microsoft.com/office/drawing/2014/main" id="{20900278-0297-46AF-A1B2-B6E45339867D}"/>
              </a:ext>
            </a:extLst>
          </p:cNvPr>
          <p:cNvSpPr>
            <a:spLocks noGrp="1"/>
          </p:cNvSpPr>
          <p:nvPr>
            <p:ph idx="1"/>
          </p:nvPr>
        </p:nvSpPr>
        <p:spPr>
          <a:xfrm>
            <a:off x="457200" y="1600200"/>
            <a:ext cx="3962400" cy="4525963"/>
          </a:xfrm>
        </p:spPr>
        <p:txBody>
          <a:bodyPr>
            <a:normAutofit fontScale="92500" lnSpcReduction="20000"/>
          </a:bodyPr>
          <a:lstStyle/>
          <a:p>
            <a:r>
              <a:rPr lang="en-US" dirty="0"/>
              <a:t>An empty truck trailer with a weight of 17000 lbs is subjected to the wind force shown to the right. Assuming the weight acts in the middle of the trailer, what is the expected normal forces at the tires on the left and the tires on the right?</a:t>
            </a:r>
          </a:p>
        </p:txBody>
      </p:sp>
      <p:sp>
        <p:nvSpPr>
          <p:cNvPr id="4" name="Slide Number Placeholder 3">
            <a:extLst>
              <a:ext uri="{FF2B5EF4-FFF2-40B4-BE49-F238E27FC236}">
                <a16:creationId xmlns:a16="http://schemas.microsoft.com/office/drawing/2014/main" id="{BB5AFAF9-3E2D-4740-B6E9-AA568176F7C0}"/>
              </a:ext>
            </a:extLst>
          </p:cNvPr>
          <p:cNvSpPr>
            <a:spLocks noGrp="1"/>
          </p:cNvSpPr>
          <p:nvPr>
            <p:ph type="sldNum" sz="quarter" idx="12"/>
          </p:nvPr>
        </p:nvSpPr>
        <p:spPr/>
        <p:txBody>
          <a:bodyPr/>
          <a:lstStyle/>
          <a:p>
            <a:fld id="{929262FE-7F58-4A1E-8AF3-5A510A86DEBD}" type="slidenum">
              <a:rPr lang="en-US" smtClean="0"/>
              <a:t>22</a:t>
            </a:fld>
            <a:endParaRPr lang="en-US"/>
          </a:p>
        </p:txBody>
      </p:sp>
      <p:grpSp>
        <p:nvGrpSpPr>
          <p:cNvPr id="34" name="Group 33">
            <a:extLst>
              <a:ext uri="{FF2B5EF4-FFF2-40B4-BE49-F238E27FC236}">
                <a16:creationId xmlns:a16="http://schemas.microsoft.com/office/drawing/2014/main" id="{7862BF62-AC49-4FE8-A848-C6DA9C0EE514}"/>
              </a:ext>
            </a:extLst>
          </p:cNvPr>
          <p:cNvGrpSpPr/>
          <p:nvPr/>
        </p:nvGrpSpPr>
        <p:grpSpPr>
          <a:xfrm>
            <a:off x="4510686" y="2019843"/>
            <a:ext cx="4307511" cy="3847557"/>
            <a:chOff x="430821" y="1197447"/>
            <a:chExt cx="6177576" cy="5355753"/>
          </a:xfrm>
        </p:grpSpPr>
        <p:sp>
          <p:nvSpPr>
            <p:cNvPr id="5" name="Rectangle 4">
              <a:extLst>
                <a:ext uri="{FF2B5EF4-FFF2-40B4-BE49-F238E27FC236}">
                  <a16:creationId xmlns:a16="http://schemas.microsoft.com/office/drawing/2014/main" id="{C55836BE-5E0D-46F0-AA7A-F3E6D4A83890}"/>
                </a:ext>
              </a:extLst>
            </p:cNvPr>
            <p:cNvSpPr/>
            <p:nvPr/>
          </p:nvSpPr>
          <p:spPr>
            <a:xfrm>
              <a:off x="5398653" y="5049983"/>
              <a:ext cx="381000" cy="9144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400D1892-0D63-4994-880B-AC79FCFB9002}"/>
                </a:ext>
              </a:extLst>
            </p:cNvPr>
            <p:cNvSpPr/>
            <p:nvPr/>
          </p:nvSpPr>
          <p:spPr>
            <a:xfrm>
              <a:off x="3142672" y="5049983"/>
              <a:ext cx="381000" cy="9144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4526C80-8DEF-46AA-96E5-87796692272B}"/>
                </a:ext>
              </a:extLst>
            </p:cNvPr>
            <p:cNvSpPr/>
            <p:nvPr/>
          </p:nvSpPr>
          <p:spPr>
            <a:xfrm>
              <a:off x="3124200" y="1752600"/>
              <a:ext cx="2667000" cy="3505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ADCA8B6-7BA0-4E77-8B32-F12A4DB73B45}"/>
                </a:ext>
              </a:extLst>
            </p:cNvPr>
            <p:cNvSpPr/>
            <p:nvPr/>
          </p:nvSpPr>
          <p:spPr>
            <a:xfrm>
              <a:off x="3219450" y="1810328"/>
              <a:ext cx="2476500" cy="320963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E9F69268-6E47-400D-B3CF-20A08FEF1C11}"/>
                </a:ext>
              </a:extLst>
            </p:cNvPr>
            <p:cNvSpPr/>
            <p:nvPr/>
          </p:nvSpPr>
          <p:spPr>
            <a:xfrm>
              <a:off x="3181928" y="5061158"/>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D32601B-67B9-4CD7-AE99-8317340E5142}"/>
                </a:ext>
              </a:extLst>
            </p:cNvPr>
            <p:cNvSpPr/>
            <p:nvPr/>
          </p:nvSpPr>
          <p:spPr>
            <a:xfrm>
              <a:off x="3438236" y="5061158"/>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F5C9032-FCDD-408C-B313-377AC34BE29C}"/>
                </a:ext>
              </a:extLst>
            </p:cNvPr>
            <p:cNvSpPr/>
            <p:nvPr/>
          </p:nvSpPr>
          <p:spPr>
            <a:xfrm>
              <a:off x="5315528" y="5066144"/>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5C2BF2-03BC-4A76-BD89-D36B7C465FC2}"/>
                </a:ext>
              </a:extLst>
            </p:cNvPr>
            <p:cNvSpPr/>
            <p:nvPr/>
          </p:nvSpPr>
          <p:spPr>
            <a:xfrm>
              <a:off x="5571836" y="5066144"/>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CE72B57-8EB7-4A23-AD37-3F72DD848F0D}"/>
                </a:ext>
              </a:extLst>
            </p:cNvPr>
            <p:cNvCxnSpPr/>
            <p:nvPr/>
          </p:nvCxnSpPr>
          <p:spPr>
            <a:xfrm>
              <a:off x="1390072" y="1754909"/>
              <a:ext cx="17526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34106DC3-BAD7-41E1-919B-98D7A46A56E8}"/>
                </a:ext>
              </a:extLst>
            </p:cNvPr>
            <p:cNvCxnSpPr/>
            <p:nvPr/>
          </p:nvCxnSpPr>
          <p:spPr>
            <a:xfrm>
              <a:off x="1542472" y="2252353"/>
              <a:ext cx="15817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B5287A11-F85C-40A9-A97C-2CC5D3E6A006}"/>
                </a:ext>
              </a:extLst>
            </p:cNvPr>
            <p:cNvCxnSpPr/>
            <p:nvPr/>
          </p:nvCxnSpPr>
          <p:spPr>
            <a:xfrm>
              <a:off x="1694872" y="2749797"/>
              <a:ext cx="14293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165AAA04-64A2-4599-AFC9-14CE27B5AB6B}"/>
                </a:ext>
              </a:extLst>
            </p:cNvPr>
            <p:cNvCxnSpPr/>
            <p:nvPr/>
          </p:nvCxnSpPr>
          <p:spPr>
            <a:xfrm>
              <a:off x="1847272" y="3247241"/>
              <a:ext cx="12769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D37DEA0E-9742-48C2-B18C-29A19877A04F}"/>
                </a:ext>
              </a:extLst>
            </p:cNvPr>
            <p:cNvCxnSpPr/>
            <p:nvPr/>
          </p:nvCxnSpPr>
          <p:spPr>
            <a:xfrm>
              <a:off x="1999672" y="3744685"/>
              <a:ext cx="11245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FEA3090-9F47-41CE-8D4B-73252C5D78F4}"/>
                </a:ext>
              </a:extLst>
            </p:cNvPr>
            <p:cNvCxnSpPr/>
            <p:nvPr/>
          </p:nvCxnSpPr>
          <p:spPr>
            <a:xfrm>
              <a:off x="2152072" y="4242129"/>
              <a:ext cx="9721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6B4EED79-C5E4-4440-BD77-8D2C1DEC628E}"/>
                </a:ext>
              </a:extLst>
            </p:cNvPr>
            <p:cNvCxnSpPr/>
            <p:nvPr/>
          </p:nvCxnSpPr>
          <p:spPr>
            <a:xfrm flipV="1">
              <a:off x="2304472" y="4724400"/>
              <a:ext cx="8197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131103A0-8219-4871-B513-483C2237FFEB}"/>
                </a:ext>
              </a:extLst>
            </p:cNvPr>
            <p:cNvCxnSpPr/>
            <p:nvPr/>
          </p:nvCxnSpPr>
          <p:spPr>
            <a:xfrm>
              <a:off x="2418772" y="5237016"/>
              <a:ext cx="7054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8C054094-2F48-4833-A0BB-B6E823F32183}"/>
                </a:ext>
              </a:extLst>
            </p:cNvPr>
            <p:cNvCxnSpPr/>
            <p:nvPr/>
          </p:nvCxnSpPr>
          <p:spPr>
            <a:xfrm>
              <a:off x="1390072" y="1752600"/>
              <a:ext cx="1028700" cy="3484416"/>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6BA4C77C-6673-4CC3-82B0-C1B18444ED01}"/>
                </a:ext>
              </a:extLst>
            </p:cNvPr>
            <p:cNvSpPr txBox="1"/>
            <p:nvPr/>
          </p:nvSpPr>
          <p:spPr>
            <a:xfrm>
              <a:off x="430821" y="1197447"/>
              <a:ext cx="1111651" cy="369332"/>
            </a:xfrm>
            <a:prstGeom prst="rect">
              <a:avLst/>
            </a:prstGeom>
            <a:noFill/>
          </p:spPr>
          <p:txBody>
            <a:bodyPr wrap="none" rtlCol="0">
              <a:spAutoFit/>
            </a:bodyPr>
            <a:lstStyle/>
            <a:p>
              <a:r>
                <a:rPr lang="en-US" b="1" dirty="0">
                  <a:solidFill>
                    <a:srgbClr val="FF0000"/>
                  </a:solidFill>
                </a:rPr>
                <a:t>700 lbs/ft</a:t>
              </a:r>
            </a:p>
          </p:txBody>
        </p:sp>
        <p:sp>
          <p:nvSpPr>
            <p:cNvPr id="23" name="TextBox 22">
              <a:extLst>
                <a:ext uri="{FF2B5EF4-FFF2-40B4-BE49-F238E27FC236}">
                  <a16:creationId xmlns:a16="http://schemas.microsoft.com/office/drawing/2014/main" id="{94B9ADAC-4EFD-456C-B9CB-C5B0F24DA1B0}"/>
                </a:ext>
              </a:extLst>
            </p:cNvPr>
            <p:cNvSpPr txBox="1"/>
            <p:nvPr/>
          </p:nvSpPr>
          <p:spPr>
            <a:xfrm>
              <a:off x="1312898" y="5322516"/>
              <a:ext cx="1111651" cy="369332"/>
            </a:xfrm>
            <a:prstGeom prst="rect">
              <a:avLst/>
            </a:prstGeom>
            <a:noFill/>
          </p:spPr>
          <p:txBody>
            <a:bodyPr wrap="none" rtlCol="0">
              <a:spAutoFit/>
            </a:bodyPr>
            <a:lstStyle/>
            <a:p>
              <a:r>
                <a:rPr lang="en-US" b="1" dirty="0">
                  <a:solidFill>
                    <a:srgbClr val="FF0000"/>
                  </a:solidFill>
                </a:rPr>
                <a:t>400 lbs/ft</a:t>
              </a:r>
            </a:p>
          </p:txBody>
        </p:sp>
        <p:cxnSp>
          <p:nvCxnSpPr>
            <p:cNvPr id="24" name="Straight Connector 23">
              <a:extLst>
                <a:ext uri="{FF2B5EF4-FFF2-40B4-BE49-F238E27FC236}">
                  <a16:creationId xmlns:a16="http://schemas.microsoft.com/office/drawing/2014/main" id="{E465AC91-8DCA-40B5-8216-41892379E393}"/>
                </a:ext>
              </a:extLst>
            </p:cNvPr>
            <p:cNvCxnSpPr/>
            <p:nvPr/>
          </p:nvCxnSpPr>
          <p:spPr>
            <a:xfrm>
              <a:off x="3124200" y="6172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6A1A759-A2B3-47FD-8032-369E283FD42A}"/>
                </a:ext>
              </a:extLst>
            </p:cNvPr>
            <p:cNvCxnSpPr/>
            <p:nvPr/>
          </p:nvCxnSpPr>
          <p:spPr>
            <a:xfrm>
              <a:off x="5798127" y="6172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799ACC-2088-47BD-9DB1-52C7386183DA}"/>
                </a:ext>
              </a:extLst>
            </p:cNvPr>
            <p:cNvCxnSpPr/>
            <p:nvPr/>
          </p:nvCxnSpPr>
          <p:spPr>
            <a:xfrm flipH="1">
              <a:off x="6019800" y="596438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D53447-033E-422F-9995-D50AC6AF67D4}"/>
                </a:ext>
              </a:extLst>
            </p:cNvPr>
            <p:cNvCxnSpPr/>
            <p:nvPr/>
          </p:nvCxnSpPr>
          <p:spPr>
            <a:xfrm flipH="1">
              <a:off x="6019800" y="526703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6E8D1D-83B0-443D-81AC-73117218E0E6}"/>
                </a:ext>
              </a:extLst>
            </p:cNvPr>
            <p:cNvCxnSpPr/>
            <p:nvPr/>
          </p:nvCxnSpPr>
          <p:spPr>
            <a:xfrm flipH="1">
              <a:off x="6019800" y="176414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DDED794-43C9-42AA-BF62-D092AD445A22}"/>
                </a:ext>
              </a:extLst>
            </p:cNvPr>
            <p:cNvCxnSpPr/>
            <p:nvPr/>
          </p:nvCxnSpPr>
          <p:spPr>
            <a:xfrm flipH="1">
              <a:off x="3142672" y="6362700"/>
              <a:ext cx="2648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6FE03F-478A-4E39-9EA0-686CF744AAC3}"/>
                </a:ext>
              </a:extLst>
            </p:cNvPr>
            <p:cNvCxnSpPr/>
            <p:nvPr/>
          </p:nvCxnSpPr>
          <p:spPr>
            <a:xfrm>
              <a:off x="6248400" y="1764148"/>
              <a:ext cx="0" cy="420023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E0B4D1A-22EC-48D7-AF1F-65FA6805829A}"/>
                </a:ext>
              </a:extLst>
            </p:cNvPr>
            <p:cNvSpPr txBox="1"/>
            <p:nvPr/>
          </p:nvSpPr>
          <p:spPr>
            <a:xfrm>
              <a:off x="5891865" y="3415146"/>
              <a:ext cx="713069" cy="369332"/>
            </a:xfrm>
            <a:prstGeom prst="rect">
              <a:avLst/>
            </a:prstGeom>
            <a:solidFill>
              <a:schemeClr val="bg1"/>
            </a:solidFill>
          </p:spPr>
          <p:txBody>
            <a:bodyPr wrap="square" rtlCol="0">
              <a:spAutoFit/>
            </a:bodyPr>
            <a:lstStyle/>
            <a:p>
              <a:pPr algn="ctr"/>
              <a:r>
                <a:rPr lang="en-US" dirty="0">
                  <a:solidFill>
                    <a:schemeClr val="accent1"/>
                  </a:solidFill>
                </a:rPr>
                <a:t>9 ft</a:t>
              </a:r>
            </a:p>
          </p:txBody>
        </p:sp>
        <p:sp>
          <p:nvSpPr>
            <p:cNvPr id="32" name="TextBox 31">
              <a:extLst>
                <a:ext uri="{FF2B5EF4-FFF2-40B4-BE49-F238E27FC236}">
                  <a16:creationId xmlns:a16="http://schemas.microsoft.com/office/drawing/2014/main" id="{CCF50EAB-D86D-434C-A3E2-A57F19183237}"/>
                </a:ext>
              </a:extLst>
            </p:cNvPr>
            <p:cNvSpPr txBox="1"/>
            <p:nvPr/>
          </p:nvSpPr>
          <p:spPr>
            <a:xfrm>
              <a:off x="5895328" y="5431044"/>
              <a:ext cx="713069" cy="369332"/>
            </a:xfrm>
            <a:prstGeom prst="rect">
              <a:avLst/>
            </a:prstGeom>
            <a:solidFill>
              <a:schemeClr val="bg1"/>
            </a:solidFill>
          </p:spPr>
          <p:txBody>
            <a:bodyPr wrap="square" rtlCol="0">
              <a:spAutoFit/>
            </a:bodyPr>
            <a:lstStyle/>
            <a:p>
              <a:pPr algn="ctr"/>
              <a:r>
                <a:rPr lang="en-US" dirty="0">
                  <a:solidFill>
                    <a:schemeClr val="accent1"/>
                  </a:solidFill>
                </a:rPr>
                <a:t>2 ft</a:t>
              </a:r>
            </a:p>
          </p:txBody>
        </p:sp>
        <p:sp>
          <p:nvSpPr>
            <p:cNvPr id="33" name="TextBox 32">
              <a:extLst>
                <a:ext uri="{FF2B5EF4-FFF2-40B4-BE49-F238E27FC236}">
                  <a16:creationId xmlns:a16="http://schemas.microsoft.com/office/drawing/2014/main" id="{77DDB42F-63AF-45CA-85A4-BC1C0D794908}"/>
                </a:ext>
              </a:extLst>
            </p:cNvPr>
            <p:cNvSpPr txBox="1"/>
            <p:nvPr/>
          </p:nvSpPr>
          <p:spPr>
            <a:xfrm>
              <a:off x="4096327" y="6183868"/>
              <a:ext cx="713069" cy="369332"/>
            </a:xfrm>
            <a:prstGeom prst="rect">
              <a:avLst/>
            </a:prstGeom>
            <a:solidFill>
              <a:schemeClr val="bg1"/>
            </a:solidFill>
          </p:spPr>
          <p:txBody>
            <a:bodyPr wrap="square" rtlCol="0">
              <a:spAutoFit/>
            </a:bodyPr>
            <a:lstStyle/>
            <a:p>
              <a:pPr algn="ctr"/>
              <a:r>
                <a:rPr lang="en-US" dirty="0">
                  <a:solidFill>
                    <a:schemeClr val="accent1"/>
                  </a:solidFill>
                </a:rPr>
                <a:t>8 ft</a:t>
              </a:r>
            </a:p>
          </p:txBody>
        </p:sp>
      </p:grpSp>
      <p:sp>
        <p:nvSpPr>
          <p:cNvPr id="37" name="TextBox 36">
            <a:extLst>
              <a:ext uri="{FF2B5EF4-FFF2-40B4-BE49-F238E27FC236}">
                <a16:creationId xmlns:a16="http://schemas.microsoft.com/office/drawing/2014/main" id="{688C6864-D67C-4759-8E29-961606E0DE8F}"/>
              </a:ext>
            </a:extLst>
          </p:cNvPr>
          <p:cNvSpPr txBox="1"/>
          <p:nvPr/>
        </p:nvSpPr>
        <p:spPr>
          <a:xfrm>
            <a:off x="6354916" y="5415188"/>
            <a:ext cx="317716" cy="369332"/>
          </a:xfrm>
          <a:prstGeom prst="rect">
            <a:avLst/>
          </a:prstGeom>
          <a:noFill/>
        </p:spPr>
        <p:txBody>
          <a:bodyPr wrap="none" rtlCol="0">
            <a:spAutoFit/>
          </a:bodyPr>
          <a:lstStyle/>
          <a:p>
            <a:r>
              <a:rPr lang="en-US" dirty="0"/>
              <a:t>A</a:t>
            </a:r>
          </a:p>
        </p:txBody>
      </p:sp>
      <p:sp>
        <p:nvSpPr>
          <p:cNvPr id="38" name="TextBox 37">
            <a:extLst>
              <a:ext uri="{FF2B5EF4-FFF2-40B4-BE49-F238E27FC236}">
                <a16:creationId xmlns:a16="http://schemas.microsoft.com/office/drawing/2014/main" id="{05F8E393-CCB7-4B36-8010-2210D8EF62DE}"/>
              </a:ext>
            </a:extLst>
          </p:cNvPr>
          <p:cNvSpPr txBox="1"/>
          <p:nvPr/>
        </p:nvSpPr>
        <p:spPr>
          <a:xfrm>
            <a:off x="7962900" y="5410200"/>
            <a:ext cx="309700"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393617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447800"/>
          </a:xfrm>
        </p:spPr>
        <p:txBody>
          <a:bodyPr>
            <a:normAutofit lnSpcReduction="10000"/>
          </a:bodyPr>
          <a:lstStyle/>
          <a:p>
            <a:r>
              <a:rPr lang="en-US" dirty="0"/>
              <a:t>Determine the magnitude and location of the equivalent point load for the distributed force shown below using integration.</a:t>
            </a:r>
          </a:p>
        </p:txBody>
      </p:sp>
      <p:sp>
        <p:nvSpPr>
          <p:cNvPr id="4" name="Slide Number Placeholder 3"/>
          <p:cNvSpPr>
            <a:spLocks noGrp="1"/>
          </p:cNvSpPr>
          <p:nvPr>
            <p:ph type="sldNum" sz="quarter" idx="12"/>
          </p:nvPr>
        </p:nvSpPr>
        <p:spPr/>
        <p:txBody>
          <a:bodyPr/>
          <a:lstStyle/>
          <a:p>
            <a:fld id="{929262FE-7F58-4A1E-8AF3-5A510A86DEBD}" type="slidenum">
              <a:rPr lang="en-US" smtClean="0"/>
              <a:t>23</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9" name="Group 18"/>
          <p:cNvGrpSpPr/>
          <p:nvPr/>
        </p:nvGrpSpPr>
        <p:grpSpPr>
          <a:xfrm flipH="1">
            <a:off x="1447800" y="4114800"/>
            <a:ext cx="3412671" cy="1143000"/>
            <a:chOff x="3148149" y="4114800"/>
            <a:chExt cx="5135880" cy="1143000"/>
          </a:xfrm>
        </p:grpSpPr>
        <p:cxnSp>
          <p:nvCxnSpPr>
            <p:cNvPr id="7" name="Straight Arrow Connector 6"/>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13" name="Straight Connector 1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5600" y="5846410"/>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7" name="TextBox 16"/>
          <p:cNvSpPr txBox="1"/>
          <p:nvPr/>
        </p:nvSpPr>
        <p:spPr>
          <a:xfrm>
            <a:off x="6319070" y="5834744"/>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8" name="TextBox 17"/>
          <p:cNvSpPr txBox="1"/>
          <p:nvPr/>
        </p:nvSpPr>
        <p:spPr>
          <a:xfrm>
            <a:off x="4333425" y="3733800"/>
            <a:ext cx="1021433" cy="369332"/>
          </a:xfrm>
          <a:prstGeom prst="rect">
            <a:avLst/>
          </a:prstGeom>
          <a:noFill/>
        </p:spPr>
        <p:txBody>
          <a:bodyPr wrap="none" rtlCol="0">
            <a:spAutoFit/>
          </a:bodyPr>
          <a:lstStyle/>
          <a:p>
            <a:r>
              <a:rPr lang="en-US" b="1" dirty="0">
                <a:solidFill>
                  <a:srgbClr val="FF0000"/>
                </a:solidFill>
              </a:rPr>
              <a:t>10 kN/m</a:t>
            </a:r>
          </a:p>
        </p:txBody>
      </p:sp>
      <p:cxnSp>
        <p:nvCxnSpPr>
          <p:cNvPr id="20" name="Straight Arrow Connector 19"/>
          <p:cNvCxnSpPr/>
          <p:nvPr/>
        </p:nvCxnSpPr>
        <p:spPr>
          <a:xfrm flipH="1">
            <a:off x="55517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H="1">
            <a:off x="62375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H="1">
            <a:off x="69233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82949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flipH="1">
            <a:off x="76091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4876800" y="4103132"/>
            <a:ext cx="343444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8419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447800"/>
          </a:xfrm>
        </p:spPr>
        <p:txBody>
          <a:bodyPr>
            <a:normAutofit fontScale="92500" lnSpcReduction="10000"/>
          </a:bodyPr>
          <a:lstStyle/>
          <a:p>
            <a:r>
              <a:rPr lang="en-US" dirty="0"/>
              <a:t>Determine the magnitude and location of the equivalent point load, then use that to find the magnitude of the reaction forces at A and B.</a:t>
            </a:r>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sp>
        <p:nvSpPr>
          <p:cNvPr id="28" name="Rectangle 27">
            <a:extLst>
              <a:ext uri="{FF2B5EF4-FFF2-40B4-BE49-F238E27FC236}">
                <a16:creationId xmlns:a16="http://schemas.microsoft.com/office/drawing/2014/main" id="{F2DCAEA2-8B3E-4DB0-BBE0-D570DA4E8893}"/>
              </a:ext>
            </a:extLst>
          </p:cNvPr>
          <p:cNvSpPr/>
          <p:nvPr/>
        </p:nvSpPr>
        <p:spPr>
          <a:xfrm>
            <a:off x="1143000" y="4896364"/>
            <a:ext cx="7315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0F0C6845-85B3-49EF-9531-B39DC3C2C848}"/>
              </a:ext>
            </a:extLst>
          </p:cNvPr>
          <p:cNvCxnSpPr>
            <a:cxnSpLocks/>
          </p:cNvCxnSpPr>
          <p:nvPr/>
        </p:nvCxnSpPr>
        <p:spPr>
          <a:xfrm>
            <a:off x="2180137" y="3851154"/>
            <a:ext cx="0" cy="10515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31" name="TextBox 30">
            <a:extLst>
              <a:ext uri="{FF2B5EF4-FFF2-40B4-BE49-F238E27FC236}">
                <a16:creationId xmlns:a16="http://schemas.microsoft.com/office/drawing/2014/main" id="{71F75B17-6992-4A34-854C-83166117AB04}"/>
              </a:ext>
            </a:extLst>
          </p:cNvPr>
          <p:cNvSpPr txBox="1"/>
          <p:nvPr/>
        </p:nvSpPr>
        <p:spPr>
          <a:xfrm>
            <a:off x="4280358" y="3048000"/>
            <a:ext cx="904415" cy="369332"/>
          </a:xfrm>
          <a:prstGeom prst="rect">
            <a:avLst/>
          </a:prstGeom>
          <a:noFill/>
        </p:spPr>
        <p:txBody>
          <a:bodyPr wrap="none" rtlCol="0">
            <a:spAutoFit/>
          </a:bodyPr>
          <a:lstStyle/>
          <a:p>
            <a:r>
              <a:rPr lang="en-US" b="1" dirty="0">
                <a:solidFill>
                  <a:srgbClr val="FF0000"/>
                </a:solidFill>
              </a:rPr>
              <a:t>6 kN/m</a:t>
            </a:r>
          </a:p>
        </p:txBody>
      </p:sp>
      <p:cxnSp>
        <p:nvCxnSpPr>
          <p:cNvPr id="32" name="Straight Connector 31">
            <a:extLst>
              <a:ext uri="{FF2B5EF4-FFF2-40B4-BE49-F238E27FC236}">
                <a16:creationId xmlns:a16="http://schemas.microsoft.com/office/drawing/2014/main" id="{C21C90A8-0EC3-4F8F-B852-092DA38A8317}"/>
              </a:ext>
            </a:extLst>
          </p:cNvPr>
          <p:cNvCxnSpPr>
            <a:cxnSpLocks/>
          </p:cNvCxnSpPr>
          <p:nvPr/>
        </p:nvCxnSpPr>
        <p:spPr>
          <a:xfrm>
            <a:off x="1152525" y="6118739"/>
            <a:ext cx="73152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1DD174-E7BC-4C22-8F66-05E73BEF1310}"/>
              </a:ext>
            </a:extLst>
          </p:cNvPr>
          <p:cNvSpPr txBox="1"/>
          <p:nvPr/>
        </p:nvSpPr>
        <p:spPr>
          <a:xfrm>
            <a:off x="6090544" y="5925063"/>
            <a:ext cx="538930" cy="369332"/>
          </a:xfrm>
          <a:prstGeom prst="rect">
            <a:avLst/>
          </a:prstGeom>
          <a:solidFill>
            <a:schemeClr val="bg1"/>
          </a:solidFill>
        </p:spPr>
        <p:txBody>
          <a:bodyPr wrap="none" rtlCol="0">
            <a:spAutoFit/>
          </a:bodyPr>
          <a:lstStyle/>
          <a:p>
            <a:r>
              <a:rPr lang="en-US" dirty="0">
                <a:solidFill>
                  <a:schemeClr val="accent1"/>
                </a:solidFill>
              </a:rPr>
              <a:t>6 m</a:t>
            </a:r>
          </a:p>
        </p:txBody>
      </p:sp>
      <p:cxnSp>
        <p:nvCxnSpPr>
          <p:cNvPr id="37" name="Straight Connector 36">
            <a:extLst>
              <a:ext uri="{FF2B5EF4-FFF2-40B4-BE49-F238E27FC236}">
                <a16:creationId xmlns:a16="http://schemas.microsoft.com/office/drawing/2014/main" id="{4BD2E541-99B3-4A67-AF59-6B6BC0C11A2C}"/>
              </a:ext>
            </a:extLst>
          </p:cNvPr>
          <p:cNvCxnSpPr>
            <a:cxnSpLocks/>
          </p:cNvCxnSpPr>
          <p:nvPr/>
        </p:nvCxnSpPr>
        <p:spPr>
          <a:xfrm flipV="1">
            <a:off x="1142999" y="3524764"/>
            <a:ext cx="3600451" cy="46355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BF47B8BB-A250-4EC5-A2A2-82226D662084}"/>
              </a:ext>
            </a:extLst>
          </p:cNvPr>
          <p:cNvCxnSpPr>
            <a:cxnSpLocks/>
          </p:cNvCxnSpPr>
          <p:nvPr/>
        </p:nvCxnSpPr>
        <p:spPr>
          <a:xfrm>
            <a:off x="4749165" y="3531114"/>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a:extLst>
              <a:ext uri="{FF2B5EF4-FFF2-40B4-BE49-F238E27FC236}">
                <a16:creationId xmlns:a16="http://schemas.microsoft.com/office/drawing/2014/main" id="{499F8AB6-C0CF-4946-9045-6486C6F461B5}"/>
              </a:ext>
            </a:extLst>
          </p:cNvPr>
          <p:cNvCxnSpPr>
            <a:cxnSpLocks/>
          </p:cNvCxnSpPr>
          <p:nvPr/>
        </p:nvCxnSpPr>
        <p:spPr>
          <a:xfrm>
            <a:off x="4762500" y="3536828"/>
            <a:ext cx="3705225" cy="13716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13F5C9E8-5274-423B-958A-42FB71F2F8F7}"/>
              </a:ext>
            </a:extLst>
          </p:cNvPr>
          <p:cNvCxnSpPr>
            <a:cxnSpLocks/>
          </p:cNvCxnSpPr>
          <p:nvPr/>
        </p:nvCxnSpPr>
        <p:spPr>
          <a:xfrm>
            <a:off x="5240338" y="3713994"/>
            <a:ext cx="0" cy="11887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6AE12B79-AC7F-4262-9EB7-87A897011C63}"/>
              </a:ext>
            </a:extLst>
          </p:cNvPr>
          <p:cNvCxnSpPr>
            <a:cxnSpLocks/>
          </p:cNvCxnSpPr>
          <p:nvPr/>
        </p:nvCxnSpPr>
        <p:spPr>
          <a:xfrm>
            <a:off x="6222684" y="4079754"/>
            <a:ext cx="0" cy="8229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4E94B519-C63F-4BB4-8D93-9F7D559712F7}"/>
              </a:ext>
            </a:extLst>
          </p:cNvPr>
          <p:cNvCxnSpPr>
            <a:cxnSpLocks/>
          </p:cNvCxnSpPr>
          <p:nvPr/>
        </p:nvCxnSpPr>
        <p:spPr>
          <a:xfrm>
            <a:off x="6713857" y="4262634"/>
            <a:ext cx="0" cy="64008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689B4D96-23B2-49E0-A8D5-2847A7625BC2}"/>
              </a:ext>
            </a:extLst>
          </p:cNvPr>
          <p:cNvCxnSpPr>
            <a:cxnSpLocks/>
          </p:cNvCxnSpPr>
          <p:nvPr/>
        </p:nvCxnSpPr>
        <p:spPr>
          <a:xfrm>
            <a:off x="7696200" y="4628394"/>
            <a:ext cx="0" cy="2743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7" name="Isosceles Triangle 46">
            <a:extLst>
              <a:ext uri="{FF2B5EF4-FFF2-40B4-BE49-F238E27FC236}">
                <a16:creationId xmlns:a16="http://schemas.microsoft.com/office/drawing/2014/main" id="{C72E769A-A6D0-4FA5-BE1E-536B3BD9C7FB}"/>
              </a:ext>
            </a:extLst>
          </p:cNvPr>
          <p:cNvSpPr/>
          <p:nvPr/>
        </p:nvSpPr>
        <p:spPr>
          <a:xfrm>
            <a:off x="991416" y="5353564"/>
            <a:ext cx="303984" cy="42279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0CF480EE-EFDF-4D1A-A7FF-B9CD1097B095}"/>
              </a:ext>
            </a:extLst>
          </p:cNvPr>
          <p:cNvSpPr/>
          <p:nvPr/>
        </p:nvSpPr>
        <p:spPr>
          <a:xfrm>
            <a:off x="8299542" y="5372355"/>
            <a:ext cx="303984" cy="42279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D62ECD80-98F3-4C4A-90EB-C38706ACB9DC}"/>
              </a:ext>
            </a:extLst>
          </p:cNvPr>
          <p:cNvCxnSpPr>
            <a:cxnSpLocks/>
          </p:cNvCxnSpPr>
          <p:nvPr/>
        </p:nvCxnSpPr>
        <p:spPr>
          <a:xfrm>
            <a:off x="1152525" y="3988314"/>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1" name="TextBox 50">
            <a:extLst>
              <a:ext uri="{FF2B5EF4-FFF2-40B4-BE49-F238E27FC236}">
                <a16:creationId xmlns:a16="http://schemas.microsoft.com/office/drawing/2014/main" id="{83DA3513-9135-4DEA-9CE5-F4BF360B722E}"/>
              </a:ext>
            </a:extLst>
          </p:cNvPr>
          <p:cNvSpPr txBox="1"/>
          <p:nvPr/>
        </p:nvSpPr>
        <p:spPr>
          <a:xfrm>
            <a:off x="709907" y="3483967"/>
            <a:ext cx="904415" cy="369332"/>
          </a:xfrm>
          <a:prstGeom prst="rect">
            <a:avLst/>
          </a:prstGeom>
          <a:noFill/>
        </p:spPr>
        <p:txBody>
          <a:bodyPr wrap="none" rtlCol="0">
            <a:spAutoFit/>
          </a:bodyPr>
          <a:lstStyle/>
          <a:p>
            <a:r>
              <a:rPr lang="en-US" b="1" dirty="0">
                <a:solidFill>
                  <a:srgbClr val="FF0000"/>
                </a:solidFill>
              </a:rPr>
              <a:t>4 kN/m</a:t>
            </a:r>
          </a:p>
        </p:txBody>
      </p:sp>
      <p:cxnSp>
        <p:nvCxnSpPr>
          <p:cNvPr id="53" name="Straight Connector 52">
            <a:extLst>
              <a:ext uri="{FF2B5EF4-FFF2-40B4-BE49-F238E27FC236}">
                <a16:creationId xmlns:a16="http://schemas.microsoft.com/office/drawing/2014/main" id="{1269F676-DDE4-4C6B-B060-8E8BCC052F2A}"/>
              </a:ext>
            </a:extLst>
          </p:cNvPr>
          <p:cNvCxnSpPr>
            <a:cxnSpLocks/>
          </p:cNvCxnSpPr>
          <p:nvPr/>
        </p:nvCxnSpPr>
        <p:spPr>
          <a:xfrm flipH="1">
            <a:off x="4762500" y="5448942"/>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92AC303-82AB-4C8F-A57C-05AAE11D38B7}"/>
              </a:ext>
            </a:extLst>
          </p:cNvPr>
          <p:cNvCxnSpPr>
            <a:cxnSpLocks/>
          </p:cNvCxnSpPr>
          <p:nvPr/>
        </p:nvCxnSpPr>
        <p:spPr>
          <a:xfrm flipH="1">
            <a:off x="8436458" y="5448942"/>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160D814-57AB-4390-A08E-24EB271970F6}"/>
              </a:ext>
            </a:extLst>
          </p:cNvPr>
          <p:cNvCxnSpPr>
            <a:cxnSpLocks/>
          </p:cNvCxnSpPr>
          <p:nvPr/>
        </p:nvCxnSpPr>
        <p:spPr>
          <a:xfrm>
            <a:off x="1666331" y="3915162"/>
            <a:ext cx="0" cy="98755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96F2B867-5785-4686-9FCE-5CF31EF96F78}"/>
              </a:ext>
            </a:extLst>
          </p:cNvPr>
          <p:cNvCxnSpPr>
            <a:cxnSpLocks/>
          </p:cNvCxnSpPr>
          <p:nvPr/>
        </p:nvCxnSpPr>
        <p:spPr>
          <a:xfrm>
            <a:off x="4235361" y="3576834"/>
            <a:ext cx="0" cy="132588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68364FD6-60FD-451A-98FC-36DEFD48D4D5}"/>
              </a:ext>
            </a:extLst>
          </p:cNvPr>
          <p:cNvCxnSpPr>
            <a:cxnSpLocks/>
          </p:cNvCxnSpPr>
          <p:nvPr/>
        </p:nvCxnSpPr>
        <p:spPr>
          <a:xfrm>
            <a:off x="5731511" y="3896874"/>
            <a:ext cx="0" cy="100584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815E027E-1529-4A50-B567-7E519AF4E361}"/>
              </a:ext>
            </a:extLst>
          </p:cNvPr>
          <p:cNvCxnSpPr>
            <a:cxnSpLocks/>
          </p:cNvCxnSpPr>
          <p:nvPr/>
        </p:nvCxnSpPr>
        <p:spPr>
          <a:xfrm>
            <a:off x="7205030" y="4445514"/>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a:extLst>
              <a:ext uri="{FF2B5EF4-FFF2-40B4-BE49-F238E27FC236}">
                <a16:creationId xmlns:a16="http://schemas.microsoft.com/office/drawing/2014/main" id="{6CF3DB0C-0901-4106-8320-C69B8C126191}"/>
              </a:ext>
            </a:extLst>
          </p:cNvPr>
          <p:cNvSpPr txBox="1"/>
          <p:nvPr/>
        </p:nvSpPr>
        <p:spPr>
          <a:xfrm>
            <a:off x="685800" y="5418177"/>
            <a:ext cx="317716" cy="369332"/>
          </a:xfrm>
          <a:prstGeom prst="rect">
            <a:avLst/>
          </a:prstGeom>
          <a:noFill/>
        </p:spPr>
        <p:txBody>
          <a:bodyPr wrap="none" rtlCol="0">
            <a:spAutoFit/>
          </a:bodyPr>
          <a:lstStyle/>
          <a:p>
            <a:r>
              <a:rPr lang="en-US" dirty="0"/>
              <a:t>A</a:t>
            </a:r>
          </a:p>
        </p:txBody>
      </p:sp>
      <p:sp>
        <p:nvSpPr>
          <p:cNvPr id="60" name="TextBox 59">
            <a:extLst>
              <a:ext uri="{FF2B5EF4-FFF2-40B4-BE49-F238E27FC236}">
                <a16:creationId xmlns:a16="http://schemas.microsoft.com/office/drawing/2014/main" id="{309C873A-4C98-46ED-BF47-109035FAD4BB}"/>
              </a:ext>
            </a:extLst>
          </p:cNvPr>
          <p:cNvSpPr txBox="1"/>
          <p:nvPr/>
        </p:nvSpPr>
        <p:spPr>
          <a:xfrm>
            <a:off x="8619068" y="5444863"/>
            <a:ext cx="309700" cy="369332"/>
          </a:xfrm>
          <a:prstGeom prst="rect">
            <a:avLst/>
          </a:prstGeom>
          <a:noFill/>
        </p:spPr>
        <p:txBody>
          <a:bodyPr wrap="none" rtlCol="0">
            <a:spAutoFit/>
          </a:bodyPr>
          <a:lstStyle/>
          <a:p>
            <a:r>
              <a:rPr lang="en-US" dirty="0"/>
              <a:t>B</a:t>
            </a:r>
          </a:p>
        </p:txBody>
      </p:sp>
      <p:sp>
        <p:nvSpPr>
          <p:cNvPr id="61" name="TextBox 60">
            <a:extLst>
              <a:ext uri="{FF2B5EF4-FFF2-40B4-BE49-F238E27FC236}">
                <a16:creationId xmlns:a16="http://schemas.microsoft.com/office/drawing/2014/main" id="{AE312E13-7AF4-4616-8BF7-B2A51F654CE0}"/>
              </a:ext>
            </a:extLst>
          </p:cNvPr>
          <p:cNvSpPr txBox="1"/>
          <p:nvPr/>
        </p:nvSpPr>
        <p:spPr>
          <a:xfrm>
            <a:off x="2743200" y="5974832"/>
            <a:ext cx="538930" cy="369332"/>
          </a:xfrm>
          <a:prstGeom prst="rect">
            <a:avLst/>
          </a:prstGeom>
          <a:solidFill>
            <a:schemeClr val="bg1"/>
          </a:solidFill>
        </p:spPr>
        <p:txBody>
          <a:bodyPr wrap="none" rtlCol="0">
            <a:spAutoFit/>
          </a:bodyPr>
          <a:lstStyle/>
          <a:p>
            <a:r>
              <a:rPr lang="en-US" dirty="0">
                <a:solidFill>
                  <a:schemeClr val="accent1"/>
                </a:solidFill>
              </a:rPr>
              <a:t>6 m</a:t>
            </a:r>
          </a:p>
        </p:txBody>
      </p:sp>
      <p:cxnSp>
        <p:nvCxnSpPr>
          <p:cNvPr id="64" name="Straight Arrow Connector 63">
            <a:extLst>
              <a:ext uri="{FF2B5EF4-FFF2-40B4-BE49-F238E27FC236}">
                <a16:creationId xmlns:a16="http://schemas.microsoft.com/office/drawing/2014/main" id="{002262BE-2A76-4B06-B2E8-EF8D2F1046DB}"/>
              </a:ext>
            </a:extLst>
          </p:cNvPr>
          <p:cNvCxnSpPr>
            <a:cxnSpLocks/>
          </p:cNvCxnSpPr>
          <p:nvPr/>
        </p:nvCxnSpPr>
        <p:spPr>
          <a:xfrm>
            <a:off x="2693943" y="3778002"/>
            <a:ext cx="0" cy="112471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4AAE86A-5E0D-4DD5-B152-80FBEA0EEE71}"/>
              </a:ext>
            </a:extLst>
          </p:cNvPr>
          <p:cNvCxnSpPr>
            <a:cxnSpLocks/>
          </p:cNvCxnSpPr>
          <p:nvPr/>
        </p:nvCxnSpPr>
        <p:spPr>
          <a:xfrm>
            <a:off x="3207749" y="3713994"/>
            <a:ext cx="0" cy="11887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0E07E1B0-3C29-429D-8297-FBCDFAB81E43}"/>
              </a:ext>
            </a:extLst>
          </p:cNvPr>
          <p:cNvCxnSpPr>
            <a:cxnSpLocks/>
          </p:cNvCxnSpPr>
          <p:nvPr/>
        </p:nvCxnSpPr>
        <p:spPr>
          <a:xfrm>
            <a:off x="3721555" y="3640842"/>
            <a:ext cx="0" cy="126187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a:extLst>
              <a:ext uri="{FF2B5EF4-FFF2-40B4-BE49-F238E27FC236}">
                <a16:creationId xmlns:a16="http://schemas.microsoft.com/office/drawing/2014/main" id="{6E33A0F0-B605-468B-B989-BBB42E936CB7}"/>
              </a:ext>
            </a:extLst>
          </p:cNvPr>
          <p:cNvCxnSpPr>
            <a:cxnSpLocks/>
          </p:cNvCxnSpPr>
          <p:nvPr/>
        </p:nvCxnSpPr>
        <p:spPr>
          <a:xfrm flipH="1">
            <a:off x="1143000" y="5448942"/>
            <a:ext cx="9525" cy="854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014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4CFA-2677-4B9A-AB93-D80C5D3C5CB4}"/>
              </a:ext>
            </a:extLst>
          </p:cNvPr>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a:extLst>
              <a:ext uri="{FF2B5EF4-FFF2-40B4-BE49-F238E27FC236}">
                <a16:creationId xmlns:a16="http://schemas.microsoft.com/office/drawing/2014/main" id="{D43CCC83-9096-494B-B7E8-53BEE1D94A28}"/>
              </a:ext>
            </a:extLst>
          </p:cNvPr>
          <p:cNvSpPr>
            <a:spLocks noGrp="1"/>
          </p:cNvSpPr>
          <p:nvPr>
            <p:ph idx="1"/>
          </p:nvPr>
        </p:nvSpPr>
        <p:spPr>
          <a:xfrm>
            <a:off x="457199" y="1600200"/>
            <a:ext cx="4199353" cy="4525963"/>
          </a:xfrm>
        </p:spPr>
        <p:txBody>
          <a:bodyPr>
            <a:normAutofit fontScale="92500" lnSpcReduction="20000"/>
          </a:bodyPr>
          <a:lstStyle/>
          <a:p>
            <a:r>
              <a:rPr lang="en-US" dirty="0"/>
              <a:t>A surface pressure is acting over a 5-meter square area. The magnitude of the pressure, in kPa, is described by the function to the right. Find the overall magnitude of the force exerted and the location of the equivalent point load. </a:t>
            </a:r>
          </a:p>
        </p:txBody>
      </p:sp>
      <p:sp>
        <p:nvSpPr>
          <p:cNvPr id="4" name="Slide Number Placeholder 3">
            <a:extLst>
              <a:ext uri="{FF2B5EF4-FFF2-40B4-BE49-F238E27FC236}">
                <a16:creationId xmlns:a16="http://schemas.microsoft.com/office/drawing/2014/main" id="{EDAA6691-5AA0-49AB-9B5C-817BCC4FCE51}"/>
              </a:ext>
            </a:extLst>
          </p:cNvPr>
          <p:cNvSpPr>
            <a:spLocks noGrp="1"/>
          </p:cNvSpPr>
          <p:nvPr>
            <p:ph type="sldNum" sz="quarter" idx="12"/>
          </p:nvPr>
        </p:nvSpPr>
        <p:spPr/>
        <p:txBody>
          <a:bodyPr/>
          <a:lstStyle/>
          <a:p>
            <a:fld id="{929262FE-7F58-4A1E-8AF3-5A510A86DEBD}" type="slidenum">
              <a:rPr lang="en-US" smtClean="0"/>
              <a:t>25</a:t>
            </a:fld>
            <a:endParaRPr lang="en-US"/>
          </a:p>
        </p:txBody>
      </p:sp>
      <p:grpSp>
        <p:nvGrpSpPr>
          <p:cNvPr id="5" name="Group 4">
            <a:extLst>
              <a:ext uri="{FF2B5EF4-FFF2-40B4-BE49-F238E27FC236}">
                <a16:creationId xmlns:a16="http://schemas.microsoft.com/office/drawing/2014/main" id="{3E84FF89-0697-4FD5-AF1C-E0DF56B14CA9}"/>
              </a:ext>
            </a:extLst>
          </p:cNvPr>
          <p:cNvGrpSpPr/>
          <p:nvPr/>
        </p:nvGrpSpPr>
        <p:grpSpPr>
          <a:xfrm>
            <a:off x="4715062" y="1752600"/>
            <a:ext cx="4009838" cy="3409950"/>
            <a:chOff x="4715062" y="1752600"/>
            <a:chExt cx="4009838" cy="3409950"/>
          </a:xfrm>
        </p:grpSpPr>
        <p:sp>
          <p:nvSpPr>
            <p:cNvPr id="6" name="Rectangle 5">
              <a:extLst>
                <a:ext uri="{FF2B5EF4-FFF2-40B4-BE49-F238E27FC236}">
                  <a16:creationId xmlns:a16="http://schemas.microsoft.com/office/drawing/2014/main" id="{66CB56CE-DB9B-4CE5-A366-E8BF6C118AC2}"/>
                </a:ext>
              </a:extLst>
            </p:cNvPr>
            <p:cNvSpPr/>
            <p:nvPr/>
          </p:nvSpPr>
          <p:spPr>
            <a:xfrm>
              <a:off x="5410200" y="2419350"/>
              <a:ext cx="2743200" cy="2743200"/>
            </a:xfrm>
            <a:prstGeom prst="rect">
              <a:avLst/>
            </a:prstGeom>
            <a:scene3d>
              <a:camera prst="isometricTopUp"/>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E23DC57-6430-45E8-A403-DD3D87273D83}"/>
                </a:ext>
              </a:extLst>
            </p:cNvPr>
            <p:cNvCxnSpPr>
              <a:cxnSpLocks/>
            </p:cNvCxnSpPr>
            <p:nvPr/>
          </p:nvCxnSpPr>
          <p:spPr>
            <a:xfrm flipV="1">
              <a:off x="4857937" y="2974181"/>
              <a:ext cx="1458695" cy="815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2DA074B9-1933-4F24-A088-6A9AA88D68F1}"/>
                </a:ext>
              </a:extLst>
            </p:cNvPr>
            <p:cNvCxnSpPr>
              <a:cxnSpLocks/>
            </p:cNvCxnSpPr>
            <p:nvPr/>
          </p:nvCxnSpPr>
          <p:spPr>
            <a:xfrm>
              <a:off x="6781800" y="1753116"/>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A4D1FF64-F090-4639-B06A-5B0CA4E448FC}"/>
                </a:ext>
              </a:extLst>
            </p:cNvPr>
            <p:cNvCxnSpPr>
              <a:cxnSpLocks/>
            </p:cNvCxnSpPr>
            <p:nvPr/>
          </p:nvCxnSpPr>
          <p:spPr>
            <a:xfrm>
              <a:off x="4857937" y="3796506"/>
              <a:ext cx="904875" cy="527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82EF4BF-3854-45A8-BBA2-9A968662339A}"/>
                </a:ext>
              </a:extLst>
            </p:cNvPr>
            <p:cNvCxnSpPr>
              <a:cxnSpLocks/>
            </p:cNvCxnSpPr>
            <p:nvPr/>
          </p:nvCxnSpPr>
          <p:spPr>
            <a:xfrm flipV="1">
              <a:off x="4867462" y="2761456"/>
              <a:ext cx="0" cy="1035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347D3507-A82C-4B2D-8564-B9A08F2AE0CF}"/>
                </a:ext>
              </a:extLst>
            </p:cNvPr>
            <p:cNvSpPr txBox="1"/>
            <p:nvPr/>
          </p:nvSpPr>
          <p:spPr>
            <a:xfrm>
              <a:off x="5482201" y="4385905"/>
              <a:ext cx="284052" cy="369332"/>
            </a:xfrm>
            <a:prstGeom prst="rect">
              <a:avLst/>
            </a:prstGeom>
            <a:noFill/>
          </p:spPr>
          <p:txBody>
            <a:bodyPr wrap="none" rtlCol="0">
              <a:spAutoFit/>
            </a:bodyPr>
            <a:lstStyle/>
            <a:p>
              <a:r>
                <a:rPr lang="en-US" dirty="0"/>
                <a:t>x</a:t>
              </a:r>
            </a:p>
          </p:txBody>
        </p:sp>
        <p:sp>
          <p:nvSpPr>
            <p:cNvPr id="12" name="TextBox 11">
              <a:extLst>
                <a:ext uri="{FF2B5EF4-FFF2-40B4-BE49-F238E27FC236}">
                  <a16:creationId xmlns:a16="http://schemas.microsoft.com/office/drawing/2014/main" id="{E1D2ECB7-7383-416E-9906-A36F337D0F63}"/>
                </a:ext>
              </a:extLst>
            </p:cNvPr>
            <p:cNvSpPr txBox="1"/>
            <p:nvPr/>
          </p:nvSpPr>
          <p:spPr>
            <a:xfrm>
              <a:off x="6094632" y="2574329"/>
              <a:ext cx="288862" cy="369332"/>
            </a:xfrm>
            <a:prstGeom prst="rect">
              <a:avLst/>
            </a:prstGeom>
            <a:noFill/>
          </p:spPr>
          <p:txBody>
            <a:bodyPr wrap="none" rtlCol="0">
              <a:spAutoFit/>
            </a:bodyPr>
            <a:lstStyle/>
            <a:p>
              <a:r>
                <a:rPr lang="en-US" dirty="0"/>
                <a:t>y</a:t>
              </a:r>
            </a:p>
          </p:txBody>
        </p:sp>
        <p:sp>
          <p:nvSpPr>
            <p:cNvPr id="13" name="TextBox 12">
              <a:extLst>
                <a:ext uri="{FF2B5EF4-FFF2-40B4-BE49-F238E27FC236}">
                  <a16:creationId xmlns:a16="http://schemas.microsoft.com/office/drawing/2014/main" id="{E73A766A-5DD9-4F47-9109-3047E753A479}"/>
                </a:ext>
              </a:extLst>
            </p:cNvPr>
            <p:cNvSpPr txBox="1"/>
            <p:nvPr/>
          </p:nvSpPr>
          <p:spPr>
            <a:xfrm>
              <a:off x="4715062" y="2298184"/>
              <a:ext cx="276038" cy="369332"/>
            </a:xfrm>
            <a:prstGeom prst="rect">
              <a:avLst/>
            </a:prstGeom>
            <a:noFill/>
          </p:spPr>
          <p:txBody>
            <a:bodyPr wrap="none" rtlCol="0">
              <a:spAutoFit/>
            </a:bodyPr>
            <a:lstStyle/>
            <a:p>
              <a:r>
                <a:rPr lang="en-US" dirty="0"/>
                <a:t>z</a:t>
              </a:r>
            </a:p>
          </p:txBody>
        </p:sp>
        <p:cxnSp>
          <p:nvCxnSpPr>
            <p:cNvPr id="14" name="Straight Arrow Connector 13">
              <a:extLst>
                <a:ext uri="{FF2B5EF4-FFF2-40B4-BE49-F238E27FC236}">
                  <a16:creationId xmlns:a16="http://schemas.microsoft.com/office/drawing/2014/main" id="{A0C4F847-6FCA-496A-A8EB-DF54A2F8E327}"/>
                </a:ext>
              </a:extLst>
            </p:cNvPr>
            <p:cNvCxnSpPr>
              <a:cxnSpLocks/>
            </p:cNvCxnSpPr>
            <p:nvPr/>
          </p:nvCxnSpPr>
          <p:spPr>
            <a:xfrm>
              <a:off x="6791325" y="4429125"/>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DD76F789-0D82-440B-A961-227398E3A03A}"/>
                </a:ext>
              </a:extLst>
            </p:cNvPr>
            <p:cNvCxnSpPr>
              <a:cxnSpLocks/>
            </p:cNvCxnSpPr>
            <p:nvPr/>
          </p:nvCxnSpPr>
          <p:spPr>
            <a:xfrm>
              <a:off x="8705850" y="2434431"/>
              <a:ext cx="0" cy="1371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071BE9F6-6EB5-47BC-A2D1-8F91148FD331}"/>
                </a:ext>
              </a:extLst>
            </p:cNvPr>
            <p:cNvCxnSpPr>
              <a:cxnSpLocks/>
            </p:cNvCxnSpPr>
            <p:nvPr/>
          </p:nvCxnSpPr>
          <p:spPr>
            <a:xfrm>
              <a:off x="5824631" y="2771775"/>
              <a:ext cx="0" cy="4572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B41796DA-2F04-478E-81B4-7B0FD9DF852B}"/>
                </a:ext>
              </a:extLst>
            </p:cNvPr>
            <p:cNvCxnSpPr>
              <a:cxnSpLocks/>
            </p:cNvCxnSpPr>
            <p:nvPr/>
          </p:nvCxnSpPr>
          <p:spPr>
            <a:xfrm>
              <a:off x="5829393" y="4138255"/>
              <a:ext cx="0" cy="228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8" name="Freeform: Shape 17">
              <a:extLst>
                <a:ext uri="{FF2B5EF4-FFF2-40B4-BE49-F238E27FC236}">
                  <a16:creationId xmlns:a16="http://schemas.microsoft.com/office/drawing/2014/main" id="{19781712-5EAE-469A-8B1C-61A8FC1B8AB5}"/>
                </a:ext>
              </a:extLst>
            </p:cNvPr>
            <p:cNvSpPr/>
            <p:nvPr/>
          </p:nvSpPr>
          <p:spPr>
            <a:xfrm>
              <a:off x="4876800" y="1752600"/>
              <a:ext cx="3848100" cy="2686050"/>
            </a:xfrm>
            <a:custGeom>
              <a:avLst/>
              <a:gdLst>
                <a:gd name="connsiteX0" fmla="*/ 0 w 3848100"/>
                <a:gd name="connsiteY0" fmla="*/ 2057400 h 2686050"/>
                <a:gd name="connsiteX1" fmla="*/ 1914525 w 3848100"/>
                <a:gd name="connsiteY1" fmla="*/ 0 h 2686050"/>
                <a:gd name="connsiteX2" fmla="*/ 3848100 w 3848100"/>
                <a:gd name="connsiteY2" fmla="*/ 704850 h 2686050"/>
                <a:gd name="connsiteX3" fmla="*/ 1933575 w 3848100"/>
                <a:gd name="connsiteY3" fmla="*/ 2686050 h 2686050"/>
                <a:gd name="connsiteX4" fmla="*/ 0 w 3848100"/>
                <a:gd name="connsiteY4" fmla="*/ 2057400 h 2686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100" h="2686050">
                  <a:moveTo>
                    <a:pt x="0" y="2057400"/>
                  </a:moveTo>
                  <a:lnTo>
                    <a:pt x="1914525" y="0"/>
                  </a:lnTo>
                  <a:lnTo>
                    <a:pt x="3848100" y="704850"/>
                  </a:lnTo>
                  <a:lnTo>
                    <a:pt x="1933575" y="2686050"/>
                  </a:lnTo>
                  <a:lnTo>
                    <a:pt x="0" y="2057400"/>
                  </a:lnTo>
                  <a:close/>
                </a:path>
              </a:pathLst>
            </a:custGeom>
            <a:solidFill>
              <a:schemeClr val="accent2">
                <a:lumMod val="20000"/>
                <a:lumOff val="80000"/>
                <a:alpha val="3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2AD5B7D-3E8E-4860-B990-F0E4B112F753}"/>
                </a:ext>
              </a:extLst>
            </p:cNvPr>
            <p:cNvCxnSpPr>
              <a:cxnSpLocks/>
            </p:cNvCxnSpPr>
            <p:nvPr/>
          </p:nvCxnSpPr>
          <p:spPr>
            <a:xfrm>
              <a:off x="7748588" y="3425547"/>
              <a:ext cx="0" cy="9144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4D32DD5F-1654-4DEE-BE13-1F4004C78FA5}"/>
                </a:ext>
              </a:extLst>
            </p:cNvPr>
            <p:cNvCxnSpPr>
              <a:cxnSpLocks/>
            </p:cNvCxnSpPr>
            <p:nvPr/>
          </p:nvCxnSpPr>
          <p:spPr>
            <a:xfrm>
              <a:off x="7743825" y="2073195"/>
              <a:ext cx="0" cy="11430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E8396024-9117-4ED7-8743-1E9554666CC3}"/>
                </a:ext>
              </a:extLst>
            </p:cNvPr>
            <p:cNvCxnSpPr>
              <a:cxnSpLocks/>
            </p:cNvCxnSpPr>
            <p:nvPr/>
          </p:nvCxnSpPr>
          <p:spPr>
            <a:xfrm>
              <a:off x="6786656" y="3216195"/>
              <a:ext cx="0" cy="6858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6B67B2A-BB93-44B4-BDC3-C27268BDB3C3}"/>
                  </a:ext>
                </a:extLst>
              </p:cNvPr>
              <p:cNvSpPr txBox="1"/>
              <p:nvPr/>
            </p:nvSpPr>
            <p:spPr>
              <a:xfrm>
                <a:off x="5054859" y="5665548"/>
                <a:ext cx="349198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𝐹</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r>
                        <a:rPr lang="en-US" sz="3200" b="0" i="1" smtClean="0">
                          <a:latin typeface="Cambria Math" panose="02040503050406030204" pitchFamily="18" charset="0"/>
                        </a:rPr>
                        <m:t>=5</m:t>
                      </m:r>
                      <m:r>
                        <a:rPr lang="en-US" sz="3200" b="0" i="1" smtClean="0">
                          <a:latin typeface="Cambria Math" panose="02040503050406030204" pitchFamily="18" charset="0"/>
                        </a:rPr>
                        <m:t>𝑥</m:t>
                      </m:r>
                      <m:r>
                        <a:rPr lang="en-US" sz="3200" b="0" i="1" smtClean="0">
                          <a:latin typeface="Cambria Math" panose="02040503050406030204" pitchFamily="18" charset="0"/>
                        </a:rPr>
                        <m:t>+10</m:t>
                      </m:r>
                      <m:r>
                        <a:rPr lang="en-US" sz="3200" b="0" i="1" smtClean="0">
                          <a:latin typeface="Cambria Math" panose="02040503050406030204" pitchFamily="18" charset="0"/>
                        </a:rPr>
                        <m:t>𝑦</m:t>
                      </m:r>
                    </m:oMath>
                  </m:oMathPara>
                </a14:m>
                <a:endParaRPr lang="en-US" dirty="0"/>
              </a:p>
            </p:txBody>
          </p:sp>
        </mc:Choice>
        <mc:Fallback>
          <p:sp>
            <p:nvSpPr>
              <p:cNvPr id="22" name="TextBox 21">
                <a:extLst>
                  <a:ext uri="{FF2B5EF4-FFF2-40B4-BE49-F238E27FC236}">
                    <a16:creationId xmlns:a16="http://schemas.microsoft.com/office/drawing/2014/main" id="{D6B67B2A-BB93-44B4-BDC3-C27268BDB3C3}"/>
                  </a:ext>
                </a:extLst>
              </p:cNvPr>
              <p:cNvSpPr txBox="1">
                <a:spLocks noRot="1" noChangeAspect="1" noMove="1" noResize="1" noEditPoints="1" noAdjustHandles="1" noChangeArrowheads="1" noChangeShapeType="1" noTextEdit="1"/>
              </p:cNvSpPr>
              <p:nvPr/>
            </p:nvSpPr>
            <p:spPr>
              <a:xfrm>
                <a:off x="5054859" y="5665548"/>
                <a:ext cx="3491982" cy="4924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2336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7D24-7413-48F5-B84A-7AF3ECF15B0B}"/>
              </a:ext>
            </a:extLst>
          </p:cNvPr>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a:extLst>
              <a:ext uri="{FF2B5EF4-FFF2-40B4-BE49-F238E27FC236}">
                <a16:creationId xmlns:a16="http://schemas.microsoft.com/office/drawing/2014/main" id="{294951C7-F30A-44EF-BF5F-45D27C7AA765}"/>
              </a:ext>
            </a:extLst>
          </p:cNvPr>
          <p:cNvSpPr>
            <a:spLocks noGrp="1"/>
          </p:cNvSpPr>
          <p:nvPr>
            <p:ph idx="1"/>
          </p:nvPr>
        </p:nvSpPr>
        <p:spPr>
          <a:xfrm>
            <a:off x="457200" y="1600200"/>
            <a:ext cx="8077200" cy="2476500"/>
          </a:xfrm>
        </p:spPr>
        <p:txBody>
          <a:bodyPr>
            <a:normAutofit fontScale="70000" lnSpcReduction="20000"/>
          </a:bodyPr>
          <a:lstStyle/>
          <a:p>
            <a:r>
              <a:rPr lang="en-US" b="0" i="0" dirty="0">
                <a:solidFill>
                  <a:srgbClr val="000000"/>
                </a:solidFill>
                <a:effectLst/>
                <a:latin typeface="Arial" panose="020B0604020202020204" pitchFamily="34" charset="0"/>
              </a:rPr>
              <a:t>The wind has piled up sand into a corner on a building. The building supervisor is worried about the weight of the sand pushing against the roof of the basement below. The function describing pressure of the sand pushing down on the surface (in pounds per square foot) is given below. Find the magnitude, direction and point of application of the equivalent point load.</a:t>
            </a:r>
            <a:endParaRPr lang="en-US" dirty="0"/>
          </a:p>
        </p:txBody>
      </p:sp>
      <p:sp>
        <p:nvSpPr>
          <p:cNvPr id="4" name="Slide Number Placeholder 3">
            <a:extLst>
              <a:ext uri="{FF2B5EF4-FFF2-40B4-BE49-F238E27FC236}">
                <a16:creationId xmlns:a16="http://schemas.microsoft.com/office/drawing/2014/main" id="{01BA92EB-9E81-454A-A914-81696661177A}"/>
              </a:ext>
            </a:extLst>
          </p:cNvPr>
          <p:cNvSpPr>
            <a:spLocks noGrp="1"/>
          </p:cNvSpPr>
          <p:nvPr>
            <p:ph type="sldNum" sz="quarter" idx="12"/>
          </p:nvPr>
        </p:nvSpPr>
        <p:spPr/>
        <p:txBody>
          <a:bodyPr/>
          <a:lstStyle/>
          <a:p>
            <a:fld id="{929262FE-7F58-4A1E-8AF3-5A510A86DEBD}" type="slidenum">
              <a:rPr lang="en-US" smtClean="0"/>
              <a:t>26</a:t>
            </a:fld>
            <a:endParaRPr lang="en-US"/>
          </a:p>
        </p:txBody>
      </p:sp>
      <p:pic>
        <p:nvPicPr>
          <p:cNvPr id="1026" name="Picture 2" descr="Problem 4 Diagram">
            <a:extLst>
              <a:ext uri="{FF2B5EF4-FFF2-40B4-BE49-F238E27FC236}">
                <a16:creationId xmlns:a16="http://schemas.microsoft.com/office/drawing/2014/main" id="{776EF132-D859-43B2-B9AE-18378257B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724275"/>
            <a:ext cx="5115882" cy="2987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972B1F2-2114-419B-8A16-6C1073977916}"/>
                  </a:ext>
                </a:extLst>
              </p:cNvPr>
              <p:cNvSpPr txBox="1"/>
              <p:nvPr/>
            </p:nvSpPr>
            <p:spPr>
              <a:xfrm>
                <a:off x="4189841" y="5257800"/>
                <a:ext cx="452553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𝐹</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r>
                        <a:rPr lang="en-US" sz="3200" b="0" i="1" smtClean="0">
                          <a:latin typeface="Cambria Math" panose="02040503050406030204" pitchFamily="18" charset="0"/>
                        </a:rPr>
                        <m:t>=</m:t>
                      </m:r>
                      <m:r>
                        <a:rPr lang="en-US" sz="3200" b="0" i="1" smtClean="0">
                          <a:latin typeface="Cambria Math" panose="02040503050406030204" pitchFamily="18" charset="0"/>
                        </a:rPr>
                        <m:t>30 −</m:t>
                      </m:r>
                      <m:r>
                        <a:rPr lang="en-US" sz="3200" b="0" i="1" smtClean="0">
                          <a:latin typeface="Cambria Math" panose="02040503050406030204" pitchFamily="18" charset="0"/>
                        </a:rPr>
                        <m:t>5</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10</m:t>
                      </m:r>
                      <m:r>
                        <a:rPr lang="en-US" sz="3200" b="0" i="1" smtClean="0">
                          <a:latin typeface="Cambria Math" panose="02040503050406030204" pitchFamily="18" charset="0"/>
                        </a:rPr>
                        <m:t>𝑦</m:t>
                      </m:r>
                    </m:oMath>
                  </m:oMathPara>
                </a14:m>
                <a:endParaRPr lang="en-US" dirty="0"/>
              </a:p>
            </p:txBody>
          </p:sp>
        </mc:Choice>
        <mc:Fallback>
          <p:sp>
            <p:nvSpPr>
              <p:cNvPr id="6" name="TextBox 5">
                <a:extLst>
                  <a:ext uri="{FF2B5EF4-FFF2-40B4-BE49-F238E27FC236}">
                    <a16:creationId xmlns:a16="http://schemas.microsoft.com/office/drawing/2014/main" id="{2972B1F2-2114-419B-8A16-6C1073977916}"/>
                  </a:ext>
                </a:extLst>
              </p:cNvPr>
              <p:cNvSpPr txBox="1">
                <a:spLocks noRot="1" noChangeAspect="1" noMove="1" noResize="1" noEditPoints="1" noAdjustHandles="1" noChangeArrowheads="1" noChangeShapeType="1" noTextEdit="1"/>
              </p:cNvSpPr>
              <p:nvPr/>
            </p:nvSpPr>
            <p:spPr>
              <a:xfrm>
                <a:off x="4189841" y="5257800"/>
                <a:ext cx="4525534" cy="492443"/>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55206FE4-4DBB-4D7A-9330-8558D50B11F3}"/>
              </a:ext>
            </a:extLst>
          </p:cNvPr>
          <p:cNvSpPr/>
          <p:nvPr/>
        </p:nvSpPr>
        <p:spPr>
          <a:xfrm>
            <a:off x="3467100" y="4076700"/>
            <a:ext cx="2209800" cy="28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11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The Equivalent Point Load</a:t>
            </a:r>
          </a:p>
        </p:txBody>
      </p:sp>
      <p:sp>
        <p:nvSpPr>
          <p:cNvPr id="3" name="Content Placeholder 2"/>
          <p:cNvSpPr>
            <a:spLocks noGrp="1"/>
          </p:cNvSpPr>
          <p:nvPr>
            <p:ph idx="1"/>
          </p:nvPr>
        </p:nvSpPr>
        <p:spPr/>
        <p:txBody>
          <a:bodyPr>
            <a:normAutofit/>
          </a:bodyPr>
          <a:lstStyle/>
          <a:p>
            <a:r>
              <a:rPr lang="en-US" dirty="0"/>
              <a:t>Distributed forces are difficult to deal with directly in the equilibrium equations.</a:t>
            </a:r>
          </a:p>
          <a:p>
            <a:pPr lvl="1"/>
            <a:r>
              <a:rPr lang="en-US" dirty="0"/>
              <a:t>We would have integrals in our force and moment equations</a:t>
            </a:r>
          </a:p>
          <a:p>
            <a:r>
              <a:rPr lang="en-US" dirty="0"/>
              <a:t>Because of this, we usually convert the distributed force into it’s </a:t>
            </a:r>
            <a:r>
              <a:rPr lang="en-US" b="1" dirty="0"/>
              <a:t>equivalent point load</a:t>
            </a:r>
            <a:r>
              <a:rPr lang="en-US" dirty="0"/>
              <a:t> before proceeding with static or dynamic analysis.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141221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fontScale="92500"/>
          </a:bodyPr>
          <a:lstStyle/>
          <a:p>
            <a:r>
              <a:rPr lang="en-US" dirty="0"/>
              <a:t>For any point force we must define...</a:t>
            </a:r>
          </a:p>
          <a:p>
            <a:pPr lvl="1"/>
            <a:r>
              <a:rPr lang="en-US" dirty="0"/>
              <a:t>The magnitude</a:t>
            </a:r>
          </a:p>
          <a:p>
            <a:pPr lvl="1"/>
            <a:r>
              <a:rPr lang="en-US" dirty="0"/>
              <a:t>The direction</a:t>
            </a:r>
          </a:p>
          <a:p>
            <a:pPr lvl="1"/>
            <a:r>
              <a:rPr lang="en-US" dirty="0"/>
              <a:t>The point of application</a:t>
            </a:r>
          </a:p>
          <a:p>
            <a:r>
              <a:rPr lang="en-US" dirty="0"/>
              <a:t>For now, we will only deal with distributed loads with a uniform direction, so the direction will just be maintained.</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0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a:bodyPr>
          <a:lstStyle/>
          <a:p>
            <a:r>
              <a:rPr lang="en-US" dirty="0"/>
              <a:t>To determine the following...</a:t>
            </a:r>
          </a:p>
          <a:p>
            <a:pPr lvl="1"/>
            <a:r>
              <a:rPr lang="en-US" dirty="0"/>
              <a:t>The magnitude</a:t>
            </a:r>
          </a:p>
          <a:p>
            <a:pPr lvl="1"/>
            <a:r>
              <a:rPr lang="en-US" dirty="0"/>
              <a:t>The point of application</a:t>
            </a:r>
          </a:p>
          <a:p>
            <a:r>
              <a:rPr lang="en-US" dirty="0"/>
              <a:t>We have two options.</a:t>
            </a:r>
          </a:p>
          <a:p>
            <a:pPr lvl="1"/>
            <a:r>
              <a:rPr lang="en-US" dirty="0"/>
              <a:t>Calculation via </a:t>
            </a:r>
            <a:r>
              <a:rPr lang="en-US" b="1" dirty="0"/>
              <a:t>Integration</a:t>
            </a:r>
          </a:p>
          <a:p>
            <a:pPr lvl="1"/>
            <a:r>
              <a:rPr lang="en-US" dirty="0"/>
              <a:t>Calculation via </a:t>
            </a:r>
            <a:r>
              <a:rPr lang="en-US" b="1" dirty="0"/>
              <a:t>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2362200" y="5635883"/>
            <a:ext cx="55625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Statically Equivalent Systems</a:t>
            </a:r>
            <a:br>
              <a:rPr lang="en-US" dirty="0"/>
            </a:br>
            <a:r>
              <a:rPr lang="en-US" dirty="0"/>
              <a:t>(A lead-in to the Equivalent Point Load)</a:t>
            </a:r>
          </a:p>
        </p:txBody>
      </p:sp>
      <p:sp>
        <p:nvSpPr>
          <p:cNvPr id="3" name="Content Placeholder 2"/>
          <p:cNvSpPr>
            <a:spLocks noGrp="1"/>
          </p:cNvSpPr>
          <p:nvPr>
            <p:ph idx="1"/>
          </p:nvPr>
        </p:nvSpPr>
        <p:spPr>
          <a:xfrm>
            <a:off x="457200" y="1600200"/>
            <a:ext cx="5036344" cy="2394857"/>
          </a:xfrm>
        </p:spPr>
        <p:txBody>
          <a:bodyPr>
            <a:normAutofit fontScale="77500" lnSpcReduction="20000"/>
          </a:bodyPr>
          <a:lstStyle/>
          <a:p>
            <a:r>
              <a:rPr lang="en-US" dirty="0"/>
              <a:t>Imagine we have a cantilever beam with a few forces acting on the beam.</a:t>
            </a:r>
          </a:p>
          <a:p>
            <a:r>
              <a:rPr lang="en-US" dirty="0"/>
              <a:t>How might we find the magnitude and location of a single force that is statically equivalent to the original set of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Rectangle 4"/>
          <p:cNvSpPr/>
          <p:nvPr/>
        </p:nvSpPr>
        <p:spPr>
          <a:xfrm>
            <a:off x="1828800" y="5943600"/>
            <a:ext cx="6096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609600" y="4114800"/>
            <a:ext cx="1752600" cy="2743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5181600" y="4965439"/>
            <a:ext cx="0" cy="97816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869655" y="4507468"/>
            <a:ext cx="623889" cy="369332"/>
          </a:xfrm>
          <a:prstGeom prst="rect">
            <a:avLst/>
          </a:prstGeom>
          <a:noFill/>
        </p:spPr>
        <p:txBody>
          <a:bodyPr wrap="none" rtlCol="0">
            <a:spAutoFit/>
          </a:bodyPr>
          <a:lstStyle/>
          <a:p>
            <a:r>
              <a:rPr lang="en-US" b="1" dirty="0">
                <a:solidFill>
                  <a:srgbClr val="FF0000"/>
                </a:solidFill>
              </a:rPr>
              <a:t>60 N</a:t>
            </a:r>
          </a:p>
        </p:txBody>
      </p:sp>
      <p:cxnSp>
        <p:nvCxnSpPr>
          <p:cNvPr id="10" name="Straight Arrow Connector 9"/>
          <p:cNvCxnSpPr/>
          <p:nvPr/>
        </p:nvCxnSpPr>
        <p:spPr>
          <a:xfrm>
            <a:off x="6477000" y="5410200"/>
            <a:ext cx="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7924800" y="5071568"/>
            <a:ext cx="0" cy="87203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165055" y="5105400"/>
            <a:ext cx="623889" cy="369332"/>
          </a:xfrm>
          <a:prstGeom prst="rect">
            <a:avLst/>
          </a:prstGeom>
          <a:noFill/>
        </p:spPr>
        <p:txBody>
          <a:bodyPr wrap="none" rtlCol="0">
            <a:spAutoFit/>
          </a:bodyPr>
          <a:lstStyle/>
          <a:p>
            <a:r>
              <a:rPr lang="en-US" b="1" dirty="0">
                <a:solidFill>
                  <a:srgbClr val="FF0000"/>
                </a:solidFill>
              </a:rPr>
              <a:t>30 N</a:t>
            </a:r>
          </a:p>
        </p:txBody>
      </p:sp>
      <p:sp>
        <p:nvSpPr>
          <p:cNvPr id="15" name="TextBox 14"/>
          <p:cNvSpPr txBox="1"/>
          <p:nvPr/>
        </p:nvSpPr>
        <p:spPr>
          <a:xfrm>
            <a:off x="7612854" y="4724400"/>
            <a:ext cx="623889" cy="369332"/>
          </a:xfrm>
          <a:prstGeom prst="rect">
            <a:avLst/>
          </a:prstGeom>
          <a:noFill/>
        </p:spPr>
        <p:txBody>
          <a:bodyPr wrap="none" rtlCol="0">
            <a:spAutoFit/>
          </a:bodyPr>
          <a:lstStyle/>
          <a:p>
            <a:r>
              <a:rPr lang="en-US" b="1" dirty="0">
                <a:solidFill>
                  <a:srgbClr val="FF0000"/>
                </a:solidFill>
              </a:rPr>
              <a:t>50 N</a:t>
            </a:r>
          </a:p>
        </p:txBody>
      </p:sp>
      <p:sp>
        <p:nvSpPr>
          <p:cNvPr id="18" name="TextBox 17"/>
          <p:cNvSpPr txBox="1"/>
          <p:nvPr/>
        </p:nvSpPr>
        <p:spPr>
          <a:xfrm>
            <a:off x="3537860" y="5442858"/>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20" name="TextBox 19"/>
          <p:cNvSpPr txBox="1"/>
          <p:nvPr/>
        </p:nvSpPr>
        <p:spPr>
          <a:xfrm>
            <a:off x="5633270" y="5453744"/>
            <a:ext cx="538930" cy="369332"/>
          </a:xfrm>
          <a:prstGeom prst="rect">
            <a:avLst/>
          </a:prstGeom>
          <a:solidFill>
            <a:schemeClr val="bg1"/>
          </a:solidFill>
        </p:spPr>
        <p:txBody>
          <a:bodyPr wrap="none" rtlCol="0">
            <a:spAutoFit/>
          </a:bodyPr>
          <a:lstStyle/>
          <a:p>
            <a:r>
              <a:rPr lang="en-US" dirty="0">
                <a:solidFill>
                  <a:schemeClr val="accent1"/>
                </a:solidFill>
              </a:rPr>
              <a:t>2 m</a:t>
            </a:r>
          </a:p>
        </p:txBody>
      </p:sp>
      <p:sp>
        <p:nvSpPr>
          <p:cNvPr id="21" name="TextBox 20"/>
          <p:cNvSpPr txBox="1"/>
          <p:nvPr/>
        </p:nvSpPr>
        <p:spPr>
          <a:xfrm>
            <a:off x="6934200" y="5454526"/>
            <a:ext cx="538930" cy="369332"/>
          </a:xfrm>
          <a:prstGeom prst="rect">
            <a:avLst/>
          </a:prstGeom>
          <a:solidFill>
            <a:schemeClr val="bg1"/>
          </a:solidFill>
        </p:spPr>
        <p:txBody>
          <a:bodyPr wrap="none" rtlCol="0">
            <a:spAutoFit/>
          </a:bodyPr>
          <a:lstStyle/>
          <a:p>
            <a:r>
              <a:rPr lang="en-US" dirty="0">
                <a:solidFill>
                  <a:schemeClr val="accent1"/>
                </a:solidFill>
              </a:rPr>
              <a:t>3 m</a:t>
            </a:r>
          </a:p>
        </p:txBody>
      </p:sp>
      <p:cxnSp>
        <p:nvCxnSpPr>
          <p:cNvPr id="17" name="Straight Arrow Connector 16"/>
          <p:cNvCxnSpPr>
            <a:stCxn id="19" idx="2"/>
          </p:cNvCxnSpPr>
          <p:nvPr/>
        </p:nvCxnSpPr>
        <p:spPr>
          <a:xfrm>
            <a:off x="5633274" y="3987278"/>
            <a:ext cx="0" cy="195632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357044" y="3593068"/>
                <a:ext cx="55245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0" dirty="0" smtClean="0">
                              <a:solidFill>
                                <a:srgbClr val="FF0000"/>
                              </a:solidFill>
                              <a:latin typeface="Cambria Math"/>
                            </a:rPr>
                            <m:t>𝐅</m:t>
                          </m:r>
                        </m:e>
                        <m:sub>
                          <m:r>
                            <a:rPr lang="en-US" b="1" i="0" dirty="0" smtClean="0">
                              <a:solidFill>
                                <a:srgbClr val="FF0000"/>
                              </a:solidFill>
                              <a:latin typeface="Cambria Math"/>
                            </a:rPr>
                            <m:t>𝐞𝐪</m:t>
                          </m:r>
                        </m:sub>
                      </m:sSub>
                    </m:oMath>
                  </m:oMathPara>
                </a14:m>
                <a:endParaRPr lang="en-US" b="1"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357044" y="3593068"/>
                <a:ext cx="552459" cy="394210"/>
              </a:xfrm>
              <a:prstGeom prst="rect">
                <a:avLst/>
              </a:prstGeom>
              <a:blipFill rotWithShape="1">
                <a:blip r:embed="rId2"/>
                <a:stretch>
                  <a:fillRect b="-4615"/>
                </a:stretch>
              </a:blipFill>
            </p:spPr>
            <p:txBody>
              <a:bodyPr/>
              <a:lstStyle/>
              <a:p>
                <a:r>
                  <a:rPr lang="en-US">
                    <a:noFill/>
                  </a:rPr>
                  <a:t> </a:t>
                </a:r>
              </a:p>
            </p:txBody>
          </p:sp>
        </mc:Fallback>
      </mc:AlternateContent>
      <p:cxnSp>
        <p:nvCxnSpPr>
          <p:cNvPr id="23" name="Straight Connector 22"/>
          <p:cNvCxnSpPr/>
          <p:nvPr/>
        </p:nvCxnSpPr>
        <p:spPr>
          <a:xfrm flipH="1">
            <a:off x="2362202" y="4343400"/>
            <a:ext cx="327107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679374" y="4159126"/>
                <a:ext cx="565732" cy="390748"/>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x</m:t>
                          </m:r>
                        </m:e>
                        <m:sub>
                          <m:r>
                            <m:rPr>
                              <m:sty m:val="p"/>
                            </m:rPr>
                            <a:rPr lang="en-US" b="0" i="0" dirty="0" smtClean="0">
                              <a:solidFill>
                                <a:schemeClr val="accent1"/>
                              </a:solidFill>
                              <a:latin typeface="Cambria Math"/>
                            </a:rPr>
                            <m:t>eq</m:t>
                          </m:r>
                        </m:sub>
                      </m:sSub>
                    </m:oMath>
                  </m:oMathPara>
                </a14:m>
                <a:endParaRPr lang="en-US" dirty="0">
                  <a:solidFill>
                    <a:schemeClr val="accent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679374" y="4159126"/>
                <a:ext cx="565732" cy="390748"/>
              </a:xfrm>
              <a:prstGeom prst="rect">
                <a:avLst/>
              </a:prstGeom>
              <a:blipFill rotWithShape="1">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AF00683-54EB-4435-B3A5-8431EC6D18EA}"/>
                  </a:ext>
                </a:extLst>
              </p:cNvPr>
              <p:cNvSpPr/>
              <p:nvPr/>
            </p:nvSpPr>
            <p:spPr>
              <a:xfrm>
                <a:off x="5945208" y="1686522"/>
                <a:ext cx="2808910"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=60+30+50</m:t>
                      </m:r>
                    </m:oMath>
                  </m:oMathPara>
                </a14:m>
                <a:endParaRPr lang="en-US" dirty="0"/>
              </a:p>
            </p:txBody>
          </p:sp>
        </mc:Choice>
        <mc:Fallback xmlns="">
          <p:sp>
            <p:nvSpPr>
              <p:cNvPr id="11" name="Rectangle 10">
                <a:extLst>
                  <a:ext uri="{FF2B5EF4-FFF2-40B4-BE49-F238E27FC236}">
                    <a16:creationId xmlns:a16="http://schemas.microsoft.com/office/drawing/2014/main" id="{AAF00683-54EB-4435-B3A5-8431EC6D18EA}"/>
                  </a:ext>
                </a:extLst>
              </p:cNvPr>
              <p:cNvSpPr>
                <a:spLocks noRot="1" noChangeAspect="1" noMove="1" noResize="1" noEditPoints="1" noAdjustHandles="1" noChangeArrowheads="1" noChangeShapeType="1" noTextEdit="1"/>
              </p:cNvSpPr>
              <p:nvPr/>
            </p:nvSpPr>
            <p:spPr>
              <a:xfrm>
                <a:off x="5945208" y="1686522"/>
                <a:ext cx="2808910" cy="490199"/>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7D4F6B0-C76D-49EA-9210-E11525CCA874}"/>
                  </a:ext>
                </a:extLst>
              </p:cNvPr>
              <p:cNvSpPr/>
              <p:nvPr/>
            </p:nvSpPr>
            <p:spPr>
              <a:xfrm>
                <a:off x="5816743" y="2509136"/>
                <a:ext cx="3065839" cy="8859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e>
                      </m:d>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𝑒𝑞</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60</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5</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+(30)(7)+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50</m:t>
                          </m:r>
                        </m:e>
                      </m:d>
                      <m:r>
                        <a:rPr lang="en-US" sz="2400" b="0" i="1" smtClean="0">
                          <a:latin typeface="Cambria Math" panose="02040503050406030204" pitchFamily="18" charset="0"/>
                        </a:rPr>
                        <m:t>(10)</m:t>
                      </m:r>
                    </m:oMath>
                  </m:oMathPara>
                </a14:m>
                <a:endParaRPr lang="en-US" dirty="0"/>
              </a:p>
            </p:txBody>
          </p:sp>
        </mc:Choice>
        <mc:Fallback xmlns="">
          <p:sp>
            <p:nvSpPr>
              <p:cNvPr id="24" name="Rectangle 23">
                <a:extLst>
                  <a:ext uri="{FF2B5EF4-FFF2-40B4-BE49-F238E27FC236}">
                    <a16:creationId xmlns:a16="http://schemas.microsoft.com/office/drawing/2014/main" id="{57D4F6B0-C76D-49EA-9210-E11525CCA874}"/>
                  </a:ext>
                </a:extLst>
              </p:cNvPr>
              <p:cNvSpPr>
                <a:spLocks noRot="1" noChangeAspect="1" noMove="1" noResize="1" noEditPoints="1" noAdjustHandles="1" noChangeArrowheads="1" noChangeShapeType="1" noTextEdit="1"/>
              </p:cNvSpPr>
              <p:nvPr/>
            </p:nvSpPr>
            <p:spPr>
              <a:xfrm>
                <a:off x="5816743" y="2509136"/>
                <a:ext cx="3065839" cy="885948"/>
              </a:xfrm>
              <a:prstGeom prst="rect">
                <a:avLst/>
              </a:prstGeom>
              <a:blipFill>
                <a:blip r:embed="rId5"/>
                <a:stretch>
                  <a:fillRect r="-398" b="-8966"/>
                </a:stretch>
              </a:blipFill>
            </p:spPr>
            <p:txBody>
              <a:bodyPr/>
              <a:lstStyle/>
              <a:p>
                <a:r>
                  <a:rPr lang="en-US">
                    <a:noFill/>
                  </a:rPr>
                  <a:t> </a:t>
                </a:r>
              </a:p>
            </p:txBody>
          </p:sp>
        </mc:Fallback>
      </mc:AlternateContent>
    </p:spTree>
    <p:extLst>
      <p:ext uri="{BB962C8B-B14F-4D97-AF65-F5344CB8AC3E}">
        <p14:creationId xmlns:p14="http://schemas.microsoft.com/office/powerpoint/2010/main" val="28446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p:bldP spid="14" grpId="0"/>
      <p:bldP spid="15" grpId="0"/>
      <p:bldP spid="18" grpId="0" animBg="1"/>
      <p:bldP spid="20" grpId="0" animBg="1"/>
      <p:bldP spid="21" grpId="0" animBg="1"/>
      <p:bldP spid="19" grpId="0"/>
      <p:bldP spid="25" grpId="0" animBg="1"/>
      <p:bldP spid="1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fontScale="92500" lnSpcReduction="20000"/>
          </a:bodyPr>
          <a:lstStyle/>
          <a:p>
            <a:r>
              <a:rPr lang="en-US" dirty="0"/>
              <a:t>We can imagine a distributed force as an infinite number of very small forces.</a:t>
            </a:r>
          </a:p>
          <a:p>
            <a:r>
              <a:rPr lang="en-US" dirty="0"/>
              <a:t>Rather than summing all of these forces as we did before to find the </a:t>
            </a:r>
            <a:r>
              <a:rPr lang="en-US" b="1" dirty="0"/>
              <a:t>magnitude of the equivalent point load</a:t>
            </a:r>
            <a:r>
              <a:rPr lang="en-US" dirty="0"/>
              <a:t>, we will take the </a:t>
            </a:r>
            <a:r>
              <a:rPr lang="en-US" b="1" dirty="0"/>
              <a:t>integral</a:t>
            </a:r>
            <a:r>
              <a:rPr lang="en-US" dirty="0"/>
              <a:t> to find the </a:t>
            </a:r>
            <a:r>
              <a:rPr lang="en-US" b="1" dirty="0"/>
              <a:t>area under the force function</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4" name="Picture 4" descr="2D Surface Force Via Intergration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562600"/>
            <a:ext cx="2857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ample Sol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59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An important first step is to define the force function “F(x)”.</a:t>
            </a:r>
          </a:p>
          <a:p>
            <a:pPr lvl="1"/>
            <a:r>
              <a:rPr lang="en-US" dirty="0"/>
              <a:t>In a 1-D problem like this, the force function will give you the magnitude of the distributed force (in units of force per given length) at any given value of x.</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7"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695700"/>
            <a:ext cx="273367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7099" y="2166306"/>
            <a:ext cx="2895600" cy="923330"/>
          </a:xfrm>
          <a:prstGeom prst="rect">
            <a:avLst/>
          </a:prstGeom>
          <a:noFill/>
        </p:spPr>
        <p:txBody>
          <a:bodyPr wrap="square" rtlCol="0">
            <a:spAutoFit/>
          </a:bodyPr>
          <a:lstStyle/>
          <a:p>
            <a:pPr algn="ctr"/>
            <a:r>
              <a:rPr lang="en-US" dirty="0"/>
              <a:t>F(x) is the equation describing this curve at any given value of x</a:t>
            </a:r>
          </a:p>
        </p:txBody>
      </p:sp>
      <p:cxnSp>
        <p:nvCxnSpPr>
          <p:cNvPr id="9" name="Straight Arrow Connector 8"/>
          <p:cNvCxnSpPr/>
          <p:nvPr/>
        </p:nvCxnSpPr>
        <p:spPr>
          <a:xfrm flipH="1">
            <a:off x="6781800" y="3352800"/>
            <a:ext cx="457200" cy="17716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687720" y="3352800"/>
            <a:ext cx="0" cy="15084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8077200" y="3352800"/>
            <a:ext cx="4572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77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4008390"/>
          </a:xfrm>
        </p:spPr>
        <p:txBody>
          <a:bodyPr>
            <a:normAutofit fontScale="77500" lnSpcReduction="20000"/>
          </a:bodyPr>
          <a:lstStyle/>
          <a:p>
            <a:r>
              <a:rPr lang="en-US" dirty="0"/>
              <a:t>Next, we will determine the point of application of the equivalent point load (</a:t>
            </a:r>
            <a:r>
              <a:rPr lang="en-US" dirty="0" err="1"/>
              <a:t>x</a:t>
            </a:r>
            <a:r>
              <a:rPr lang="en-US" baseline="-25000" dirty="0" err="1"/>
              <a:t>eq</a:t>
            </a:r>
            <a:r>
              <a:rPr lang="en-US" dirty="0"/>
              <a:t>), by knowing that the </a:t>
            </a:r>
            <a:r>
              <a:rPr lang="en-US" b="1" dirty="0"/>
              <a:t>moment exerted by the original distributed force must be equal to the moment exerted by the equivalent point load</a:t>
            </a:r>
            <a:r>
              <a:rPr lang="en-US" dirty="0"/>
              <a:t>.</a:t>
            </a:r>
          </a:p>
          <a:p>
            <a:r>
              <a:rPr lang="en-US" dirty="0"/>
              <a:t>To find the moment exerted by the distributed force, we use the </a:t>
            </a:r>
            <a:r>
              <a:rPr lang="en-US" b="1" dirty="0"/>
              <a:t>moment integral</a:t>
            </a:r>
            <a:r>
              <a:rPr lang="en-US" dirty="0"/>
              <a:t>, integrating the equation that is the force function times the distance (x).</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2438400" y="5608590"/>
                <a:ext cx="4221284" cy="8923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𝑒𝑞</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𝑒𝑞</m:t>
                          </m:r>
                        </m:sub>
                      </m:sSub>
                      <m:r>
                        <a:rPr lang="en-US" sz="2400" b="0" i="1" smtClean="0">
                          <a:latin typeface="Cambria Math"/>
                        </a:rPr>
                        <m:t>)=</m:t>
                      </m:r>
                      <m:nary>
                        <m:naryPr>
                          <m:ctrlPr>
                            <a:rPr lang="en-US" sz="2400" b="0" i="1" smtClean="0">
                              <a:latin typeface="Cambria Math" panose="02040503050406030204" pitchFamily="18" charset="0"/>
                            </a:rPr>
                          </m:ctrlPr>
                        </m:naryPr>
                        <m:sub>
                          <m:r>
                            <m:rPr>
                              <m:brk m:alnAt="23"/>
                            </m:rPr>
                            <a:rPr lang="en-US" sz="2400" b="0" i="1" smtClean="0">
                              <a:latin typeface="Cambria Math"/>
                            </a:rPr>
                            <m:t>𝑥</m:t>
                          </m:r>
                          <m:r>
                            <a:rPr lang="en-US" sz="2400" b="0" i="1" smtClean="0">
                              <a:latin typeface="Cambria Math"/>
                            </a:rPr>
                            <m:t>𝑚𝑖𝑛</m:t>
                          </m:r>
                        </m:sub>
                        <m:sup>
                          <m:r>
                            <a:rPr lang="en-US" sz="2400" b="0" i="1" smtClean="0">
                              <a:latin typeface="Cambria Math"/>
                            </a:rPr>
                            <m:t>𝑥𝑚𝑎𝑥</m:t>
                          </m:r>
                        </m:sup>
                        <m:e>
                          <m:r>
                            <a:rPr lang="en-US" sz="2400" b="0" i="1" smtClean="0">
                              <a:latin typeface="Cambria Math"/>
                            </a:rPr>
                            <m:t>(</m:t>
                          </m:r>
                          <m:r>
                            <a:rPr lang="en-US" sz="2400" b="0" i="1" smtClean="0">
                              <a:latin typeface="Cambria Math"/>
                            </a:rPr>
                            <m:t>𝐹</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38400" y="5608590"/>
                <a:ext cx="4221284" cy="89236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14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1353</TotalTime>
  <Words>1386</Words>
  <Application>Microsoft Office PowerPoint</Application>
  <PresentationFormat>On-screen Show (4:3)</PresentationFormat>
  <Paragraphs>171</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MA_Template</vt:lpstr>
      <vt:lpstr>The Equivalent Point Load (via Integration)</vt:lpstr>
      <vt:lpstr>The Equivalent Point Load</vt:lpstr>
      <vt:lpstr>Why Use The Equivalent Point Load</vt:lpstr>
      <vt:lpstr>Finding the Equivalent Point Load</vt:lpstr>
      <vt:lpstr>Finding the Equivalent Point Load</vt:lpstr>
      <vt:lpstr>Statically Equivalent Systems (A lead-in to the Equivalent Point Load)</vt:lpstr>
      <vt:lpstr>The Equivalent Point Load via Integration</vt:lpstr>
      <vt:lpstr>The Equivalent Point Load via Integration</vt:lpstr>
      <vt:lpstr>The Equivalent Point Load via Integration</vt:lpstr>
      <vt:lpstr>The Equivalent Point Load via Integration</vt:lpstr>
      <vt:lpstr>Using the Equivalent Point Load</vt:lpstr>
      <vt:lpstr>Discontinuous Force Functions</vt:lpstr>
      <vt:lpstr>Discontinuous Force Functions</vt:lpstr>
      <vt:lpstr>Discontinuous Force Functions</vt:lpstr>
      <vt:lpstr>The Equivalent Point Load for Surface Forces</vt:lpstr>
      <vt:lpstr>The Equivalent Point Load in Surface Force Problems</vt:lpstr>
      <vt:lpstr>Calculating the Surface Integral</vt:lpstr>
      <vt:lpstr>The Equivalent Point Load in 2-D Surface Force Problems</vt:lpstr>
      <vt:lpstr>Thanks for Watching</vt:lpstr>
      <vt:lpstr>Equivalent Point Load via Integration Worked Example</vt:lpstr>
      <vt:lpstr>Equivalent Point Load via Integration Worked Example</vt:lpstr>
      <vt:lpstr>Equivalent Point Load via Integration Worked Example</vt:lpstr>
      <vt:lpstr>Equivalent Point Load via Integration Worked Example</vt:lpstr>
      <vt:lpstr>Equivalent Point Load via Integration Worked Example</vt:lpstr>
      <vt:lpstr>Equivalent Point Load via Integration Worked Example</vt:lpstr>
      <vt:lpstr>Equivalent Point Load via Integration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32</cp:revision>
  <dcterms:created xsi:type="dcterms:W3CDTF">2020-08-21T15:23:22Z</dcterms:created>
  <dcterms:modified xsi:type="dcterms:W3CDTF">2022-06-09T17:14:25Z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