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7"/>
  </p:notesMasterIdLst>
  <p:sldIdLst>
    <p:sldId id="256" r:id="rId5"/>
    <p:sldId id="293" r:id="rId6"/>
    <p:sldId id="294" r:id="rId7"/>
    <p:sldId id="295" r:id="rId8"/>
    <p:sldId id="296" r:id="rId9"/>
    <p:sldId id="297" r:id="rId10"/>
    <p:sldId id="298" r:id="rId11"/>
    <p:sldId id="299" r:id="rId12"/>
    <p:sldId id="303" r:id="rId13"/>
    <p:sldId id="304" r:id="rId14"/>
    <p:sldId id="305" r:id="rId15"/>
    <p:sldId id="306" r:id="rId16"/>
    <p:sldId id="318" r:id="rId17"/>
    <p:sldId id="307" r:id="rId18"/>
    <p:sldId id="308" r:id="rId19"/>
    <p:sldId id="310" r:id="rId20"/>
    <p:sldId id="321" r:id="rId21"/>
    <p:sldId id="287" r:id="rId22"/>
    <p:sldId id="300" r:id="rId23"/>
    <p:sldId id="301" r:id="rId24"/>
    <p:sldId id="311" r:id="rId25"/>
    <p:sldId id="31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F8A158-21F1-4832-8FAA-41AEB8DA4508}" v="259" dt="2020-11-04T19:53:09.8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01" autoAdjust="0"/>
    <p:restoredTop sz="54101" autoAdjust="0"/>
  </p:normalViewPr>
  <p:slideViewPr>
    <p:cSldViewPr>
      <p:cViewPr varScale="1">
        <p:scale>
          <a:sx n="67" d="100"/>
          <a:sy n="67" d="100"/>
        </p:scale>
        <p:origin x="568"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C7AD8A3F-1A0A-4161-BD4C-9F85CDF43D0B}"/>
    <pc:docChg chg="custSel addSld delSld modSld sldOrd">
      <pc:chgData name="Moore, Jacob Preston" userId="fdd3fd0f-c483-48c9-988d-7deb216763fd" providerId="ADAL" clId="{C7AD8A3F-1A0A-4161-BD4C-9F85CDF43D0B}" dt="2020-10-29T14:13:09.162" v="431" actId="20577"/>
      <pc:docMkLst>
        <pc:docMk/>
      </pc:docMkLst>
      <pc:sldChg chg="modSp">
        <pc:chgData name="Moore, Jacob Preston" userId="fdd3fd0f-c483-48c9-988d-7deb216763fd" providerId="ADAL" clId="{C7AD8A3F-1A0A-4161-BD4C-9F85CDF43D0B}" dt="2020-10-29T13:26:00.902" v="15" actId="20577"/>
        <pc:sldMkLst>
          <pc:docMk/>
          <pc:sldMk cId="3080430471" sldId="256"/>
        </pc:sldMkLst>
        <pc:spChg chg="mod">
          <ac:chgData name="Moore, Jacob Preston" userId="fdd3fd0f-c483-48c9-988d-7deb216763fd" providerId="ADAL" clId="{C7AD8A3F-1A0A-4161-BD4C-9F85CDF43D0B}" dt="2020-10-29T13:26:00.902" v="15" actId="20577"/>
          <ac:spMkLst>
            <pc:docMk/>
            <pc:sldMk cId="3080430471" sldId="256"/>
            <ac:spMk id="2" creationId="{00000000-0000-0000-0000-000000000000}"/>
          </ac:spMkLst>
        </pc:spChg>
      </pc:sldChg>
      <pc:sldChg chg="ord">
        <pc:chgData name="Moore, Jacob Preston" userId="fdd3fd0f-c483-48c9-988d-7deb216763fd" providerId="ADAL" clId="{C7AD8A3F-1A0A-4161-BD4C-9F85CDF43D0B}" dt="2020-10-29T13:35:25.582" v="49"/>
        <pc:sldMkLst>
          <pc:docMk/>
          <pc:sldMk cId="3129637585" sldId="287"/>
        </pc:sldMkLst>
      </pc:sldChg>
      <pc:sldChg chg="addSp delSp modSp add modAnim">
        <pc:chgData name="Moore, Jacob Preston" userId="fdd3fd0f-c483-48c9-988d-7deb216763fd" providerId="ADAL" clId="{C7AD8A3F-1A0A-4161-BD4C-9F85CDF43D0B}" dt="2020-10-29T14:06:33.191" v="359"/>
        <pc:sldMkLst>
          <pc:docMk/>
          <pc:sldMk cId="499586186" sldId="293"/>
        </pc:sldMkLst>
        <pc:spChg chg="mod">
          <ac:chgData name="Moore, Jacob Preston" userId="fdd3fd0f-c483-48c9-988d-7deb216763fd" providerId="ADAL" clId="{C7AD8A3F-1A0A-4161-BD4C-9F85CDF43D0B}" dt="2020-10-29T13:32:54.801" v="39" actId="113"/>
          <ac:spMkLst>
            <pc:docMk/>
            <pc:sldMk cId="499586186" sldId="293"/>
            <ac:spMk id="3" creationId="{00000000-0000-0000-0000-000000000000}"/>
          </ac:spMkLst>
        </pc:spChg>
        <pc:grpChg chg="add mod">
          <ac:chgData name="Moore, Jacob Preston" userId="fdd3fd0f-c483-48c9-988d-7deb216763fd" providerId="ADAL" clId="{C7AD8A3F-1A0A-4161-BD4C-9F85CDF43D0B}" dt="2020-10-29T13:33:24.221" v="44" actId="1076"/>
          <ac:grpSpMkLst>
            <pc:docMk/>
            <pc:sldMk cId="499586186" sldId="293"/>
            <ac:grpSpMk id="7" creationId="{09F3F59F-FB16-404F-9E5D-978D6F61CE00}"/>
          </ac:grpSpMkLst>
        </pc:grpChg>
        <pc:picChg chg="del">
          <ac:chgData name="Moore, Jacob Preston" userId="fdd3fd0f-c483-48c9-988d-7deb216763fd" providerId="ADAL" clId="{C7AD8A3F-1A0A-4161-BD4C-9F85CDF43D0B}" dt="2020-10-29T13:32:59.802" v="40" actId="478"/>
          <ac:picMkLst>
            <pc:docMk/>
            <pc:sldMk cId="499586186" sldId="293"/>
            <ac:picMk id="6" creationId="{00000000-0000-0000-0000-000000000000}"/>
          </ac:picMkLst>
        </pc:picChg>
      </pc:sldChg>
      <pc:sldChg chg="del">
        <pc:chgData name="Moore, Jacob Preston" userId="fdd3fd0f-c483-48c9-988d-7deb216763fd" providerId="ADAL" clId="{C7AD8A3F-1A0A-4161-BD4C-9F85CDF43D0B}" dt="2020-10-29T13:27:03.181" v="16" actId="2696"/>
        <pc:sldMkLst>
          <pc:docMk/>
          <pc:sldMk cId="3342177651" sldId="293"/>
        </pc:sldMkLst>
      </pc:sldChg>
      <pc:sldChg chg="del">
        <pc:chgData name="Moore, Jacob Preston" userId="fdd3fd0f-c483-48c9-988d-7deb216763fd" providerId="ADAL" clId="{C7AD8A3F-1A0A-4161-BD4C-9F85CDF43D0B}" dt="2020-10-29T13:27:03.190" v="17" actId="2696"/>
        <pc:sldMkLst>
          <pc:docMk/>
          <pc:sldMk cId="1988669258" sldId="294"/>
        </pc:sldMkLst>
      </pc:sldChg>
      <pc:sldChg chg="modSp add">
        <pc:chgData name="Moore, Jacob Preston" userId="fdd3fd0f-c483-48c9-988d-7deb216763fd" providerId="ADAL" clId="{C7AD8A3F-1A0A-4161-BD4C-9F85CDF43D0B}" dt="2020-10-29T13:33:42.053" v="46" actId="113"/>
        <pc:sldMkLst>
          <pc:docMk/>
          <pc:sldMk cId="3858571944" sldId="294"/>
        </pc:sldMkLst>
        <pc:spChg chg="mod">
          <ac:chgData name="Moore, Jacob Preston" userId="fdd3fd0f-c483-48c9-988d-7deb216763fd" providerId="ADAL" clId="{C7AD8A3F-1A0A-4161-BD4C-9F85CDF43D0B}" dt="2020-10-29T13:33:42.053" v="46" actId="113"/>
          <ac:spMkLst>
            <pc:docMk/>
            <pc:sldMk cId="3858571944" sldId="294"/>
            <ac:spMk id="3" creationId="{00000000-0000-0000-0000-000000000000}"/>
          </ac:spMkLst>
        </pc:spChg>
      </pc:sldChg>
      <pc:sldChg chg="del">
        <pc:chgData name="Moore, Jacob Preston" userId="fdd3fd0f-c483-48c9-988d-7deb216763fd" providerId="ADAL" clId="{C7AD8A3F-1A0A-4161-BD4C-9F85CDF43D0B}" dt="2020-10-29T13:27:03.210" v="18" actId="2696"/>
        <pc:sldMkLst>
          <pc:docMk/>
          <pc:sldMk cId="1751003400" sldId="295"/>
        </pc:sldMkLst>
      </pc:sldChg>
      <pc:sldChg chg="add">
        <pc:chgData name="Moore, Jacob Preston" userId="fdd3fd0f-c483-48c9-988d-7deb216763fd" providerId="ADAL" clId="{C7AD8A3F-1A0A-4161-BD4C-9F85CDF43D0B}" dt="2020-10-29T13:27:09.689" v="26"/>
        <pc:sldMkLst>
          <pc:docMk/>
          <pc:sldMk cId="3679192265" sldId="295"/>
        </pc:sldMkLst>
      </pc:sldChg>
      <pc:sldChg chg="del">
        <pc:chgData name="Moore, Jacob Preston" userId="fdd3fd0f-c483-48c9-988d-7deb216763fd" providerId="ADAL" clId="{C7AD8A3F-1A0A-4161-BD4C-9F85CDF43D0B}" dt="2020-10-29T13:27:03.244" v="19" actId="2696"/>
        <pc:sldMkLst>
          <pc:docMk/>
          <pc:sldMk cId="1286002228" sldId="296"/>
        </pc:sldMkLst>
      </pc:sldChg>
      <pc:sldChg chg="modSp add">
        <pc:chgData name="Moore, Jacob Preston" userId="fdd3fd0f-c483-48c9-988d-7deb216763fd" providerId="ADAL" clId="{C7AD8A3F-1A0A-4161-BD4C-9F85CDF43D0B}" dt="2020-10-29T14:07:01.679" v="378" actId="20577"/>
        <pc:sldMkLst>
          <pc:docMk/>
          <pc:sldMk cId="3524321151" sldId="296"/>
        </pc:sldMkLst>
        <pc:spChg chg="mod">
          <ac:chgData name="Moore, Jacob Preston" userId="fdd3fd0f-c483-48c9-988d-7deb216763fd" providerId="ADAL" clId="{C7AD8A3F-1A0A-4161-BD4C-9F85CDF43D0B}" dt="2020-10-29T14:07:01.679" v="378" actId="20577"/>
          <ac:spMkLst>
            <pc:docMk/>
            <pc:sldMk cId="3524321151" sldId="296"/>
            <ac:spMk id="3" creationId="{00000000-0000-0000-0000-000000000000}"/>
          </ac:spMkLst>
        </pc:spChg>
      </pc:sldChg>
      <pc:sldChg chg="del">
        <pc:chgData name="Moore, Jacob Preston" userId="fdd3fd0f-c483-48c9-988d-7deb216763fd" providerId="ADAL" clId="{C7AD8A3F-1A0A-4161-BD4C-9F85CDF43D0B}" dt="2020-10-29T13:27:03.275" v="20" actId="2696"/>
        <pc:sldMkLst>
          <pc:docMk/>
          <pc:sldMk cId="2594411321" sldId="297"/>
        </pc:sldMkLst>
      </pc:sldChg>
      <pc:sldChg chg="add">
        <pc:chgData name="Moore, Jacob Preston" userId="fdd3fd0f-c483-48c9-988d-7deb216763fd" providerId="ADAL" clId="{C7AD8A3F-1A0A-4161-BD4C-9F85CDF43D0B}" dt="2020-10-29T13:27:09.689" v="26"/>
        <pc:sldMkLst>
          <pc:docMk/>
          <pc:sldMk cId="3788337255" sldId="297"/>
        </pc:sldMkLst>
      </pc:sldChg>
      <pc:sldChg chg="add">
        <pc:chgData name="Moore, Jacob Preston" userId="fdd3fd0f-c483-48c9-988d-7deb216763fd" providerId="ADAL" clId="{C7AD8A3F-1A0A-4161-BD4C-9F85CDF43D0B}" dt="2020-10-29T13:27:09.689" v="26"/>
        <pc:sldMkLst>
          <pc:docMk/>
          <pc:sldMk cId="246870124" sldId="298"/>
        </pc:sldMkLst>
      </pc:sldChg>
      <pc:sldChg chg="del">
        <pc:chgData name="Moore, Jacob Preston" userId="fdd3fd0f-c483-48c9-988d-7deb216763fd" providerId="ADAL" clId="{C7AD8A3F-1A0A-4161-BD4C-9F85CDF43D0B}" dt="2020-10-29T13:27:03.294" v="21" actId="2696"/>
        <pc:sldMkLst>
          <pc:docMk/>
          <pc:sldMk cId="411196514" sldId="298"/>
        </pc:sldMkLst>
      </pc:sldChg>
      <pc:sldChg chg="del">
        <pc:chgData name="Moore, Jacob Preston" userId="fdd3fd0f-c483-48c9-988d-7deb216763fd" providerId="ADAL" clId="{C7AD8A3F-1A0A-4161-BD4C-9F85CDF43D0B}" dt="2020-10-29T13:27:07.223" v="23" actId="2696"/>
        <pc:sldMkLst>
          <pc:docMk/>
          <pc:sldMk cId="359370948" sldId="299"/>
        </pc:sldMkLst>
      </pc:sldChg>
      <pc:sldChg chg="modSp add modAnim">
        <pc:chgData name="Moore, Jacob Preston" userId="fdd3fd0f-c483-48c9-988d-7deb216763fd" providerId="ADAL" clId="{C7AD8A3F-1A0A-4161-BD4C-9F85CDF43D0B}" dt="2020-10-29T13:35:08.779" v="48" actId="27636"/>
        <pc:sldMkLst>
          <pc:docMk/>
          <pc:sldMk cId="2959914181" sldId="299"/>
        </pc:sldMkLst>
        <pc:spChg chg="mod">
          <ac:chgData name="Moore, Jacob Preston" userId="fdd3fd0f-c483-48c9-988d-7deb216763fd" providerId="ADAL" clId="{C7AD8A3F-1A0A-4161-BD4C-9F85CDF43D0B}" dt="2020-10-29T13:35:08.779" v="48" actId="27636"/>
          <ac:spMkLst>
            <pc:docMk/>
            <pc:sldMk cId="2959914181" sldId="299"/>
            <ac:spMk id="3" creationId="{00000000-0000-0000-0000-000000000000}"/>
          </ac:spMkLst>
        </pc:spChg>
      </pc:sldChg>
      <pc:sldChg chg="del">
        <pc:chgData name="Moore, Jacob Preston" userId="fdd3fd0f-c483-48c9-988d-7deb216763fd" providerId="ADAL" clId="{C7AD8A3F-1A0A-4161-BD4C-9F85CDF43D0B}" dt="2020-10-29T13:27:07.240" v="24" actId="2696"/>
        <pc:sldMkLst>
          <pc:docMk/>
          <pc:sldMk cId="2519251031" sldId="300"/>
        </pc:sldMkLst>
      </pc:sldChg>
      <pc:sldChg chg="add">
        <pc:chgData name="Moore, Jacob Preston" userId="fdd3fd0f-c483-48c9-988d-7deb216763fd" providerId="ADAL" clId="{C7AD8A3F-1A0A-4161-BD4C-9F85CDF43D0B}" dt="2020-10-29T13:27:09.689" v="26"/>
        <pc:sldMkLst>
          <pc:docMk/>
          <pc:sldMk cId="3408832443" sldId="300"/>
        </pc:sldMkLst>
      </pc:sldChg>
      <pc:sldChg chg="del">
        <pc:chgData name="Moore, Jacob Preston" userId="fdd3fd0f-c483-48c9-988d-7deb216763fd" providerId="ADAL" clId="{C7AD8A3F-1A0A-4161-BD4C-9F85CDF43D0B}" dt="2020-10-29T13:27:03.302" v="22" actId="2696"/>
        <pc:sldMkLst>
          <pc:docMk/>
          <pc:sldMk cId="27825524" sldId="301"/>
        </pc:sldMkLst>
      </pc:sldChg>
      <pc:sldChg chg="modSp add">
        <pc:chgData name="Moore, Jacob Preston" userId="fdd3fd0f-c483-48c9-988d-7deb216763fd" providerId="ADAL" clId="{C7AD8A3F-1A0A-4161-BD4C-9F85CDF43D0B}" dt="2020-10-29T13:35:33.779" v="67" actId="20577"/>
        <pc:sldMkLst>
          <pc:docMk/>
          <pc:sldMk cId="1750437543" sldId="301"/>
        </pc:sldMkLst>
        <pc:spChg chg="mod">
          <ac:chgData name="Moore, Jacob Preston" userId="fdd3fd0f-c483-48c9-988d-7deb216763fd" providerId="ADAL" clId="{C7AD8A3F-1A0A-4161-BD4C-9F85CDF43D0B}" dt="2020-10-29T13:35:33.779" v="67" actId="20577"/>
          <ac:spMkLst>
            <pc:docMk/>
            <pc:sldMk cId="1750437543" sldId="301"/>
            <ac:spMk id="2" creationId="{00000000-0000-0000-0000-000000000000}"/>
          </ac:spMkLst>
        </pc:spChg>
      </pc:sldChg>
      <pc:sldChg chg="modSp add del">
        <pc:chgData name="Moore, Jacob Preston" userId="fdd3fd0f-c483-48c9-988d-7deb216763fd" providerId="ADAL" clId="{C7AD8A3F-1A0A-4161-BD4C-9F85CDF43D0B}" dt="2020-10-29T13:38:05.411" v="104" actId="2696"/>
        <pc:sldMkLst>
          <pc:docMk/>
          <pc:sldMk cId="23284044" sldId="302"/>
        </pc:sldMkLst>
        <pc:spChg chg="mod">
          <ac:chgData name="Moore, Jacob Preston" userId="fdd3fd0f-c483-48c9-988d-7deb216763fd" providerId="ADAL" clId="{C7AD8A3F-1A0A-4161-BD4C-9F85CDF43D0B}" dt="2020-10-29T13:36:25.094" v="102" actId="20577"/>
          <ac:spMkLst>
            <pc:docMk/>
            <pc:sldMk cId="23284044" sldId="302"/>
            <ac:spMk id="2" creationId="{A1DC4AAD-0939-4343-BBE0-F3CEACB8682C}"/>
          </ac:spMkLst>
        </pc:spChg>
      </pc:sldChg>
      <pc:sldChg chg="del">
        <pc:chgData name="Moore, Jacob Preston" userId="fdd3fd0f-c483-48c9-988d-7deb216763fd" providerId="ADAL" clId="{C7AD8A3F-1A0A-4161-BD4C-9F85CDF43D0B}" dt="2020-10-29T13:27:07.243" v="25" actId="2696"/>
        <pc:sldMkLst>
          <pc:docMk/>
          <pc:sldMk cId="2561851710" sldId="302"/>
        </pc:sldMkLst>
      </pc:sldChg>
      <pc:sldChg chg="modSp add">
        <pc:chgData name="Moore, Jacob Preston" userId="fdd3fd0f-c483-48c9-988d-7deb216763fd" providerId="ADAL" clId="{C7AD8A3F-1A0A-4161-BD4C-9F85CDF43D0B}" dt="2020-10-29T13:38:53.098" v="153" actId="1076"/>
        <pc:sldMkLst>
          <pc:docMk/>
          <pc:sldMk cId="265689201" sldId="303"/>
        </pc:sldMkLst>
        <pc:spChg chg="mod">
          <ac:chgData name="Moore, Jacob Preston" userId="fdd3fd0f-c483-48c9-988d-7deb216763fd" providerId="ADAL" clId="{C7AD8A3F-1A0A-4161-BD4C-9F85CDF43D0B}" dt="2020-10-29T13:38:25.265" v="152" actId="20577"/>
          <ac:spMkLst>
            <pc:docMk/>
            <pc:sldMk cId="265689201" sldId="303"/>
            <ac:spMk id="2" creationId="{00000000-0000-0000-0000-000000000000}"/>
          </ac:spMkLst>
        </pc:spChg>
        <pc:spChg chg="mod">
          <ac:chgData name="Moore, Jacob Preston" userId="fdd3fd0f-c483-48c9-988d-7deb216763fd" providerId="ADAL" clId="{C7AD8A3F-1A0A-4161-BD4C-9F85CDF43D0B}" dt="2020-10-29T13:38:53.098" v="153" actId="1076"/>
          <ac:spMkLst>
            <pc:docMk/>
            <pc:sldMk cId="265689201" sldId="303"/>
            <ac:spMk id="69" creationId="{00000000-0000-0000-0000-000000000000}"/>
          </ac:spMkLst>
        </pc:spChg>
      </pc:sldChg>
      <pc:sldChg chg="addSp delSp modSp add modAnim">
        <pc:chgData name="Moore, Jacob Preston" userId="fdd3fd0f-c483-48c9-988d-7deb216763fd" providerId="ADAL" clId="{C7AD8A3F-1A0A-4161-BD4C-9F85CDF43D0B}" dt="2020-10-29T13:43:14.085" v="173" actId="20577"/>
        <pc:sldMkLst>
          <pc:docMk/>
          <pc:sldMk cId="1837790875" sldId="304"/>
        </pc:sldMkLst>
        <pc:spChg chg="mod">
          <ac:chgData name="Moore, Jacob Preston" userId="fdd3fd0f-c483-48c9-988d-7deb216763fd" providerId="ADAL" clId="{C7AD8A3F-1A0A-4161-BD4C-9F85CDF43D0B}" dt="2020-10-29T13:43:01.568" v="162"/>
          <ac:spMkLst>
            <pc:docMk/>
            <pc:sldMk cId="1837790875" sldId="304"/>
            <ac:spMk id="2" creationId="{00000000-0000-0000-0000-000000000000}"/>
          </ac:spMkLst>
        </pc:spChg>
        <pc:spChg chg="mod">
          <ac:chgData name="Moore, Jacob Preston" userId="fdd3fd0f-c483-48c9-988d-7deb216763fd" providerId="ADAL" clId="{C7AD8A3F-1A0A-4161-BD4C-9F85CDF43D0B}" dt="2020-10-29T13:43:14.085" v="173" actId="20577"/>
          <ac:spMkLst>
            <pc:docMk/>
            <pc:sldMk cId="1837790875" sldId="304"/>
            <ac:spMk id="3" creationId="{00000000-0000-0000-0000-000000000000}"/>
          </ac:spMkLst>
        </pc:spChg>
        <pc:spChg chg="del mod">
          <ac:chgData name="Moore, Jacob Preston" userId="fdd3fd0f-c483-48c9-988d-7deb216763fd" providerId="ADAL" clId="{C7AD8A3F-1A0A-4161-BD4C-9F85CDF43D0B}" dt="2020-10-29T13:39:10.583" v="155" actId="478"/>
          <ac:spMkLst>
            <pc:docMk/>
            <pc:sldMk cId="1837790875" sldId="304"/>
            <ac:spMk id="69" creationId="{00000000-0000-0000-0000-000000000000}"/>
          </ac:spMkLst>
        </pc:spChg>
        <pc:spChg chg="add">
          <ac:chgData name="Moore, Jacob Preston" userId="fdd3fd0f-c483-48c9-988d-7deb216763fd" providerId="ADAL" clId="{C7AD8A3F-1A0A-4161-BD4C-9F85CDF43D0B}" dt="2020-10-29T13:39:16.149" v="156"/>
          <ac:spMkLst>
            <pc:docMk/>
            <pc:sldMk cId="1837790875" sldId="304"/>
            <ac:spMk id="76" creationId="{18353FF8-5FEE-4E6E-B2F5-706426492B09}"/>
          </ac:spMkLst>
        </pc:spChg>
      </pc:sldChg>
      <pc:sldChg chg="modSp add">
        <pc:chgData name="Moore, Jacob Preston" userId="fdd3fd0f-c483-48c9-988d-7deb216763fd" providerId="ADAL" clId="{C7AD8A3F-1A0A-4161-BD4C-9F85CDF43D0B}" dt="2020-10-29T14:13:02.138" v="430" actId="20577"/>
        <pc:sldMkLst>
          <pc:docMk/>
          <pc:sldMk cId="2320586580" sldId="305"/>
        </pc:sldMkLst>
        <pc:spChg chg="mod">
          <ac:chgData name="Moore, Jacob Preston" userId="fdd3fd0f-c483-48c9-988d-7deb216763fd" providerId="ADAL" clId="{C7AD8A3F-1A0A-4161-BD4C-9F85CDF43D0B}" dt="2020-10-29T14:13:02.138" v="430" actId="20577"/>
          <ac:spMkLst>
            <pc:docMk/>
            <pc:sldMk cId="2320586580" sldId="305"/>
            <ac:spMk id="3" creationId="{00000000-0000-0000-0000-000000000000}"/>
          </ac:spMkLst>
        </pc:spChg>
      </pc:sldChg>
      <pc:sldChg chg="addSp delSp modSp add delAnim modAnim">
        <pc:chgData name="Moore, Jacob Preston" userId="fdd3fd0f-c483-48c9-988d-7deb216763fd" providerId="ADAL" clId="{C7AD8A3F-1A0A-4161-BD4C-9F85CDF43D0B}" dt="2020-10-29T14:08:12.781" v="379" actId="478"/>
        <pc:sldMkLst>
          <pc:docMk/>
          <pc:sldMk cId="2262397180" sldId="306"/>
        </pc:sldMkLst>
        <pc:spChg chg="mod">
          <ac:chgData name="Moore, Jacob Preston" userId="fdd3fd0f-c483-48c9-988d-7deb216763fd" providerId="ADAL" clId="{C7AD8A3F-1A0A-4161-BD4C-9F85CDF43D0B}" dt="2020-10-29T13:45:33.942" v="253"/>
          <ac:spMkLst>
            <pc:docMk/>
            <pc:sldMk cId="2262397180" sldId="306"/>
            <ac:spMk id="2" creationId="{00000000-0000-0000-0000-000000000000}"/>
          </ac:spMkLst>
        </pc:spChg>
        <pc:spChg chg="mod">
          <ac:chgData name="Moore, Jacob Preston" userId="fdd3fd0f-c483-48c9-988d-7deb216763fd" providerId="ADAL" clId="{C7AD8A3F-1A0A-4161-BD4C-9F85CDF43D0B}" dt="2020-10-29T13:45:45.627" v="259" actId="27636"/>
          <ac:spMkLst>
            <pc:docMk/>
            <pc:sldMk cId="2262397180" sldId="306"/>
            <ac:spMk id="3" creationId="{00000000-0000-0000-0000-000000000000}"/>
          </ac:spMkLst>
        </pc:spChg>
        <pc:spChg chg="add del mod">
          <ac:chgData name="Moore, Jacob Preston" userId="fdd3fd0f-c483-48c9-988d-7deb216763fd" providerId="ADAL" clId="{C7AD8A3F-1A0A-4161-BD4C-9F85CDF43D0B}" dt="2020-10-29T14:08:12.781" v="379" actId="478"/>
          <ac:spMkLst>
            <pc:docMk/>
            <pc:sldMk cId="2262397180" sldId="306"/>
            <ac:spMk id="89" creationId="{89840FC3-F612-4F1A-90A6-A7794A8A12BF}"/>
          </ac:spMkLst>
        </pc:spChg>
        <pc:spChg chg="del">
          <ac:chgData name="Moore, Jacob Preston" userId="fdd3fd0f-c483-48c9-988d-7deb216763fd" providerId="ADAL" clId="{C7AD8A3F-1A0A-4161-BD4C-9F85CDF43D0B}" dt="2020-10-29T13:48:31.361" v="353" actId="478"/>
          <ac:spMkLst>
            <pc:docMk/>
            <pc:sldMk cId="2262397180" sldId="306"/>
            <ac:spMk id="100" creationId="{00000000-0000-0000-0000-000000000000}"/>
          </ac:spMkLst>
        </pc:spChg>
      </pc:sldChg>
      <pc:sldChg chg="modSp add modAnim">
        <pc:chgData name="Moore, Jacob Preston" userId="fdd3fd0f-c483-48c9-988d-7deb216763fd" providerId="ADAL" clId="{C7AD8A3F-1A0A-4161-BD4C-9F85CDF43D0B}" dt="2020-10-29T14:13:09.162" v="431" actId="20577"/>
        <pc:sldMkLst>
          <pc:docMk/>
          <pc:sldMk cId="1167040735" sldId="307"/>
        </pc:sldMkLst>
        <pc:spChg chg="mod">
          <ac:chgData name="Moore, Jacob Preston" userId="fdd3fd0f-c483-48c9-988d-7deb216763fd" providerId="ADAL" clId="{C7AD8A3F-1A0A-4161-BD4C-9F85CDF43D0B}" dt="2020-10-29T14:13:09.162" v="431" actId="20577"/>
          <ac:spMkLst>
            <pc:docMk/>
            <pc:sldMk cId="1167040735" sldId="307"/>
            <ac:spMk id="3" creationId="{00000000-0000-0000-0000-000000000000}"/>
          </ac:spMkLst>
        </pc:spChg>
      </pc:sldChg>
      <pc:sldChg chg="addSp delSp modSp add modAnim">
        <pc:chgData name="Moore, Jacob Preston" userId="fdd3fd0f-c483-48c9-988d-7deb216763fd" providerId="ADAL" clId="{C7AD8A3F-1A0A-4161-BD4C-9F85CDF43D0B}" dt="2020-10-29T14:08:28.138" v="381"/>
        <pc:sldMkLst>
          <pc:docMk/>
          <pc:sldMk cId="2843277645" sldId="308"/>
        </pc:sldMkLst>
        <pc:spChg chg="add mod">
          <ac:chgData name="Moore, Jacob Preston" userId="fdd3fd0f-c483-48c9-988d-7deb216763fd" providerId="ADAL" clId="{C7AD8A3F-1A0A-4161-BD4C-9F85CDF43D0B}" dt="2020-10-29T13:48:12.895" v="352" actId="1036"/>
          <ac:spMkLst>
            <pc:docMk/>
            <pc:sldMk cId="2843277645" sldId="308"/>
            <ac:spMk id="5" creationId="{E39FF197-B64B-4808-8C0C-4B65EE67740F}"/>
          </ac:spMkLst>
        </pc:spChg>
        <pc:spChg chg="del mod">
          <ac:chgData name="Moore, Jacob Preston" userId="fdd3fd0f-c483-48c9-988d-7deb216763fd" providerId="ADAL" clId="{C7AD8A3F-1A0A-4161-BD4C-9F85CDF43D0B}" dt="2020-10-29T14:08:22.834" v="380" actId="478"/>
          <ac:spMkLst>
            <pc:docMk/>
            <pc:sldMk cId="2843277645" sldId="308"/>
            <ac:spMk id="100" creationId="{00000000-0000-0000-0000-000000000000}"/>
          </ac:spMkLst>
        </pc:spChg>
        <pc:cxnChg chg="add">
          <ac:chgData name="Moore, Jacob Preston" userId="fdd3fd0f-c483-48c9-988d-7deb216763fd" providerId="ADAL" clId="{C7AD8A3F-1A0A-4161-BD4C-9F85CDF43D0B}" dt="2020-10-29T13:47:37.866" v="346"/>
          <ac:cxnSpMkLst>
            <pc:docMk/>
            <pc:sldMk cId="2843277645" sldId="308"/>
            <ac:cxnSpMk id="83" creationId="{82566C84-46B5-4319-B834-6FAEB9F0F858}"/>
          </ac:cxnSpMkLst>
        </pc:cxnChg>
      </pc:sldChg>
    </pc:docChg>
  </pc:docChgLst>
  <pc:docChgLst>
    <pc:chgData name="Moore, Jacob Preston" userId="fdd3fd0f-c483-48c9-988d-7deb216763fd" providerId="ADAL" clId="{26F8A158-21F1-4832-8FAA-41AEB8DA4508}"/>
    <pc:docChg chg="custSel addSld modSld">
      <pc:chgData name="Moore, Jacob Preston" userId="fdd3fd0f-c483-48c9-988d-7deb216763fd" providerId="ADAL" clId="{26F8A158-21F1-4832-8FAA-41AEB8DA4508}" dt="2020-11-04T19:54:09.252" v="13" actId="20577"/>
      <pc:docMkLst>
        <pc:docMk/>
      </pc:docMkLst>
      <pc:sldChg chg="modSp">
        <pc:chgData name="Moore, Jacob Preston" userId="fdd3fd0f-c483-48c9-988d-7deb216763fd" providerId="ADAL" clId="{26F8A158-21F1-4832-8FAA-41AEB8DA4508}" dt="2020-11-04T19:53:09.872" v="9" actId="27636"/>
        <pc:sldMkLst>
          <pc:docMk/>
          <pc:sldMk cId="3858571944" sldId="294"/>
        </pc:sldMkLst>
        <pc:spChg chg="mod">
          <ac:chgData name="Moore, Jacob Preston" userId="fdd3fd0f-c483-48c9-988d-7deb216763fd" providerId="ADAL" clId="{26F8A158-21F1-4832-8FAA-41AEB8DA4508}" dt="2020-11-04T19:53:09.872" v="9" actId="27636"/>
          <ac:spMkLst>
            <pc:docMk/>
            <pc:sldMk cId="3858571944" sldId="294"/>
            <ac:spMk id="3" creationId="{00000000-0000-0000-0000-000000000000}"/>
          </ac:spMkLst>
        </pc:spChg>
      </pc:sldChg>
      <pc:sldChg chg="modSp">
        <pc:chgData name="Moore, Jacob Preston" userId="fdd3fd0f-c483-48c9-988d-7deb216763fd" providerId="ADAL" clId="{26F8A158-21F1-4832-8FAA-41AEB8DA4508}" dt="2020-11-04T19:54:09.252" v="13" actId="20577"/>
        <pc:sldMkLst>
          <pc:docMk/>
          <pc:sldMk cId="3679192265" sldId="295"/>
        </pc:sldMkLst>
        <pc:spChg chg="mod">
          <ac:chgData name="Moore, Jacob Preston" userId="fdd3fd0f-c483-48c9-988d-7deb216763fd" providerId="ADAL" clId="{26F8A158-21F1-4832-8FAA-41AEB8DA4508}" dt="2020-11-04T19:54:09.252" v="13" actId="20577"/>
          <ac:spMkLst>
            <pc:docMk/>
            <pc:sldMk cId="3679192265" sldId="295"/>
            <ac:spMk id="3" creationId="{00000000-0000-0000-0000-000000000000}"/>
          </ac:spMkLst>
        </pc:spChg>
      </pc:sldChg>
      <pc:sldChg chg="modSp">
        <pc:chgData name="Moore, Jacob Preston" userId="fdd3fd0f-c483-48c9-988d-7deb216763fd" providerId="ADAL" clId="{26F8A158-21F1-4832-8FAA-41AEB8DA4508}" dt="2020-11-04T19:42:56.463" v="6" actId="20577"/>
        <pc:sldMkLst>
          <pc:docMk/>
          <pc:sldMk cId="2320586580" sldId="305"/>
        </pc:sldMkLst>
        <pc:spChg chg="mod">
          <ac:chgData name="Moore, Jacob Preston" userId="fdd3fd0f-c483-48c9-988d-7deb216763fd" providerId="ADAL" clId="{26F8A158-21F1-4832-8FAA-41AEB8DA4508}" dt="2020-11-04T19:42:56.463" v="6" actId="20577"/>
          <ac:spMkLst>
            <pc:docMk/>
            <pc:sldMk cId="2320586580" sldId="305"/>
            <ac:spMk id="3" creationId="{00000000-0000-0000-0000-000000000000}"/>
          </ac:spMkLst>
        </pc:spChg>
      </pc:sldChg>
      <pc:sldChg chg="modSp">
        <pc:chgData name="Moore, Jacob Preston" userId="fdd3fd0f-c483-48c9-988d-7deb216763fd" providerId="ADAL" clId="{26F8A158-21F1-4832-8FAA-41AEB8DA4508}" dt="2020-11-04T19:43:03.630" v="7" actId="20577"/>
        <pc:sldMkLst>
          <pc:docMk/>
          <pc:sldMk cId="1167040735" sldId="307"/>
        </pc:sldMkLst>
        <pc:spChg chg="mod">
          <ac:chgData name="Moore, Jacob Preston" userId="fdd3fd0f-c483-48c9-988d-7deb216763fd" providerId="ADAL" clId="{26F8A158-21F1-4832-8FAA-41AEB8DA4508}" dt="2020-11-04T19:43:03.630" v="7" actId="20577"/>
          <ac:spMkLst>
            <pc:docMk/>
            <pc:sldMk cId="1167040735" sldId="307"/>
            <ac:spMk id="3" creationId="{00000000-0000-0000-0000-000000000000}"/>
          </ac:spMkLst>
        </pc:spChg>
      </pc:sldChg>
      <pc:sldChg chg="addSp delSp modSp add">
        <pc:chgData name="Moore, Jacob Preston" userId="fdd3fd0f-c483-48c9-988d-7deb216763fd" providerId="ADAL" clId="{26F8A158-21F1-4832-8FAA-41AEB8DA4508}" dt="2020-11-03T20:34:42.401" v="2" actId="478"/>
        <pc:sldMkLst>
          <pc:docMk/>
          <pc:sldMk cId="136929544" sldId="309"/>
        </pc:sldMkLst>
        <pc:spChg chg="del">
          <ac:chgData name="Moore, Jacob Preston" userId="fdd3fd0f-c483-48c9-988d-7deb216763fd" providerId="ADAL" clId="{26F8A158-21F1-4832-8FAA-41AEB8DA4508}" dt="2020-11-03T20:34:39.589" v="1" actId="478"/>
          <ac:spMkLst>
            <pc:docMk/>
            <pc:sldMk cId="136929544" sldId="309"/>
            <ac:spMk id="3" creationId="{00000000-0000-0000-0000-000000000000}"/>
          </ac:spMkLst>
        </pc:spChg>
        <pc:spChg chg="add del mod">
          <ac:chgData name="Moore, Jacob Preston" userId="fdd3fd0f-c483-48c9-988d-7deb216763fd" providerId="ADAL" clId="{26F8A158-21F1-4832-8FAA-41AEB8DA4508}" dt="2020-11-03T20:34:42.401" v="2" actId="478"/>
          <ac:spMkLst>
            <pc:docMk/>
            <pc:sldMk cId="136929544" sldId="309"/>
            <ac:spMk id="28" creationId="{30CD5C6D-CCFC-4186-B161-AA9A4DB8D2A5}"/>
          </ac:spMkLst>
        </pc:spChg>
      </pc:sldChg>
      <pc:sldChg chg="addSp delSp modSp add">
        <pc:chgData name="Moore, Jacob Preston" userId="fdd3fd0f-c483-48c9-988d-7deb216763fd" providerId="ADAL" clId="{26F8A158-21F1-4832-8FAA-41AEB8DA4508}" dt="2020-11-03T20:35:02.398" v="5" actId="478"/>
        <pc:sldMkLst>
          <pc:docMk/>
          <pc:sldMk cId="83827477" sldId="310"/>
        </pc:sldMkLst>
        <pc:spChg chg="del">
          <ac:chgData name="Moore, Jacob Preston" userId="fdd3fd0f-c483-48c9-988d-7deb216763fd" providerId="ADAL" clId="{26F8A158-21F1-4832-8FAA-41AEB8DA4508}" dt="2020-11-03T20:35:00.445" v="4" actId="478"/>
          <ac:spMkLst>
            <pc:docMk/>
            <pc:sldMk cId="83827477" sldId="310"/>
            <ac:spMk id="3" creationId="{00000000-0000-0000-0000-000000000000}"/>
          </ac:spMkLst>
        </pc:spChg>
        <pc:spChg chg="add del mod">
          <ac:chgData name="Moore, Jacob Preston" userId="fdd3fd0f-c483-48c9-988d-7deb216763fd" providerId="ADAL" clId="{26F8A158-21F1-4832-8FAA-41AEB8DA4508}" dt="2020-11-03T20:35:02.398" v="5" actId="478"/>
          <ac:spMkLst>
            <pc:docMk/>
            <pc:sldMk cId="83827477" sldId="310"/>
            <ac:spMk id="28" creationId="{152D13F7-DD2D-447A-BC3F-E05654C1DFE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6/2/2023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6</a:t>
            </a:fld>
            <a:endParaRPr lang="en-US"/>
          </a:p>
        </p:txBody>
      </p:sp>
    </p:spTree>
    <p:extLst>
      <p:ext uri="{BB962C8B-B14F-4D97-AF65-F5344CB8AC3E}">
        <p14:creationId xmlns:p14="http://schemas.microsoft.com/office/powerpoint/2010/main" val="1533217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7</a:t>
            </a:fld>
            <a:endParaRPr lang="en-US"/>
          </a:p>
        </p:txBody>
      </p:sp>
    </p:spTree>
    <p:extLst>
      <p:ext uri="{BB962C8B-B14F-4D97-AF65-F5344CB8AC3E}">
        <p14:creationId xmlns:p14="http://schemas.microsoft.com/office/powerpoint/2010/main" val="616979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8</a:t>
            </a:fld>
            <a:endParaRPr lang="en-US"/>
          </a:p>
        </p:txBody>
      </p:sp>
    </p:spTree>
    <p:extLst>
      <p:ext uri="{BB962C8B-B14F-4D97-AF65-F5344CB8AC3E}">
        <p14:creationId xmlns:p14="http://schemas.microsoft.com/office/powerpoint/2010/main" val="4267868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12</a:t>
            </a:fld>
            <a:endParaRPr lang="en-US" dirty="0"/>
          </a:p>
        </p:txBody>
      </p:sp>
    </p:spTree>
    <p:extLst>
      <p:ext uri="{BB962C8B-B14F-4D97-AF65-F5344CB8AC3E}">
        <p14:creationId xmlns:p14="http://schemas.microsoft.com/office/powerpoint/2010/main" val="274791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15</a:t>
            </a:fld>
            <a:endParaRPr lang="en-US" dirty="0"/>
          </a:p>
        </p:txBody>
      </p:sp>
    </p:spTree>
    <p:extLst>
      <p:ext uri="{BB962C8B-B14F-4D97-AF65-F5344CB8AC3E}">
        <p14:creationId xmlns:p14="http://schemas.microsoft.com/office/powerpoint/2010/main" val="436771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16</a:t>
            </a:fld>
            <a:endParaRPr lang="en-US" dirty="0"/>
          </a:p>
        </p:txBody>
      </p:sp>
    </p:spTree>
    <p:extLst>
      <p:ext uri="{BB962C8B-B14F-4D97-AF65-F5344CB8AC3E}">
        <p14:creationId xmlns:p14="http://schemas.microsoft.com/office/powerpoint/2010/main" val="12960696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19</a:t>
            </a:fld>
            <a:endParaRPr lang="en-US" dirty="0"/>
          </a:p>
        </p:txBody>
      </p:sp>
    </p:spTree>
    <p:extLst>
      <p:ext uri="{BB962C8B-B14F-4D97-AF65-F5344CB8AC3E}">
        <p14:creationId xmlns:p14="http://schemas.microsoft.com/office/powerpoint/2010/main" val="16252934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20</a:t>
            </a:fld>
            <a:endParaRPr lang="en-US" dirty="0"/>
          </a:p>
        </p:txBody>
      </p:sp>
    </p:spTree>
    <p:extLst>
      <p:ext uri="{BB962C8B-B14F-4D97-AF65-F5344CB8AC3E}">
        <p14:creationId xmlns:p14="http://schemas.microsoft.com/office/powerpoint/2010/main" val="9920383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5.tmp"/><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Method of Sections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Method of Sections</a:t>
            </a:r>
          </a:p>
        </p:txBody>
      </p:sp>
      <p:sp>
        <p:nvSpPr>
          <p:cNvPr id="3" name="Content Placeholder 2"/>
          <p:cNvSpPr>
            <a:spLocks noGrp="1"/>
          </p:cNvSpPr>
          <p:nvPr>
            <p:ph idx="1"/>
          </p:nvPr>
        </p:nvSpPr>
        <p:spPr>
          <a:xfrm>
            <a:off x="457200" y="1600200"/>
            <a:ext cx="3124200" cy="4632888"/>
          </a:xfrm>
        </p:spPr>
        <p:txBody>
          <a:bodyPr>
            <a:normAutofit fontScale="85000" lnSpcReduction="10000"/>
          </a:bodyPr>
          <a:lstStyle/>
          <a:p>
            <a:r>
              <a:rPr lang="en-US" dirty="0"/>
              <a:t>In cases such as this, the best approach may be to...</a:t>
            </a:r>
          </a:p>
          <a:p>
            <a:pPr marL="514350" indent="-514350">
              <a:buFont typeface="+mj-lt"/>
              <a:buAutoNum type="arabicPeriod"/>
            </a:pPr>
            <a:r>
              <a:rPr lang="en-US" dirty="0"/>
              <a:t>Use the Method of Sections twice</a:t>
            </a:r>
          </a:p>
          <a:p>
            <a:pPr marL="514350" indent="-514350">
              <a:buFont typeface="+mj-lt"/>
              <a:buAutoNum type="arabicPeriod"/>
            </a:pPr>
            <a:r>
              <a:rPr lang="en-US" dirty="0"/>
              <a:t>Use the Method of Sections and then the Method of Joints.</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dirty="0"/>
          </a:p>
        </p:txBody>
      </p:sp>
      <p:sp>
        <p:nvSpPr>
          <p:cNvPr id="5" name="Arc 4"/>
          <p:cNvSpPr/>
          <p:nvPr/>
        </p:nvSpPr>
        <p:spPr>
          <a:xfrm>
            <a:off x="4292924"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p:cNvSpPr/>
          <p:nvPr/>
        </p:nvSpPr>
        <p:spPr>
          <a:xfrm>
            <a:off x="7830315"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le 6"/>
          <p:cNvSpPr/>
          <p:nvPr/>
        </p:nvSpPr>
        <p:spPr>
          <a:xfrm rot="2107357" flipH="1">
            <a:off x="5648229"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2107357" flipH="1">
            <a:off x="5648230"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2107357" flipH="1">
            <a:off x="5648711"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2107357" flipH="1">
            <a:off x="5639032"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a:off x="5787328"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Rounded Rectangle 11"/>
          <p:cNvSpPr/>
          <p:nvPr/>
        </p:nvSpPr>
        <p:spPr>
          <a:xfrm>
            <a:off x="5780602"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ounded Rectangle 12"/>
          <p:cNvSpPr/>
          <p:nvPr/>
        </p:nvSpPr>
        <p:spPr>
          <a:xfrm rot="5400000">
            <a:off x="5368229"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rot="5400000">
            <a:off x="6591432"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5786047"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Oval 15"/>
          <p:cNvSpPr/>
          <p:nvPr/>
        </p:nvSpPr>
        <p:spPr>
          <a:xfrm>
            <a:off x="5863528"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ounded Rectangle 16"/>
          <p:cNvSpPr/>
          <p:nvPr/>
        </p:nvSpPr>
        <p:spPr>
          <a:xfrm>
            <a:off x="5780603"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rot="5400000">
            <a:off x="53682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rot="5400000">
            <a:off x="6596557"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rot="5400000">
            <a:off x="6591432"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Rounded Rectangle 20"/>
          <p:cNvSpPr/>
          <p:nvPr/>
        </p:nvSpPr>
        <p:spPr>
          <a:xfrm rot="5400000">
            <a:off x="5368229"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a:off x="5770353"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Rounded Rectangle 22"/>
          <p:cNvSpPr/>
          <p:nvPr/>
        </p:nvSpPr>
        <p:spPr>
          <a:xfrm rot="5400000">
            <a:off x="5357343"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5400000">
            <a:off x="6602318"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a:off x="4717006"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a:off x="7006528"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rot="2173487" flipH="1">
            <a:off x="6868917"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8" name="Straight Connector 27"/>
          <p:cNvCxnSpPr/>
          <p:nvPr/>
        </p:nvCxnSpPr>
        <p:spPr>
          <a:xfrm flipH="1">
            <a:off x="3501328"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3509172"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rot="5400000">
            <a:off x="5362656"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ounded Rectangle 30"/>
          <p:cNvSpPr/>
          <p:nvPr/>
        </p:nvSpPr>
        <p:spPr>
          <a:xfrm rot="5400000">
            <a:off x="7063370"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Oval 31"/>
          <p:cNvSpPr/>
          <p:nvPr/>
        </p:nvSpPr>
        <p:spPr>
          <a:xfrm>
            <a:off x="5863528"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p:cNvSpPr/>
          <p:nvPr/>
        </p:nvSpPr>
        <p:spPr>
          <a:xfrm>
            <a:off x="5863528"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p:cNvSpPr/>
          <p:nvPr/>
        </p:nvSpPr>
        <p:spPr>
          <a:xfrm>
            <a:off x="5863528"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p:cNvSpPr/>
          <p:nvPr/>
        </p:nvSpPr>
        <p:spPr>
          <a:xfrm>
            <a:off x="58635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p:cNvSpPr/>
          <p:nvPr/>
        </p:nvSpPr>
        <p:spPr>
          <a:xfrm>
            <a:off x="5863528"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ounded Rectangle 36"/>
          <p:cNvSpPr/>
          <p:nvPr/>
        </p:nvSpPr>
        <p:spPr>
          <a:xfrm rot="19426513">
            <a:off x="4467336"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Rectangle 3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863528"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p:cNvSpPr/>
          <p:nvPr/>
        </p:nvSpPr>
        <p:spPr>
          <a:xfrm>
            <a:off x="7127233"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p:cNvSpPr/>
          <p:nvPr/>
        </p:nvSpPr>
        <p:spPr>
          <a:xfrm>
            <a:off x="70827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p:cNvSpPr/>
          <p:nvPr/>
        </p:nvSpPr>
        <p:spPr>
          <a:xfrm>
            <a:off x="7082728"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7082728"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7082728"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82638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7205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7" name="Straight Connector 46"/>
          <p:cNvCxnSpPr/>
          <p:nvPr/>
        </p:nvCxnSpPr>
        <p:spPr>
          <a:xfrm flipH="1">
            <a:off x="3501328"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3501328"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509172"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882328"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483774"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2" name="TextBox 51"/>
          <p:cNvSpPr txBox="1"/>
          <p:nvPr/>
        </p:nvSpPr>
        <p:spPr>
          <a:xfrm>
            <a:off x="3483773"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3" name="TextBox 52"/>
          <p:cNvSpPr txBox="1"/>
          <p:nvPr/>
        </p:nvSpPr>
        <p:spPr>
          <a:xfrm>
            <a:off x="3483772"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4" name="TextBox 53"/>
          <p:cNvSpPr txBox="1"/>
          <p:nvPr/>
        </p:nvSpPr>
        <p:spPr>
          <a:xfrm>
            <a:off x="3483771"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55" name="Straight Arrow Connector 54"/>
          <p:cNvCxnSpPr/>
          <p:nvPr/>
        </p:nvCxnSpPr>
        <p:spPr>
          <a:xfrm>
            <a:off x="4761078"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6" name="TextBox 55"/>
          <p:cNvSpPr txBox="1"/>
          <p:nvPr/>
        </p:nvSpPr>
        <p:spPr>
          <a:xfrm>
            <a:off x="4599362" y="5015697"/>
            <a:ext cx="851931" cy="369332"/>
          </a:xfrm>
          <a:prstGeom prst="rect">
            <a:avLst/>
          </a:prstGeom>
          <a:noFill/>
        </p:spPr>
        <p:txBody>
          <a:bodyPr wrap="square" rtlCol="0">
            <a:spAutoFit/>
          </a:bodyPr>
          <a:lstStyle/>
          <a:p>
            <a:r>
              <a:rPr lang="en-US" dirty="0">
                <a:solidFill>
                  <a:srgbClr val="FF0000"/>
                </a:solidFill>
              </a:rPr>
              <a:t>40 </a:t>
            </a:r>
            <a:r>
              <a:rPr lang="en-US" dirty="0" err="1">
                <a:solidFill>
                  <a:srgbClr val="FF0000"/>
                </a:solidFill>
              </a:rPr>
              <a:t>kN</a:t>
            </a:r>
            <a:endParaRPr lang="en-US" dirty="0">
              <a:solidFill>
                <a:srgbClr val="FF0000"/>
              </a:solidFill>
            </a:endParaRPr>
          </a:p>
        </p:txBody>
      </p:sp>
      <p:cxnSp>
        <p:nvCxnSpPr>
          <p:cNvPr id="57" name="Straight Connector 56"/>
          <p:cNvCxnSpPr/>
          <p:nvPr/>
        </p:nvCxnSpPr>
        <p:spPr>
          <a:xfrm flipV="1">
            <a:off x="4758089"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8287515"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903275"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7143024"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750124"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949128"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63" name="TextBox 62"/>
          <p:cNvSpPr txBox="1"/>
          <p:nvPr/>
        </p:nvSpPr>
        <p:spPr>
          <a:xfrm>
            <a:off x="6113154"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64" name="TextBox 63"/>
          <p:cNvSpPr txBox="1"/>
          <p:nvPr/>
        </p:nvSpPr>
        <p:spPr>
          <a:xfrm>
            <a:off x="7323718"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65" name="Straight Arrow Connector 64"/>
          <p:cNvCxnSpPr/>
          <p:nvPr/>
        </p:nvCxnSpPr>
        <p:spPr>
          <a:xfrm>
            <a:off x="8301928"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66" name="TextBox 65"/>
          <p:cNvSpPr txBox="1"/>
          <p:nvPr/>
        </p:nvSpPr>
        <p:spPr>
          <a:xfrm>
            <a:off x="8180762" y="5117068"/>
            <a:ext cx="851931" cy="369332"/>
          </a:xfrm>
          <a:prstGeom prst="rect">
            <a:avLst/>
          </a:prstGeom>
          <a:noFill/>
        </p:spPr>
        <p:txBody>
          <a:bodyPr wrap="square" rtlCol="0">
            <a:spAutoFit/>
          </a:bodyPr>
          <a:lstStyle/>
          <a:p>
            <a:r>
              <a:rPr lang="en-US" dirty="0">
                <a:solidFill>
                  <a:srgbClr val="FF0000"/>
                </a:solidFill>
              </a:rPr>
              <a:t>50 </a:t>
            </a:r>
            <a:r>
              <a:rPr lang="en-US" dirty="0" err="1">
                <a:solidFill>
                  <a:srgbClr val="FF0000"/>
                </a:solidFill>
              </a:rPr>
              <a:t>kN</a:t>
            </a:r>
            <a:endParaRPr lang="en-US" dirty="0">
              <a:solidFill>
                <a:srgbClr val="FF0000"/>
              </a:solidFill>
            </a:endParaRPr>
          </a:p>
        </p:txBody>
      </p:sp>
      <p:cxnSp>
        <p:nvCxnSpPr>
          <p:cNvPr id="67" name="Straight Connector 66"/>
          <p:cNvCxnSpPr/>
          <p:nvPr/>
        </p:nvCxnSpPr>
        <p:spPr>
          <a:xfrm flipH="1" flipV="1">
            <a:off x="4753068"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8295413"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451293" y="5998810"/>
            <a:ext cx="317716" cy="369332"/>
          </a:xfrm>
          <a:prstGeom prst="rect">
            <a:avLst/>
          </a:prstGeom>
          <a:noFill/>
        </p:spPr>
        <p:txBody>
          <a:bodyPr wrap="none" rtlCol="0">
            <a:spAutoFit/>
          </a:bodyPr>
          <a:lstStyle/>
          <a:p>
            <a:r>
              <a:rPr lang="en-US" dirty="0"/>
              <a:t>A</a:t>
            </a:r>
          </a:p>
        </p:txBody>
      </p:sp>
      <p:sp>
        <p:nvSpPr>
          <p:cNvPr id="71" name="TextBox 70"/>
          <p:cNvSpPr txBox="1"/>
          <p:nvPr/>
        </p:nvSpPr>
        <p:spPr>
          <a:xfrm>
            <a:off x="7309296" y="6063344"/>
            <a:ext cx="309700" cy="369332"/>
          </a:xfrm>
          <a:prstGeom prst="rect">
            <a:avLst/>
          </a:prstGeom>
          <a:noFill/>
        </p:spPr>
        <p:txBody>
          <a:bodyPr wrap="none" rtlCol="0">
            <a:spAutoFit/>
          </a:bodyPr>
          <a:lstStyle/>
          <a:p>
            <a:r>
              <a:rPr lang="en-US" dirty="0"/>
              <a:t>B</a:t>
            </a:r>
          </a:p>
        </p:txBody>
      </p:sp>
      <p:sp>
        <p:nvSpPr>
          <p:cNvPr id="72" name="TextBox 71"/>
          <p:cNvSpPr txBox="1"/>
          <p:nvPr/>
        </p:nvSpPr>
        <p:spPr>
          <a:xfrm>
            <a:off x="5460756" y="5127954"/>
            <a:ext cx="308098" cy="369332"/>
          </a:xfrm>
          <a:prstGeom prst="rect">
            <a:avLst/>
          </a:prstGeom>
          <a:noFill/>
        </p:spPr>
        <p:txBody>
          <a:bodyPr wrap="none" rtlCol="0">
            <a:spAutoFit/>
          </a:bodyPr>
          <a:lstStyle/>
          <a:p>
            <a:r>
              <a:rPr lang="en-US" dirty="0"/>
              <a:t>C</a:t>
            </a:r>
          </a:p>
        </p:txBody>
      </p:sp>
      <p:sp>
        <p:nvSpPr>
          <p:cNvPr id="73" name="TextBox 72"/>
          <p:cNvSpPr txBox="1"/>
          <p:nvPr/>
        </p:nvSpPr>
        <p:spPr>
          <a:xfrm>
            <a:off x="7264486" y="5127172"/>
            <a:ext cx="327334" cy="369332"/>
          </a:xfrm>
          <a:prstGeom prst="rect">
            <a:avLst/>
          </a:prstGeom>
          <a:noFill/>
        </p:spPr>
        <p:txBody>
          <a:bodyPr wrap="none" rtlCol="0">
            <a:spAutoFit/>
          </a:bodyPr>
          <a:lstStyle/>
          <a:p>
            <a:r>
              <a:rPr lang="en-US" dirty="0"/>
              <a:t>D</a:t>
            </a:r>
          </a:p>
        </p:txBody>
      </p:sp>
      <p:sp>
        <p:nvSpPr>
          <p:cNvPr id="74" name="TextBox 73"/>
          <p:cNvSpPr txBox="1"/>
          <p:nvPr/>
        </p:nvSpPr>
        <p:spPr>
          <a:xfrm>
            <a:off x="5486400" y="4267200"/>
            <a:ext cx="296876" cy="369332"/>
          </a:xfrm>
          <a:prstGeom prst="rect">
            <a:avLst/>
          </a:prstGeom>
          <a:noFill/>
        </p:spPr>
        <p:txBody>
          <a:bodyPr wrap="none" rtlCol="0">
            <a:spAutoFit/>
          </a:bodyPr>
          <a:lstStyle/>
          <a:p>
            <a:r>
              <a:rPr lang="en-US" dirty="0"/>
              <a:t>E</a:t>
            </a:r>
          </a:p>
        </p:txBody>
      </p:sp>
      <p:sp>
        <p:nvSpPr>
          <p:cNvPr id="75" name="TextBox 74"/>
          <p:cNvSpPr txBox="1"/>
          <p:nvPr/>
        </p:nvSpPr>
        <p:spPr>
          <a:xfrm>
            <a:off x="7285992" y="4267982"/>
            <a:ext cx="290464" cy="369332"/>
          </a:xfrm>
          <a:prstGeom prst="rect">
            <a:avLst/>
          </a:prstGeom>
          <a:noFill/>
        </p:spPr>
        <p:txBody>
          <a:bodyPr wrap="none" rtlCol="0">
            <a:spAutoFit/>
          </a:bodyPr>
          <a:lstStyle/>
          <a:p>
            <a:r>
              <a:rPr lang="en-US" dirty="0"/>
              <a:t>F</a:t>
            </a:r>
          </a:p>
        </p:txBody>
      </p:sp>
      <p:sp>
        <p:nvSpPr>
          <p:cNvPr id="76" name="TextBox 75">
            <a:extLst>
              <a:ext uri="{FF2B5EF4-FFF2-40B4-BE49-F238E27FC236}">
                <a16:creationId xmlns:a16="http://schemas.microsoft.com/office/drawing/2014/main" id="{18353FF8-5FEE-4E6E-B2F5-706426492B09}"/>
              </a:ext>
            </a:extLst>
          </p:cNvPr>
          <p:cNvSpPr txBox="1"/>
          <p:nvPr/>
        </p:nvSpPr>
        <p:spPr>
          <a:xfrm>
            <a:off x="7518161" y="4590431"/>
            <a:ext cx="797107" cy="369332"/>
          </a:xfrm>
          <a:prstGeom prst="rect">
            <a:avLst/>
          </a:prstGeom>
          <a:noFill/>
        </p:spPr>
        <p:txBody>
          <a:bodyPr wrap="square" rtlCol="0">
            <a:spAutoFit/>
          </a:bodyPr>
          <a:lstStyle/>
          <a:p>
            <a:pPr algn="ctr"/>
            <a:r>
              <a:rPr lang="en-US" dirty="0">
                <a:solidFill>
                  <a:schemeClr val="tx2"/>
                </a:solidFill>
              </a:rPr>
              <a:t>15° x2</a:t>
            </a:r>
          </a:p>
        </p:txBody>
      </p:sp>
    </p:spTree>
    <p:extLst>
      <p:ext uri="{BB962C8B-B14F-4D97-AF65-F5344CB8AC3E}">
        <p14:creationId xmlns:p14="http://schemas.microsoft.com/office/powerpoint/2010/main" val="183779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6"/>
                                        </p:tgtEl>
                                        <p:attrNameLst>
                                          <p:attrName>style.visibility</p:attrName>
                                        </p:attrNameLst>
                                      </p:cBhvr>
                                      <p:to>
                                        <p:strVal val="visible"/>
                                      </p:to>
                                    </p:set>
                                    <p:animEffect transition="in" filter="fade">
                                      <p:cBhvr>
                                        <p:cTn id="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Method of Sections Repeatedly</a:t>
            </a:r>
          </a:p>
        </p:txBody>
      </p:sp>
      <p:sp>
        <p:nvSpPr>
          <p:cNvPr id="3" name="Content Placeholder 2"/>
          <p:cNvSpPr>
            <a:spLocks noGrp="1"/>
          </p:cNvSpPr>
          <p:nvPr>
            <p:ph idx="1"/>
          </p:nvPr>
        </p:nvSpPr>
        <p:spPr/>
        <p:txBody>
          <a:bodyPr>
            <a:normAutofit fontScale="77500" lnSpcReduction="20000"/>
          </a:bodyPr>
          <a:lstStyle/>
          <a:p>
            <a:r>
              <a:rPr lang="en-US" dirty="0"/>
              <a:t>If one round of the Method of Sections will not allow you to solve for all the unknowns, you can employ the method of sections repeatedly:</a:t>
            </a:r>
          </a:p>
          <a:p>
            <a:endParaRPr lang="en-US" dirty="0"/>
          </a:p>
          <a:p>
            <a:pPr marL="514350" indent="-514350">
              <a:buFont typeface="+mj-lt"/>
              <a:buAutoNum type="arabicPeriod"/>
            </a:pPr>
            <a:r>
              <a:rPr lang="en-US" dirty="0"/>
              <a:t>Use the Method of Sections once to solve for one or more unknown forces. You will want to cut through no more than three members (getting three unknowns for your three equations).</a:t>
            </a:r>
          </a:p>
          <a:p>
            <a:pPr marL="514350" indent="-514350">
              <a:buFont typeface="+mj-lt"/>
              <a:buAutoNum type="arabicPeriod"/>
            </a:pPr>
            <a:r>
              <a:rPr lang="en-US" dirty="0"/>
              <a:t>Once you have solved for those unknowns, use an alternate cut with the Method of Sections again to solve for different unknowns.</a:t>
            </a:r>
          </a:p>
          <a:p>
            <a:pPr marL="914400" lvl="1" indent="-514350"/>
            <a:r>
              <a:rPr lang="en-US" dirty="0"/>
              <a:t>Any members you have already solved for do not count towards the “three unknowns” limit</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dirty="0"/>
          </a:p>
        </p:txBody>
      </p:sp>
    </p:spTree>
    <p:extLst>
      <p:ext uri="{BB962C8B-B14F-4D97-AF65-F5344CB8AC3E}">
        <p14:creationId xmlns:p14="http://schemas.microsoft.com/office/powerpoint/2010/main" val="2320586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rc 101"/>
          <p:cNvSpPr/>
          <p:nvPr/>
        </p:nvSpPr>
        <p:spPr>
          <a:xfrm>
            <a:off x="2467996"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a:off x="6005387"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ounded Rectangle 22"/>
          <p:cNvSpPr/>
          <p:nvPr/>
        </p:nvSpPr>
        <p:spPr>
          <a:xfrm rot="2107357" flipH="1">
            <a:off x="3823301"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2107357" flipH="1">
            <a:off x="3823302"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rot="2107357" flipH="1">
            <a:off x="3823783"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rot="2107357" flipH="1">
            <a:off x="3814104"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a:off x="3962400"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a:off x="3955674"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ounded Rectangle 15"/>
          <p:cNvSpPr/>
          <p:nvPr/>
        </p:nvSpPr>
        <p:spPr>
          <a:xfrm rot="5400000">
            <a:off x="3543301"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ounded Rectangle 16"/>
          <p:cNvSpPr/>
          <p:nvPr/>
        </p:nvSpPr>
        <p:spPr>
          <a:xfrm rot="5400000">
            <a:off x="4766504"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3961119"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Using the Method of Sections Repeatedly</a:t>
            </a:r>
          </a:p>
        </p:txBody>
      </p:sp>
      <p:sp>
        <p:nvSpPr>
          <p:cNvPr id="3" name="Content Placeholder 2"/>
          <p:cNvSpPr>
            <a:spLocks noGrp="1"/>
          </p:cNvSpPr>
          <p:nvPr>
            <p:ph idx="1"/>
          </p:nvPr>
        </p:nvSpPr>
        <p:spPr>
          <a:xfrm>
            <a:off x="457200" y="1447800"/>
            <a:ext cx="8229600" cy="992646"/>
          </a:xfrm>
        </p:spPr>
        <p:txBody>
          <a:bodyPr>
            <a:normAutofit fontScale="92500" lnSpcReduction="10000"/>
          </a:bodyPr>
          <a:lstStyle/>
          <a:p>
            <a:r>
              <a:rPr lang="en-US" dirty="0"/>
              <a:t>Find the forces acting in the members AC, BC, CD, and CE</a:t>
            </a:r>
          </a:p>
        </p:txBody>
      </p:sp>
      <p:sp>
        <p:nvSpPr>
          <p:cNvPr id="4" name="Oval 3"/>
          <p:cNvSpPr/>
          <p:nvPr/>
        </p:nvSpPr>
        <p:spPr>
          <a:xfrm>
            <a:off x="4038600"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3955675"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5400000">
            <a:off x="3543301"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rot="5400000">
            <a:off x="47716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5400000">
            <a:off x="4766504"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5400000">
            <a:off x="3543301"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a:off x="3956311"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rot="5400000">
            <a:off x="3532415"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ounded Rectangle 6"/>
          <p:cNvSpPr/>
          <p:nvPr/>
        </p:nvSpPr>
        <p:spPr>
          <a:xfrm rot="5400000">
            <a:off x="4777390"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a:off x="2892078"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a:off x="5181600"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rot="2173487" flipH="1">
            <a:off x="5043989"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flipH="1">
            <a:off x="1676400"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684244"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rot="5400000">
            <a:off x="3552144"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ounded Rectangle 40"/>
          <p:cNvSpPr/>
          <p:nvPr/>
        </p:nvSpPr>
        <p:spPr>
          <a:xfrm rot="5400000">
            <a:off x="5238442"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Oval 41"/>
          <p:cNvSpPr/>
          <p:nvPr/>
        </p:nvSpPr>
        <p:spPr>
          <a:xfrm>
            <a:off x="40386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40386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40386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4038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ounded Rectangle 46"/>
          <p:cNvSpPr/>
          <p:nvPr/>
        </p:nvSpPr>
        <p:spPr>
          <a:xfrm rot="19426513">
            <a:off x="2642408"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Rectangle 4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p:cNvSpPr/>
          <p:nvPr/>
        </p:nvSpPr>
        <p:spPr>
          <a:xfrm>
            <a:off x="5302305"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52578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52578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52578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52578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64389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p:cNvSpPr/>
          <p:nvPr/>
        </p:nvSpPr>
        <p:spPr>
          <a:xfrm>
            <a:off x="2895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59"/>
          <p:cNvCxnSpPr/>
          <p:nvPr/>
        </p:nvCxnSpPr>
        <p:spPr>
          <a:xfrm flipH="1">
            <a:off x="1676400"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676400"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684244"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057400"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58846"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7" name="TextBox 66"/>
          <p:cNvSpPr txBox="1"/>
          <p:nvPr/>
        </p:nvSpPr>
        <p:spPr>
          <a:xfrm>
            <a:off x="1658845"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8" name="TextBox 67"/>
          <p:cNvSpPr txBox="1"/>
          <p:nvPr/>
        </p:nvSpPr>
        <p:spPr>
          <a:xfrm>
            <a:off x="1658844"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9" name="TextBox 68"/>
          <p:cNvSpPr txBox="1"/>
          <p:nvPr/>
        </p:nvSpPr>
        <p:spPr>
          <a:xfrm>
            <a:off x="1658843"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70" name="Straight Arrow Connector 69"/>
          <p:cNvCxnSpPr/>
          <p:nvPr/>
        </p:nvCxnSpPr>
        <p:spPr>
          <a:xfrm>
            <a:off x="2936150"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774434" y="5015697"/>
            <a:ext cx="851931" cy="369332"/>
          </a:xfrm>
          <a:prstGeom prst="rect">
            <a:avLst/>
          </a:prstGeom>
          <a:noFill/>
        </p:spPr>
        <p:txBody>
          <a:bodyPr wrap="square" rtlCol="0">
            <a:spAutoFit/>
          </a:bodyPr>
          <a:lstStyle/>
          <a:p>
            <a:r>
              <a:rPr lang="en-US" dirty="0">
                <a:solidFill>
                  <a:srgbClr val="FF0000"/>
                </a:solidFill>
              </a:rPr>
              <a:t>40 kN</a:t>
            </a:r>
          </a:p>
        </p:txBody>
      </p:sp>
      <p:cxnSp>
        <p:nvCxnSpPr>
          <p:cNvPr id="73" name="Straight Connector 72"/>
          <p:cNvCxnSpPr/>
          <p:nvPr/>
        </p:nvCxnSpPr>
        <p:spPr>
          <a:xfrm flipV="1">
            <a:off x="2933161"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462587"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078347"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318096"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925196"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24200"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5" name="TextBox 84"/>
          <p:cNvSpPr txBox="1"/>
          <p:nvPr/>
        </p:nvSpPr>
        <p:spPr>
          <a:xfrm>
            <a:off x="4288226"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6" name="TextBox 85"/>
          <p:cNvSpPr txBox="1"/>
          <p:nvPr/>
        </p:nvSpPr>
        <p:spPr>
          <a:xfrm>
            <a:off x="5498790"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7" name="Straight Arrow Connector 86"/>
          <p:cNvCxnSpPr/>
          <p:nvPr/>
        </p:nvCxnSpPr>
        <p:spPr>
          <a:xfrm>
            <a:off x="6477000"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8" name="TextBox 87"/>
          <p:cNvSpPr txBox="1"/>
          <p:nvPr/>
        </p:nvSpPr>
        <p:spPr>
          <a:xfrm>
            <a:off x="6355834" y="5117068"/>
            <a:ext cx="851931" cy="369332"/>
          </a:xfrm>
          <a:prstGeom prst="rect">
            <a:avLst/>
          </a:prstGeom>
          <a:noFill/>
        </p:spPr>
        <p:txBody>
          <a:bodyPr wrap="square" rtlCol="0">
            <a:spAutoFit/>
          </a:bodyPr>
          <a:lstStyle/>
          <a:p>
            <a:r>
              <a:rPr lang="en-US" dirty="0">
                <a:solidFill>
                  <a:srgbClr val="FF0000"/>
                </a:solidFill>
              </a:rPr>
              <a:t>50 kN</a:t>
            </a:r>
          </a:p>
        </p:txBody>
      </p:sp>
      <p:cxnSp>
        <p:nvCxnSpPr>
          <p:cNvPr id="97" name="Straight Connector 96"/>
          <p:cNvCxnSpPr/>
          <p:nvPr/>
        </p:nvCxnSpPr>
        <p:spPr>
          <a:xfrm flipH="1" flipV="1">
            <a:off x="2928140"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470485"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26365" y="5998810"/>
            <a:ext cx="317716" cy="369332"/>
          </a:xfrm>
          <a:prstGeom prst="rect">
            <a:avLst/>
          </a:prstGeom>
          <a:noFill/>
        </p:spPr>
        <p:txBody>
          <a:bodyPr wrap="none" rtlCol="0">
            <a:spAutoFit/>
          </a:bodyPr>
          <a:lstStyle/>
          <a:p>
            <a:r>
              <a:rPr lang="en-US" dirty="0"/>
              <a:t>A</a:t>
            </a:r>
          </a:p>
        </p:txBody>
      </p:sp>
      <p:sp>
        <p:nvSpPr>
          <p:cNvPr id="74" name="TextBox 73"/>
          <p:cNvSpPr txBox="1"/>
          <p:nvPr/>
        </p:nvSpPr>
        <p:spPr>
          <a:xfrm>
            <a:off x="5484368" y="6063344"/>
            <a:ext cx="309700" cy="369332"/>
          </a:xfrm>
          <a:prstGeom prst="rect">
            <a:avLst/>
          </a:prstGeom>
          <a:noFill/>
        </p:spPr>
        <p:txBody>
          <a:bodyPr wrap="none" rtlCol="0">
            <a:spAutoFit/>
          </a:bodyPr>
          <a:lstStyle/>
          <a:p>
            <a:r>
              <a:rPr lang="en-US" dirty="0"/>
              <a:t>B</a:t>
            </a:r>
          </a:p>
        </p:txBody>
      </p:sp>
      <p:sp>
        <p:nvSpPr>
          <p:cNvPr id="75" name="TextBox 74"/>
          <p:cNvSpPr txBox="1"/>
          <p:nvPr/>
        </p:nvSpPr>
        <p:spPr>
          <a:xfrm>
            <a:off x="3635828" y="5127954"/>
            <a:ext cx="308098" cy="369332"/>
          </a:xfrm>
          <a:prstGeom prst="rect">
            <a:avLst/>
          </a:prstGeom>
          <a:noFill/>
        </p:spPr>
        <p:txBody>
          <a:bodyPr wrap="none" rtlCol="0">
            <a:spAutoFit/>
          </a:bodyPr>
          <a:lstStyle/>
          <a:p>
            <a:r>
              <a:rPr lang="en-US" dirty="0"/>
              <a:t>C</a:t>
            </a:r>
          </a:p>
        </p:txBody>
      </p:sp>
      <p:sp>
        <p:nvSpPr>
          <p:cNvPr id="76" name="TextBox 75"/>
          <p:cNvSpPr txBox="1"/>
          <p:nvPr/>
        </p:nvSpPr>
        <p:spPr>
          <a:xfrm>
            <a:off x="5439558" y="5127172"/>
            <a:ext cx="327334" cy="369332"/>
          </a:xfrm>
          <a:prstGeom prst="rect">
            <a:avLst/>
          </a:prstGeom>
          <a:noFill/>
        </p:spPr>
        <p:txBody>
          <a:bodyPr wrap="none" rtlCol="0">
            <a:spAutoFit/>
          </a:bodyPr>
          <a:lstStyle/>
          <a:p>
            <a:r>
              <a:rPr lang="en-US" dirty="0"/>
              <a:t>D</a:t>
            </a:r>
          </a:p>
        </p:txBody>
      </p:sp>
      <p:sp>
        <p:nvSpPr>
          <p:cNvPr id="77" name="TextBox 76"/>
          <p:cNvSpPr txBox="1"/>
          <p:nvPr/>
        </p:nvSpPr>
        <p:spPr>
          <a:xfrm>
            <a:off x="3657600" y="4234542"/>
            <a:ext cx="296876" cy="369332"/>
          </a:xfrm>
          <a:prstGeom prst="rect">
            <a:avLst/>
          </a:prstGeom>
          <a:noFill/>
        </p:spPr>
        <p:txBody>
          <a:bodyPr wrap="none" rtlCol="0">
            <a:spAutoFit/>
          </a:bodyPr>
          <a:lstStyle/>
          <a:p>
            <a:r>
              <a:rPr lang="en-US" dirty="0"/>
              <a:t>E</a:t>
            </a:r>
          </a:p>
        </p:txBody>
      </p:sp>
      <p:sp>
        <p:nvSpPr>
          <p:cNvPr id="80" name="TextBox 79"/>
          <p:cNvSpPr txBox="1"/>
          <p:nvPr/>
        </p:nvSpPr>
        <p:spPr>
          <a:xfrm>
            <a:off x="5418124" y="4234542"/>
            <a:ext cx="290464" cy="369332"/>
          </a:xfrm>
          <a:prstGeom prst="rect">
            <a:avLst/>
          </a:prstGeom>
          <a:noFill/>
        </p:spPr>
        <p:txBody>
          <a:bodyPr wrap="none" rtlCol="0">
            <a:spAutoFit/>
          </a:bodyPr>
          <a:lstStyle/>
          <a:p>
            <a:r>
              <a:rPr lang="en-US" dirty="0"/>
              <a:t>F</a:t>
            </a:r>
          </a:p>
        </p:txBody>
      </p:sp>
      <p:cxnSp>
        <p:nvCxnSpPr>
          <p:cNvPr id="21" name="Straight Connector 20"/>
          <p:cNvCxnSpPr/>
          <p:nvPr/>
        </p:nvCxnSpPr>
        <p:spPr>
          <a:xfrm>
            <a:off x="3200400" y="5876052"/>
            <a:ext cx="2895600" cy="0"/>
          </a:xfrm>
          <a:prstGeom prst="line">
            <a:avLst/>
          </a:prstGeom>
          <a:ln>
            <a:prstDash val="dash"/>
          </a:ln>
        </p:spPr>
        <p:style>
          <a:lnRef idx="3">
            <a:schemeClr val="dk1"/>
          </a:lnRef>
          <a:fillRef idx="0">
            <a:schemeClr val="dk1"/>
          </a:fillRef>
          <a:effectRef idx="2">
            <a:schemeClr val="dk1"/>
          </a:effectRef>
          <a:fontRef idx="minor">
            <a:schemeClr val="tx1"/>
          </a:fontRef>
        </p:style>
      </p:cxnSp>
      <p:cxnSp>
        <p:nvCxnSpPr>
          <p:cNvPr id="83" name="Straight Connector 82"/>
          <p:cNvCxnSpPr/>
          <p:nvPr/>
        </p:nvCxnSpPr>
        <p:spPr>
          <a:xfrm>
            <a:off x="3806038" y="4899072"/>
            <a:ext cx="2199349" cy="1334016"/>
          </a:xfrm>
          <a:prstGeom prst="line">
            <a:avLst/>
          </a:prstGeom>
          <a:ln>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62397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
                                        </p:tgtEl>
                                        <p:attrNameLst>
                                          <p:attrName>style.visibility</p:attrName>
                                        </p:attrNameLst>
                                      </p:cBhvr>
                                      <p:to>
                                        <p:strVal val="visible"/>
                                      </p:to>
                                    </p:set>
                                    <p:animEffect transition="in" filter="fade">
                                      <p:cBhvr>
                                        <p:cTn id="12"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E8CB4D-20A6-2304-1D3A-D36D95EEAE32}"/>
              </a:ext>
            </a:extLst>
          </p:cNvPr>
          <p:cNvSpPr>
            <a:spLocks noGrp="1"/>
          </p:cNvSpPr>
          <p:nvPr>
            <p:ph type="sldNum" sz="quarter" idx="12"/>
          </p:nvPr>
        </p:nvSpPr>
        <p:spPr/>
        <p:txBody>
          <a:bodyPr/>
          <a:lstStyle/>
          <a:p>
            <a:fld id="{929262FE-7F58-4A1E-8AF3-5A510A86DEBD}" type="slidenum">
              <a:rPr lang="en-US" smtClean="0"/>
              <a:t>13</a:t>
            </a:fld>
            <a:endParaRPr lang="en-US"/>
          </a:p>
        </p:txBody>
      </p:sp>
      <p:pic>
        <p:nvPicPr>
          <p:cNvPr id="3" name="Picture 2" descr="A picture containing diagram, line, parallel, text&#10;&#10;Description automatically generated">
            <a:extLst>
              <a:ext uri="{FF2B5EF4-FFF2-40B4-BE49-F238E27FC236}">
                <a16:creationId xmlns:a16="http://schemas.microsoft.com/office/drawing/2014/main" id="{895606FF-9167-CBA7-8223-AAEA73A52E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3600" y="0"/>
            <a:ext cx="4254500" cy="3511550"/>
          </a:xfrm>
          <a:prstGeom prst="rect">
            <a:avLst/>
          </a:prstGeom>
        </p:spPr>
      </p:pic>
      <p:pic>
        <p:nvPicPr>
          <p:cNvPr id="4" name="Picture 3" descr="A picture containing diagram, line, parallel, design&#10;&#10;Description automatically generated">
            <a:extLst>
              <a:ext uri="{FF2B5EF4-FFF2-40B4-BE49-F238E27FC236}">
                <a16:creationId xmlns:a16="http://schemas.microsoft.com/office/drawing/2014/main" id="{CD34CBF0-A84D-1309-D935-1948EA6730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6400" y="3530600"/>
            <a:ext cx="5943600" cy="3228975"/>
          </a:xfrm>
          <a:prstGeom prst="rect">
            <a:avLst/>
          </a:prstGeom>
        </p:spPr>
      </p:pic>
      <p:sp>
        <p:nvSpPr>
          <p:cNvPr id="5" name="Arrow: Right 4">
            <a:extLst>
              <a:ext uri="{FF2B5EF4-FFF2-40B4-BE49-F238E27FC236}">
                <a16:creationId xmlns:a16="http://schemas.microsoft.com/office/drawing/2014/main" id="{C807282C-D632-F229-F1F1-F6B84AE1E8EF}"/>
              </a:ext>
            </a:extLst>
          </p:cNvPr>
          <p:cNvSpPr/>
          <p:nvPr/>
        </p:nvSpPr>
        <p:spPr>
          <a:xfrm rot="3505962">
            <a:off x="4843373" y="3637598"/>
            <a:ext cx="447173" cy="350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5C778ADC-A788-ED19-D4B1-3529427A4744}"/>
              </a:ext>
            </a:extLst>
          </p:cNvPr>
          <p:cNvSpPr/>
          <p:nvPr/>
        </p:nvSpPr>
        <p:spPr>
          <a:xfrm rot="18094038" flipH="1">
            <a:off x="3742328" y="3637598"/>
            <a:ext cx="447173" cy="350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24468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Using the Method of Sections and then the Method of Joints</a:t>
            </a:r>
          </a:p>
        </p:txBody>
      </p:sp>
      <p:sp>
        <p:nvSpPr>
          <p:cNvPr id="3" name="Content Placeholder 2"/>
          <p:cNvSpPr>
            <a:spLocks noGrp="1"/>
          </p:cNvSpPr>
          <p:nvPr>
            <p:ph idx="1"/>
          </p:nvPr>
        </p:nvSpPr>
        <p:spPr>
          <a:xfrm>
            <a:off x="457200" y="1600200"/>
            <a:ext cx="8229600" cy="4953000"/>
          </a:xfrm>
        </p:spPr>
        <p:txBody>
          <a:bodyPr>
            <a:normAutofit fontScale="77500" lnSpcReduction="20000"/>
          </a:bodyPr>
          <a:lstStyle/>
          <a:p>
            <a:r>
              <a:rPr lang="en-US" dirty="0"/>
              <a:t>If one round of the Method of Sections will not allow you to solve for all the unknowns, you can employ the method of sections to start then switch to the method of joints:</a:t>
            </a:r>
          </a:p>
          <a:p>
            <a:endParaRPr lang="en-US" dirty="0"/>
          </a:p>
          <a:p>
            <a:pPr marL="514350" indent="-514350">
              <a:buFont typeface="+mj-lt"/>
              <a:buAutoNum type="arabicPeriod"/>
            </a:pPr>
            <a:r>
              <a:rPr lang="en-US" dirty="0"/>
              <a:t>Use the Method of Sections once to solve for one or more unknown forces. You will want to cut through no more than three members (getting three unknowns for your three equations). </a:t>
            </a:r>
          </a:p>
          <a:p>
            <a:pPr marL="514350" indent="-514350">
              <a:buFont typeface="+mj-lt"/>
              <a:buAutoNum type="arabicPeriod"/>
            </a:pPr>
            <a:r>
              <a:rPr lang="en-US" dirty="0"/>
              <a:t>Once you have solved for those unknowns, analyze a joint near the cut from the previous step. You will analyze that joint just as you did in any Method of Joints problem</a:t>
            </a:r>
          </a:p>
          <a:p>
            <a:pPr marL="914400" lvl="1" indent="-514350"/>
            <a:r>
              <a:rPr lang="en-US" dirty="0"/>
              <a:t>You will want to look at a joint with no more than two unknown forces acting on it.</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dirty="0"/>
          </a:p>
        </p:txBody>
      </p:sp>
    </p:spTree>
    <p:extLst>
      <p:ext uri="{BB962C8B-B14F-4D97-AF65-F5344CB8AC3E}">
        <p14:creationId xmlns:p14="http://schemas.microsoft.com/office/powerpoint/2010/main" val="1167040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rc 101"/>
          <p:cNvSpPr/>
          <p:nvPr/>
        </p:nvSpPr>
        <p:spPr>
          <a:xfrm>
            <a:off x="2467996"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a:off x="6005387"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ounded Rectangle 22"/>
          <p:cNvSpPr/>
          <p:nvPr/>
        </p:nvSpPr>
        <p:spPr>
          <a:xfrm rot="2107357" flipH="1">
            <a:off x="3823301"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2107357" flipH="1">
            <a:off x="3823302"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rot="2107357" flipH="1">
            <a:off x="3823783"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rot="2107357" flipH="1">
            <a:off x="3814104"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a:off x="3962400"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a:off x="3955674"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ounded Rectangle 15"/>
          <p:cNvSpPr/>
          <p:nvPr/>
        </p:nvSpPr>
        <p:spPr>
          <a:xfrm rot="5400000">
            <a:off x="3543301"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ounded Rectangle 16"/>
          <p:cNvSpPr/>
          <p:nvPr/>
        </p:nvSpPr>
        <p:spPr>
          <a:xfrm rot="5400000">
            <a:off x="4766504"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3961119"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Combining Methods Worked Example</a:t>
            </a:r>
          </a:p>
        </p:txBody>
      </p:sp>
      <p:sp>
        <p:nvSpPr>
          <p:cNvPr id="3" name="Content Placeholder 2"/>
          <p:cNvSpPr>
            <a:spLocks noGrp="1"/>
          </p:cNvSpPr>
          <p:nvPr>
            <p:ph idx="1"/>
          </p:nvPr>
        </p:nvSpPr>
        <p:spPr>
          <a:xfrm>
            <a:off x="457200" y="1295401"/>
            <a:ext cx="8229600" cy="992646"/>
          </a:xfrm>
        </p:spPr>
        <p:txBody>
          <a:bodyPr>
            <a:normAutofit fontScale="92500" lnSpcReduction="10000"/>
          </a:bodyPr>
          <a:lstStyle/>
          <a:p>
            <a:r>
              <a:rPr lang="en-US" dirty="0"/>
              <a:t>Find the forces acting in the members AC, BC, CD, and CE</a:t>
            </a:r>
          </a:p>
        </p:txBody>
      </p:sp>
      <p:sp>
        <p:nvSpPr>
          <p:cNvPr id="4" name="Oval 3"/>
          <p:cNvSpPr/>
          <p:nvPr/>
        </p:nvSpPr>
        <p:spPr>
          <a:xfrm>
            <a:off x="4038600"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3955675"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5400000">
            <a:off x="3543301"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rot="5400000">
            <a:off x="47716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5400000">
            <a:off x="4766504"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5400000">
            <a:off x="3543301"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a:off x="3945425"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rot="5400000">
            <a:off x="3532415"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ounded Rectangle 6"/>
          <p:cNvSpPr/>
          <p:nvPr/>
        </p:nvSpPr>
        <p:spPr>
          <a:xfrm rot="5400000">
            <a:off x="4777390"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a:off x="2892078"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a:off x="5181600"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rot="2173487" flipH="1">
            <a:off x="5043989"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flipH="1">
            <a:off x="1676400"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684244"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rot="5400000">
            <a:off x="3552144"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ounded Rectangle 40"/>
          <p:cNvSpPr/>
          <p:nvPr/>
        </p:nvSpPr>
        <p:spPr>
          <a:xfrm rot="5400000">
            <a:off x="5238442"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Oval 41"/>
          <p:cNvSpPr/>
          <p:nvPr/>
        </p:nvSpPr>
        <p:spPr>
          <a:xfrm>
            <a:off x="40386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40386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40386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4038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ounded Rectangle 46"/>
          <p:cNvSpPr/>
          <p:nvPr/>
        </p:nvSpPr>
        <p:spPr>
          <a:xfrm rot="19426513">
            <a:off x="2642408"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Rectangle 4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p:cNvSpPr/>
          <p:nvPr/>
        </p:nvSpPr>
        <p:spPr>
          <a:xfrm>
            <a:off x="5302305"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52578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52578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52578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52578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64389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p:cNvSpPr/>
          <p:nvPr/>
        </p:nvSpPr>
        <p:spPr>
          <a:xfrm>
            <a:off x="2895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59"/>
          <p:cNvCxnSpPr/>
          <p:nvPr/>
        </p:nvCxnSpPr>
        <p:spPr>
          <a:xfrm flipH="1">
            <a:off x="1676400"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676400"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684244"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057400"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58846"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7" name="TextBox 66"/>
          <p:cNvSpPr txBox="1"/>
          <p:nvPr/>
        </p:nvSpPr>
        <p:spPr>
          <a:xfrm>
            <a:off x="1658845"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8" name="TextBox 67"/>
          <p:cNvSpPr txBox="1"/>
          <p:nvPr/>
        </p:nvSpPr>
        <p:spPr>
          <a:xfrm>
            <a:off x="1658844"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9" name="TextBox 68"/>
          <p:cNvSpPr txBox="1"/>
          <p:nvPr/>
        </p:nvSpPr>
        <p:spPr>
          <a:xfrm>
            <a:off x="1658843"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70" name="Straight Arrow Connector 69"/>
          <p:cNvCxnSpPr/>
          <p:nvPr/>
        </p:nvCxnSpPr>
        <p:spPr>
          <a:xfrm>
            <a:off x="2936150"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774434" y="5015697"/>
            <a:ext cx="851931" cy="369332"/>
          </a:xfrm>
          <a:prstGeom prst="rect">
            <a:avLst/>
          </a:prstGeom>
          <a:noFill/>
        </p:spPr>
        <p:txBody>
          <a:bodyPr wrap="square" rtlCol="0">
            <a:spAutoFit/>
          </a:bodyPr>
          <a:lstStyle/>
          <a:p>
            <a:r>
              <a:rPr lang="en-US" dirty="0">
                <a:solidFill>
                  <a:srgbClr val="FF0000"/>
                </a:solidFill>
              </a:rPr>
              <a:t>40 kN</a:t>
            </a:r>
          </a:p>
        </p:txBody>
      </p:sp>
      <p:cxnSp>
        <p:nvCxnSpPr>
          <p:cNvPr id="73" name="Straight Connector 72"/>
          <p:cNvCxnSpPr/>
          <p:nvPr/>
        </p:nvCxnSpPr>
        <p:spPr>
          <a:xfrm flipV="1">
            <a:off x="2933161"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462587"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078347"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318096"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925196"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24200"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5" name="TextBox 84"/>
          <p:cNvSpPr txBox="1"/>
          <p:nvPr/>
        </p:nvSpPr>
        <p:spPr>
          <a:xfrm>
            <a:off x="4288226"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6" name="TextBox 85"/>
          <p:cNvSpPr txBox="1"/>
          <p:nvPr/>
        </p:nvSpPr>
        <p:spPr>
          <a:xfrm>
            <a:off x="5498790"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7" name="Straight Arrow Connector 86"/>
          <p:cNvCxnSpPr/>
          <p:nvPr/>
        </p:nvCxnSpPr>
        <p:spPr>
          <a:xfrm>
            <a:off x="6477000"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8" name="TextBox 87"/>
          <p:cNvSpPr txBox="1"/>
          <p:nvPr/>
        </p:nvSpPr>
        <p:spPr>
          <a:xfrm>
            <a:off x="6355834" y="5117068"/>
            <a:ext cx="851931" cy="369332"/>
          </a:xfrm>
          <a:prstGeom prst="rect">
            <a:avLst/>
          </a:prstGeom>
          <a:noFill/>
        </p:spPr>
        <p:txBody>
          <a:bodyPr wrap="square" rtlCol="0">
            <a:spAutoFit/>
          </a:bodyPr>
          <a:lstStyle/>
          <a:p>
            <a:r>
              <a:rPr lang="en-US" dirty="0">
                <a:solidFill>
                  <a:srgbClr val="FF0000"/>
                </a:solidFill>
              </a:rPr>
              <a:t>50 kN</a:t>
            </a:r>
          </a:p>
        </p:txBody>
      </p:sp>
      <p:cxnSp>
        <p:nvCxnSpPr>
          <p:cNvPr id="97" name="Straight Connector 96"/>
          <p:cNvCxnSpPr/>
          <p:nvPr/>
        </p:nvCxnSpPr>
        <p:spPr>
          <a:xfrm flipH="1" flipV="1">
            <a:off x="2928140"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470485"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26365" y="5998810"/>
            <a:ext cx="317716" cy="369332"/>
          </a:xfrm>
          <a:prstGeom prst="rect">
            <a:avLst/>
          </a:prstGeom>
          <a:noFill/>
        </p:spPr>
        <p:txBody>
          <a:bodyPr wrap="none" rtlCol="0">
            <a:spAutoFit/>
          </a:bodyPr>
          <a:lstStyle/>
          <a:p>
            <a:r>
              <a:rPr lang="en-US" dirty="0"/>
              <a:t>A</a:t>
            </a:r>
          </a:p>
        </p:txBody>
      </p:sp>
      <p:sp>
        <p:nvSpPr>
          <p:cNvPr id="74" name="TextBox 73"/>
          <p:cNvSpPr txBox="1"/>
          <p:nvPr/>
        </p:nvSpPr>
        <p:spPr>
          <a:xfrm>
            <a:off x="5484368" y="6063344"/>
            <a:ext cx="309700" cy="369332"/>
          </a:xfrm>
          <a:prstGeom prst="rect">
            <a:avLst/>
          </a:prstGeom>
          <a:noFill/>
        </p:spPr>
        <p:txBody>
          <a:bodyPr wrap="none" rtlCol="0">
            <a:spAutoFit/>
          </a:bodyPr>
          <a:lstStyle/>
          <a:p>
            <a:r>
              <a:rPr lang="en-US" dirty="0"/>
              <a:t>B</a:t>
            </a:r>
          </a:p>
        </p:txBody>
      </p:sp>
      <p:sp>
        <p:nvSpPr>
          <p:cNvPr id="75" name="TextBox 74"/>
          <p:cNvSpPr txBox="1"/>
          <p:nvPr/>
        </p:nvSpPr>
        <p:spPr>
          <a:xfrm>
            <a:off x="3635828" y="5127954"/>
            <a:ext cx="308098" cy="369332"/>
          </a:xfrm>
          <a:prstGeom prst="rect">
            <a:avLst/>
          </a:prstGeom>
          <a:noFill/>
        </p:spPr>
        <p:txBody>
          <a:bodyPr wrap="none" rtlCol="0">
            <a:spAutoFit/>
          </a:bodyPr>
          <a:lstStyle/>
          <a:p>
            <a:r>
              <a:rPr lang="en-US" dirty="0"/>
              <a:t>C</a:t>
            </a:r>
          </a:p>
        </p:txBody>
      </p:sp>
      <p:sp>
        <p:nvSpPr>
          <p:cNvPr id="76" name="TextBox 75"/>
          <p:cNvSpPr txBox="1"/>
          <p:nvPr/>
        </p:nvSpPr>
        <p:spPr>
          <a:xfrm>
            <a:off x="5439558" y="5127172"/>
            <a:ext cx="327334" cy="369332"/>
          </a:xfrm>
          <a:prstGeom prst="rect">
            <a:avLst/>
          </a:prstGeom>
          <a:noFill/>
        </p:spPr>
        <p:txBody>
          <a:bodyPr wrap="none" rtlCol="0">
            <a:spAutoFit/>
          </a:bodyPr>
          <a:lstStyle/>
          <a:p>
            <a:r>
              <a:rPr lang="en-US" dirty="0"/>
              <a:t>D</a:t>
            </a:r>
          </a:p>
        </p:txBody>
      </p:sp>
      <p:sp>
        <p:nvSpPr>
          <p:cNvPr id="77" name="TextBox 76"/>
          <p:cNvSpPr txBox="1"/>
          <p:nvPr/>
        </p:nvSpPr>
        <p:spPr>
          <a:xfrm>
            <a:off x="3657600" y="4234542"/>
            <a:ext cx="296876" cy="369332"/>
          </a:xfrm>
          <a:prstGeom prst="rect">
            <a:avLst/>
          </a:prstGeom>
          <a:noFill/>
        </p:spPr>
        <p:txBody>
          <a:bodyPr wrap="none" rtlCol="0">
            <a:spAutoFit/>
          </a:bodyPr>
          <a:lstStyle/>
          <a:p>
            <a:r>
              <a:rPr lang="en-US" dirty="0"/>
              <a:t>E</a:t>
            </a:r>
          </a:p>
        </p:txBody>
      </p:sp>
      <p:sp>
        <p:nvSpPr>
          <p:cNvPr id="80" name="TextBox 79"/>
          <p:cNvSpPr txBox="1"/>
          <p:nvPr/>
        </p:nvSpPr>
        <p:spPr>
          <a:xfrm>
            <a:off x="5418124" y="4234542"/>
            <a:ext cx="290464" cy="369332"/>
          </a:xfrm>
          <a:prstGeom prst="rect">
            <a:avLst/>
          </a:prstGeom>
          <a:noFill/>
        </p:spPr>
        <p:txBody>
          <a:bodyPr wrap="none" rtlCol="0">
            <a:spAutoFit/>
          </a:bodyPr>
          <a:lstStyle/>
          <a:p>
            <a:r>
              <a:rPr lang="en-US" dirty="0"/>
              <a:t>F</a:t>
            </a:r>
          </a:p>
        </p:txBody>
      </p:sp>
      <p:cxnSp>
        <p:nvCxnSpPr>
          <p:cNvPr id="83" name="Straight Connector 82">
            <a:extLst>
              <a:ext uri="{FF2B5EF4-FFF2-40B4-BE49-F238E27FC236}">
                <a16:creationId xmlns:a16="http://schemas.microsoft.com/office/drawing/2014/main" id="{82566C84-46B5-4319-B834-6FAEB9F0F858}"/>
              </a:ext>
            </a:extLst>
          </p:cNvPr>
          <p:cNvCxnSpPr/>
          <p:nvPr/>
        </p:nvCxnSpPr>
        <p:spPr>
          <a:xfrm>
            <a:off x="3200400" y="5876052"/>
            <a:ext cx="2895600" cy="0"/>
          </a:xfrm>
          <a:prstGeom prst="line">
            <a:avLst/>
          </a:prstGeom>
          <a:ln>
            <a:prstDash val="dash"/>
          </a:ln>
        </p:spPr>
        <p:style>
          <a:lnRef idx="3">
            <a:schemeClr val="dk1"/>
          </a:lnRef>
          <a:fillRef idx="0">
            <a:schemeClr val="dk1"/>
          </a:fillRef>
          <a:effectRef idx="2">
            <a:schemeClr val="dk1"/>
          </a:effectRef>
          <a:fontRef idx="minor">
            <a:schemeClr val="tx1"/>
          </a:fontRef>
        </p:style>
      </p:cxnSp>
      <p:sp>
        <p:nvSpPr>
          <p:cNvPr id="5" name="Oval 4">
            <a:extLst>
              <a:ext uri="{FF2B5EF4-FFF2-40B4-BE49-F238E27FC236}">
                <a16:creationId xmlns:a16="http://schemas.microsoft.com/office/drawing/2014/main" id="{E39FF197-B64B-4808-8C0C-4B65EE67740F}"/>
              </a:ext>
            </a:extLst>
          </p:cNvPr>
          <p:cNvSpPr/>
          <p:nvPr/>
        </p:nvSpPr>
        <p:spPr>
          <a:xfrm>
            <a:off x="3600159" y="4946677"/>
            <a:ext cx="915907" cy="868746"/>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3277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rc 101"/>
          <p:cNvSpPr/>
          <p:nvPr/>
        </p:nvSpPr>
        <p:spPr>
          <a:xfrm>
            <a:off x="2467996"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a:off x="6005387"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ounded Rectangle 22"/>
          <p:cNvSpPr/>
          <p:nvPr/>
        </p:nvSpPr>
        <p:spPr>
          <a:xfrm rot="2107357" flipH="1">
            <a:off x="3823301"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2107357" flipH="1">
            <a:off x="3823302"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rot="2107357" flipH="1">
            <a:off x="3823783"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rot="2107357" flipH="1">
            <a:off x="3814104"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a:off x="3962400"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a:off x="3955674"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ounded Rectangle 15"/>
          <p:cNvSpPr/>
          <p:nvPr/>
        </p:nvSpPr>
        <p:spPr>
          <a:xfrm rot="5400000">
            <a:off x="3543301"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ounded Rectangle 16"/>
          <p:cNvSpPr/>
          <p:nvPr/>
        </p:nvSpPr>
        <p:spPr>
          <a:xfrm rot="5400000">
            <a:off x="4766504"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3961119"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Combining Methods Worked Example</a:t>
            </a:r>
          </a:p>
        </p:txBody>
      </p:sp>
      <p:sp>
        <p:nvSpPr>
          <p:cNvPr id="4" name="Oval 3"/>
          <p:cNvSpPr/>
          <p:nvPr/>
        </p:nvSpPr>
        <p:spPr>
          <a:xfrm>
            <a:off x="4038600"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3955675"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5400000">
            <a:off x="3543301"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rot="5400000">
            <a:off x="47716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5400000">
            <a:off x="4766504"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5400000">
            <a:off x="3543301"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a:off x="3945425"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rot="5400000">
            <a:off x="3532415"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ounded Rectangle 6"/>
          <p:cNvSpPr/>
          <p:nvPr/>
        </p:nvSpPr>
        <p:spPr>
          <a:xfrm rot="5400000">
            <a:off x="4777390"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a:off x="2892078"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a:off x="5181600"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rot="2173487" flipH="1">
            <a:off x="5043989"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flipH="1">
            <a:off x="1676400"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684244"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rot="5400000">
            <a:off x="3552144"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ounded Rectangle 40"/>
          <p:cNvSpPr/>
          <p:nvPr/>
        </p:nvSpPr>
        <p:spPr>
          <a:xfrm rot="5400000">
            <a:off x="5238442"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Oval 41"/>
          <p:cNvSpPr/>
          <p:nvPr/>
        </p:nvSpPr>
        <p:spPr>
          <a:xfrm>
            <a:off x="40386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40386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40386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4038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ounded Rectangle 46"/>
          <p:cNvSpPr/>
          <p:nvPr/>
        </p:nvSpPr>
        <p:spPr>
          <a:xfrm rot="19426513">
            <a:off x="2642408"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Rectangle 4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p:cNvSpPr/>
          <p:nvPr/>
        </p:nvSpPr>
        <p:spPr>
          <a:xfrm>
            <a:off x="5302305"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52578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52578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52578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52578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64389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p:cNvSpPr/>
          <p:nvPr/>
        </p:nvSpPr>
        <p:spPr>
          <a:xfrm>
            <a:off x="2895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59"/>
          <p:cNvCxnSpPr/>
          <p:nvPr/>
        </p:nvCxnSpPr>
        <p:spPr>
          <a:xfrm flipH="1">
            <a:off x="1676400"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676400"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684244"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057400"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58846"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7" name="TextBox 66"/>
          <p:cNvSpPr txBox="1"/>
          <p:nvPr/>
        </p:nvSpPr>
        <p:spPr>
          <a:xfrm>
            <a:off x="1658845"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8" name="TextBox 67"/>
          <p:cNvSpPr txBox="1"/>
          <p:nvPr/>
        </p:nvSpPr>
        <p:spPr>
          <a:xfrm>
            <a:off x="1658844"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9" name="TextBox 68"/>
          <p:cNvSpPr txBox="1"/>
          <p:nvPr/>
        </p:nvSpPr>
        <p:spPr>
          <a:xfrm>
            <a:off x="1658843"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70" name="Straight Arrow Connector 69"/>
          <p:cNvCxnSpPr/>
          <p:nvPr/>
        </p:nvCxnSpPr>
        <p:spPr>
          <a:xfrm>
            <a:off x="2936150"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774434" y="5015697"/>
            <a:ext cx="851931" cy="369332"/>
          </a:xfrm>
          <a:prstGeom prst="rect">
            <a:avLst/>
          </a:prstGeom>
          <a:noFill/>
        </p:spPr>
        <p:txBody>
          <a:bodyPr wrap="square" rtlCol="0">
            <a:spAutoFit/>
          </a:bodyPr>
          <a:lstStyle/>
          <a:p>
            <a:r>
              <a:rPr lang="en-US" dirty="0">
                <a:solidFill>
                  <a:srgbClr val="FF0000"/>
                </a:solidFill>
              </a:rPr>
              <a:t>40 kN</a:t>
            </a:r>
          </a:p>
        </p:txBody>
      </p:sp>
      <p:cxnSp>
        <p:nvCxnSpPr>
          <p:cNvPr id="73" name="Straight Connector 72"/>
          <p:cNvCxnSpPr/>
          <p:nvPr/>
        </p:nvCxnSpPr>
        <p:spPr>
          <a:xfrm flipV="1">
            <a:off x="2933161"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462587"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078347"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318096"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925196"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24200"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5" name="TextBox 84"/>
          <p:cNvSpPr txBox="1"/>
          <p:nvPr/>
        </p:nvSpPr>
        <p:spPr>
          <a:xfrm>
            <a:off x="4288226"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6" name="TextBox 85"/>
          <p:cNvSpPr txBox="1"/>
          <p:nvPr/>
        </p:nvSpPr>
        <p:spPr>
          <a:xfrm>
            <a:off x="5498790"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7" name="Straight Arrow Connector 86"/>
          <p:cNvCxnSpPr/>
          <p:nvPr/>
        </p:nvCxnSpPr>
        <p:spPr>
          <a:xfrm>
            <a:off x="6477000"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8" name="TextBox 87"/>
          <p:cNvSpPr txBox="1"/>
          <p:nvPr/>
        </p:nvSpPr>
        <p:spPr>
          <a:xfrm>
            <a:off x="6355834" y="5117068"/>
            <a:ext cx="851931" cy="369332"/>
          </a:xfrm>
          <a:prstGeom prst="rect">
            <a:avLst/>
          </a:prstGeom>
          <a:noFill/>
        </p:spPr>
        <p:txBody>
          <a:bodyPr wrap="square" rtlCol="0">
            <a:spAutoFit/>
          </a:bodyPr>
          <a:lstStyle/>
          <a:p>
            <a:r>
              <a:rPr lang="en-US" dirty="0">
                <a:solidFill>
                  <a:srgbClr val="FF0000"/>
                </a:solidFill>
              </a:rPr>
              <a:t>50 kN</a:t>
            </a:r>
          </a:p>
        </p:txBody>
      </p:sp>
      <p:cxnSp>
        <p:nvCxnSpPr>
          <p:cNvPr id="97" name="Straight Connector 96"/>
          <p:cNvCxnSpPr/>
          <p:nvPr/>
        </p:nvCxnSpPr>
        <p:spPr>
          <a:xfrm flipH="1" flipV="1">
            <a:off x="2928140"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470485"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626365" y="5998810"/>
            <a:ext cx="317716" cy="369332"/>
          </a:xfrm>
          <a:prstGeom prst="rect">
            <a:avLst/>
          </a:prstGeom>
          <a:noFill/>
        </p:spPr>
        <p:txBody>
          <a:bodyPr wrap="none" rtlCol="0">
            <a:spAutoFit/>
          </a:bodyPr>
          <a:lstStyle/>
          <a:p>
            <a:r>
              <a:rPr lang="en-US" dirty="0"/>
              <a:t>A</a:t>
            </a:r>
          </a:p>
        </p:txBody>
      </p:sp>
      <p:sp>
        <p:nvSpPr>
          <p:cNvPr id="74" name="TextBox 73"/>
          <p:cNvSpPr txBox="1"/>
          <p:nvPr/>
        </p:nvSpPr>
        <p:spPr>
          <a:xfrm>
            <a:off x="5484368" y="6063344"/>
            <a:ext cx="309700" cy="369332"/>
          </a:xfrm>
          <a:prstGeom prst="rect">
            <a:avLst/>
          </a:prstGeom>
          <a:noFill/>
        </p:spPr>
        <p:txBody>
          <a:bodyPr wrap="none" rtlCol="0">
            <a:spAutoFit/>
          </a:bodyPr>
          <a:lstStyle/>
          <a:p>
            <a:r>
              <a:rPr lang="en-US" dirty="0"/>
              <a:t>B</a:t>
            </a:r>
          </a:p>
        </p:txBody>
      </p:sp>
      <p:sp>
        <p:nvSpPr>
          <p:cNvPr id="75" name="TextBox 74"/>
          <p:cNvSpPr txBox="1"/>
          <p:nvPr/>
        </p:nvSpPr>
        <p:spPr>
          <a:xfrm>
            <a:off x="3635828" y="5127954"/>
            <a:ext cx="308098" cy="369332"/>
          </a:xfrm>
          <a:prstGeom prst="rect">
            <a:avLst/>
          </a:prstGeom>
          <a:noFill/>
        </p:spPr>
        <p:txBody>
          <a:bodyPr wrap="none" rtlCol="0">
            <a:spAutoFit/>
          </a:bodyPr>
          <a:lstStyle/>
          <a:p>
            <a:r>
              <a:rPr lang="en-US" dirty="0"/>
              <a:t>C</a:t>
            </a:r>
          </a:p>
        </p:txBody>
      </p:sp>
      <p:sp>
        <p:nvSpPr>
          <p:cNvPr id="76" name="TextBox 75"/>
          <p:cNvSpPr txBox="1"/>
          <p:nvPr/>
        </p:nvSpPr>
        <p:spPr>
          <a:xfrm>
            <a:off x="5439558" y="5127172"/>
            <a:ext cx="327334" cy="369332"/>
          </a:xfrm>
          <a:prstGeom prst="rect">
            <a:avLst/>
          </a:prstGeom>
          <a:noFill/>
        </p:spPr>
        <p:txBody>
          <a:bodyPr wrap="none" rtlCol="0">
            <a:spAutoFit/>
          </a:bodyPr>
          <a:lstStyle/>
          <a:p>
            <a:r>
              <a:rPr lang="en-US" dirty="0"/>
              <a:t>D</a:t>
            </a:r>
          </a:p>
        </p:txBody>
      </p:sp>
      <p:sp>
        <p:nvSpPr>
          <p:cNvPr id="77" name="TextBox 76"/>
          <p:cNvSpPr txBox="1"/>
          <p:nvPr/>
        </p:nvSpPr>
        <p:spPr>
          <a:xfrm>
            <a:off x="3657600" y="4234542"/>
            <a:ext cx="296876" cy="369332"/>
          </a:xfrm>
          <a:prstGeom prst="rect">
            <a:avLst/>
          </a:prstGeom>
          <a:noFill/>
        </p:spPr>
        <p:txBody>
          <a:bodyPr wrap="none" rtlCol="0">
            <a:spAutoFit/>
          </a:bodyPr>
          <a:lstStyle/>
          <a:p>
            <a:r>
              <a:rPr lang="en-US" dirty="0"/>
              <a:t>E</a:t>
            </a:r>
          </a:p>
        </p:txBody>
      </p:sp>
      <p:sp>
        <p:nvSpPr>
          <p:cNvPr id="80" name="TextBox 79"/>
          <p:cNvSpPr txBox="1"/>
          <p:nvPr/>
        </p:nvSpPr>
        <p:spPr>
          <a:xfrm>
            <a:off x="5418124" y="4234542"/>
            <a:ext cx="290464" cy="369332"/>
          </a:xfrm>
          <a:prstGeom prst="rect">
            <a:avLst/>
          </a:prstGeom>
          <a:noFill/>
        </p:spPr>
        <p:txBody>
          <a:bodyPr wrap="none" rtlCol="0">
            <a:spAutoFit/>
          </a:bodyPr>
          <a:lstStyle/>
          <a:p>
            <a:r>
              <a:rPr lang="en-US" dirty="0"/>
              <a:t>F</a:t>
            </a:r>
          </a:p>
        </p:txBody>
      </p:sp>
      <p:cxnSp>
        <p:nvCxnSpPr>
          <p:cNvPr id="83" name="Straight Connector 82">
            <a:extLst>
              <a:ext uri="{FF2B5EF4-FFF2-40B4-BE49-F238E27FC236}">
                <a16:creationId xmlns:a16="http://schemas.microsoft.com/office/drawing/2014/main" id="{82566C84-46B5-4319-B834-6FAEB9F0F858}"/>
              </a:ext>
            </a:extLst>
          </p:cNvPr>
          <p:cNvCxnSpPr/>
          <p:nvPr/>
        </p:nvCxnSpPr>
        <p:spPr>
          <a:xfrm>
            <a:off x="3200400" y="5876052"/>
            <a:ext cx="2895600" cy="0"/>
          </a:xfrm>
          <a:prstGeom prst="line">
            <a:avLst/>
          </a:prstGeom>
          <a:ln>
            <a:prstDash val="dash"/>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83827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animEffect transition="in" filter="fade">
                                      <p:cBhvr>
                                        <p:cTn id="7" dur="500"/>
                                        <p:tgtEl>
                                          <p:spTgt spid="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2F14B9-A94C-C078-40EA-03915E166324}"/>
              </a:ext>
            </a:extLst>
          </p:cNvPr>
          <p:cNvSpPr>
            <a:spLocks noGrp="1"/>
          </p:cNvSpPr>
          <p:nvPr>
            <p:ph type="sldNum" sz="quarter" idx="12"/>
          </p:nvPr>
        </p:nvSpPr>
        <p:spPr/>
        <p:txBody>
          <a:bodyPr/>
          <a:lstStyle/>
          <a:p>
            <a:fld id="{929262FE-7F58-4A1E-8AF3-5A510A86DEBD}" type="slidenum">
              <a:rPr lang="en-US" smtClean="0"/>
              <a:t>17</a:t>
            </a:fld>
            <a:endParaRPr lang="en-US"/>
          </a:p>
        </p:txBody>
      </p:sp>
      <p:pic>
        <p:nvPicPr>
          <p:cNvPr id="3" name="Picture 2" descr="A picture containing diagram, line, parallel, text&#10;&#10;Description automatically generated">
            <a:extLst>
              <a:ext uri="{FF2B5EF4-FFF2-40B4-BE49-F238E27FC236}">
                <a16:creationId xmlns:a16="http://schemas.microsoft.com/office/drawing/2014/main" id="{16699231-8CFC-BA5D-EB10-24425505DE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9350" y="28575"/>
            <a:ext cx="4305300" cy="3619500"/>
          </a:xfrm>
          <a:prstGeom prst="rect">
            <a:avLst/>
          </a:prstGeom>
        </p:spPr>
      </p:pic>
      <p:pic>
        <p:nvPicPr>
          <p:cNvPr id="4" name="Picture 3">
            <a:extLst>
              <a:ext uri="{FF2B5EF4-FFF2-40B4-BE49-F238E27FC236}">
                <a16:creationId xmlns:a16="http://schemas.microsoft.com/office/drawing/2014/main" id="{293F1180-1FF0-D38B-D2C6-72B633724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9125" y="3698875"/>
            <a:ext cx="5365750" cy="3130550"/>
          </a:xfrm>
          <a:prstGeom prst="rect">
            <a:avLst/>
          </a:prstGeom>
        </p:spPr>
      </p:pic>
      <p:sp>
        <p:nvSpPr>
          <p:cNvPr id="5" name="Arrow: Right 4">
            <a:extLst>
              <a:ext uri="{FF2B5EF4-FFF2-40B4-BE49-F238E27FC236}">
                <a16:creationId xmlns:a16="http://schemas.microsoft.com/office/drawing/2014/main" id="{A283A7EF-4C78-8030-85BA-8847C902BADC}"/>
              </a:ext>
            </a:extLst>
          </p:cNvPr>
          <p:cNvSpPr/>
          <p:nvPr/>
        </p:nvSpPr>
        <p:spPr>
          <a:xfrm>
            <a:off x="5105400" y="5638800"/>
            <a:ext cx="447173" cy="350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00C74B63-8274-615E-E9B6-641F496BBAD4}"/>
              </a:ext>
            </a:extLst>
          </p:cNvPr>
          <p:cNvSpPr/>
          <p:nvPr/>
        </p:nvSpPr>
        <p:spPr>
          <a:xfrm rot="18094038" flipH="1">
            <a:off x="3853454" y="3523631"/>
            <a:ext cx="447173" cy="3504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553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Straight Connector 50"/>
          <p:cNvCxnSpPr/>
          <p:nvPr/>
        </p:nvCxnSpPr>
        <p:spPr>
          <a:xfrm flipH="1">
            <a:off x="1638300" y="4254467"/>
            <a:ext cx="5342534"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 name="Rounded Rectangle 9"/>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 name="Title 1"/>
          <p:cNvSpPr>
            <a:spLocks noGrp="1"/>
          </p:cNvSpPr>
          <p:nvPr>
            <p:ph type="title"/>
          </p:nvPr>
        </p:nvSpPr>
        <p:spPr/>
        <p:txBody>
          <a:bodyPr>
            <a:normAutofit fontScale="90000"/>
          </a:bodyPr>
          <a:lstStyle/>
          <a:p>
            <a:r>
              <a:rPr lang="en-US" dirty="0"/>
              <a:t>Method of Sections Worked Example</a:t>
            </a:r>
          </a:p>
        </p:txBody>
      </p:sp>
      <p:sp>
        <p:nvSpPr>
          <p:cNvPr id="3" name="Content Placeholder 2"/>
          <p:cNvSpPr>
            <a:spLocks noGrp="1"/>
          </p:cNvSpPr>
          <p:nvPr>
            <p:ph idx="1"/>
          </p:nvPr>
        </p:nvSpPr>
        <p:spPr>
          <a:xfrm>
            <a:off x="457200" y="1600201"/>
            <a:ext cx="8229600" cy="1219200"/>
          </a:xfrm>
        </p:spPr>
        <p:txBody>
          <a:bodyPr/>
          <a:lstStyle/>
          <a:p>
            <a:r>
              <a:rPr lang="en-US" dirty="0"/>
              <a:t>Use the method of sections to find the forces in members BD and CE.</a:t>
            </a:r>
          </a:p>
        </p:txBody>
      </p:sp>
      <p:sp>
        <p:nvSpPr>
          <p:cNvPr id="4" name="Rounded Rectangle 3"/>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 name="Rounded Rectangle 4"/>
          <p:cNvSpPr/>
          <p:nvPr/>
        </p:nvSpPr>
        <p:spPr>
          <a:xfrm rot="5400000">
            <a:off x="1176145" y="5445581"/>
            <a:ext cx="898072"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Rectangle 5"/>
          <p:cNvSpPr/>
          <p:nvPr/>
        </p:nvSpPr>
        <p:spPr>
          <a:xfrm>
            <a:off x="0" y="5559882"/>
            <a:ext cx="190500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 name="Rectangle 6"/>
          <p:cNvSpPr/>
          <p:nvPr/>
        </p:nvSpPr>
        <p:spPr>
          <a:xfrm>
            <a:off x="6781801" y="5559880"/>
            <a:ext cx="238397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8" name="Oval 7"/>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 name="Rounded Rectangle 11"/>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3" name="Rounded Rectangle 12"/>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5" name="Rounded Rectangle 14"/>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6" name="Rounded Rectangle 15"/>
          <p:cNvSpPr/>
          <p:nvPr/>
        </p:nvSpPr>
        <p:spPr>
          <a:xfrm rot="5400000">
            <a:off x="6886945" y="5340569"/>
            <a:ext cx="187779"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7" name="Rounded Rectangle 16"/>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8" name="Rounded Rectangle 17"/>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9" name="Rounded Rectangle 18"/>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 name="Oval 8"/>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1" name="Oval 20"/>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2" name="Oval 21"/>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3" name="Oval 22"/>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4" name="Oval 23"/>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5" name="TextBox 24"/>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35" name="TextBox 34"/>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36" name="TextBox 35"/>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37" name="TextBox 36"/>
          <p:cNvSpPr txBox="1"/>
          <p:nvPr/>
        </p:nvSpPr>
        <p:spPr>
          <a:xfrm>
            <a:off x="3303418" y="6208939"/>
            <a:ext cx="304800" cy="369332"/>
          </a:xfrm>
          <a:prstGeom prst="rect">
            <a:avLst/>
          </a:prstGeom>
          <a:noFill/>
        </p:spPr>
        <p:txBody>
          <a:bodyPr wrap="square" rtlCol="0">
            <a:spAutoFit/>
          </a:bodyPr>
          <a:lstStyle/>
          <a:p>
            <a:r>
              <a:rPr lang="en-US" dirty="0"/>
              <a:t>C</a:t>
            </a:r>
          </a:p>
        </p:txBody>
      </p:sp>
      <p:sp>
        <p:nvSpPr>
          <p:cNvPr id="38" name="TextBox 37"/>
          <p:cNvSpPr txBox="1"/>
          <p:nvPr/>
        </p:nvSpPr>
        <p:spPr>
          <a:xfrm>
            <a:off x="5043589" y="6172201"/>
            <a:ext cx="304800" cy="369332"/>
          </a:xfrm>
          <a:prstGeom prst="rect">
            <a:avLst/>
          </a:prstGeom>
          <a:noFill/>
        </p:spPr>
        <p:txBody>
          <a:bodyPr wrap="square" rtlCol="0">
            <a:spAutoFit/>
          </a:bodyPr>
          <a:lstStyle/>
          <a:p>
            <a:r>
              <a:rPr lang="en-US" dirty="0"/>
              <a:t>E</a:t>
            </a:r>
          </a:p>
        </p:txBody>
      </p:sp>
      <p:sp>
        <p:nvSpPr>
          <p:cNvPr id="39" name="TextBox 38"/>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40" name="Straight Arrow Connector 39"/>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43" name="Straight Arrow Connector 42"/>
          <p:cNvCxnSpPr/>
          <p:nvPr/>
        </p:nvCxnSpPr>
        <p:spPr>
          <a:xfrm>
            <a:off x="5154386" y="3288268"/>
            <a:ext cx="1" cy="193239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4717535" y="2819400"/>
            <a:ext cx="851931" cy="369332"/>
          </a:xfrm>
          <a:prstGeom prst="rect">
            <a:avLst/>
          </a:prstGeom>
          <a:noFill/>
        </p:spPr>
        <p:txBody>
          <a:bodyPr wrap="square" rtlCol="0">
            <a:spAutoFit/>
          </a:bodyPr>
          <a:lstStyle/>
          <a:p>
            <a:r>
              <a:rPr lang="en-US" dirty="0">
                <a:solidFill>
                  <a:srgbClr val="FF0000"/>
                </a:solidFill>
              </a:rPr>
              <a:t>80 kN</a:t>
            </a:r>
          </a:p>
        </p:txBody>
      </p:sp>
      <p:cxnSp>
        <p:nvCxnSpPr>
          <p:cNvPr id="46" name="Straight Connector 45"/>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50" name="Straight Connector 49"/>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89993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55" name="TextBox 54"/>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56" name="Arc 55"/>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7" name="TextBox 56"/>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58" name="Straight Connector 57"/>
          <p:cNvCxnSpPr>
            <a:stCxn id="8"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8"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6" name="Straight Arrow Connector 65"/>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7" name="TextBox 66"/>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68" name="TextBox 67"/>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spTree>
    <p:extLst>
      <p:ext uri="{BB962C8B-B14F-4D97-AF65-F5344CB8AC3E}">
        <p14:creationId xmlns:p14="http://schemas.microsoft.com/office/powerpoint/2010/main" val="3408832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of Sections</a:t>
            </a:r>
          </a:p>
        </p:txBody>
      </p:sp>
      <p:sp>
        <p:nvSpPr>
          <p:cNvPr id="3" name="Content Placeholder 2"/>
          <p:cNvSpPr>
            <a:spLocks noGrp="1"/>
          </p:cNvSpPr>
          <p:nvPr>
            <p:ph idx="1"/>
          </p:nvPr>
        </p:nvSpPr>
        <p:spPr>
          <a:xfrm>
            <a:off x="457200" y="1600200"/>
            <a:ext cx="8229600" cy="2514599"/>
          </a:xfrm>
        </p:spPr>
        <p:txBody>
          <a:bodyPr>
            <a:normAutofit fontScale="85000" lnSpcReduction="10000"/>
          </a:bodyPr>
          <a:lstStyle/>
          <a:p>
            <a:r>
              <a:rPr lang="en-US" dirty="0"/>
              <a:t>The </a:t>
            </a:r>
            <a:r>
              <a:rPr lang="en-US" b="1" dirty="0"/>
              <a:t>Method of Sections </a:t>
            </a:r>
            <a:r>
              <a:rPr lang="en-US" dirty="0"/>
              <a:t>is a process used to solve for the forces acting on individual members in a </a:t>
            </a:r>
            <a:r>
              <a:rPr lang="en-US" b="1" dirty="0"/>
              <a:t>truss</a:t>
            </a:r>
            <a:r>
              <a:rPr lang="en-US" dirty="0"/>
              <a:t>.</a:t>
            </a:r>
          </a:p>
          <a:p>
            <a:r>
              <a:rPr lang="en-US" dirty="0"/>
              <a:t>A truss is a type of engineering </a:t>
            </a:r>
            <a:r>
              <a:rPr lang="en-US" b="1" dirty="0"/>
              <a:t>structure</a:t>
            </a:r>
            <a:r>
              <a:rPr lang="en-US" dirty="0"/>
              <a:t> where all the members in the structure are </a:t>
            </a:r>
            <a:r>
              <a:rPr lang="en-US" b="1" dirty="0"/>
              <a:t>two force members</a:t>
            </a:r>
            <a:r>
              <a:rPr lang="en-US" dirty="0"/>
              <a:t>. </a:t>
            </a:r>
          </a:p>
          <a:p>
            <a:pPr lvl="1"/>
            <a:r>
              <a:rPr lang="en-US" dirty="0"/>
              <a:t>As part of this assumption, all external forces must be supported at the joints</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pic>
        <p:nvPicPr>
          <p:cNvPr id="1026" name="Picture 2" descr="http://upload.wikimedia.org/wikipedia/commons/thumb/c/c5/RRTrussBridgeSideView.jpg/350px-RRTrussBridgeSideView.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43400"/>
            <a:ext cx="4190999" cy="2095500"/>
          </a:xfrm>
          <a:prstGeom prst="rect">
            <a:avLst/>
          </a:prstGeom>
          <a:noFill/>
          <a:extLst>
            <a:ext uri="{909E8E84-426E-40DD-AFC4-6F175D3DCCD1}">
              <a14:hiddenFill xmlns:a14="http://schemas.microsoft.com/office/drawing/2010/main">
                <a:solidFill>
                  <a:srgbClr val="FFFFFF"/>
                </a:solidFill>
              </a14:hiddenFill>
            </a:ext>
          </a:extLst>
        </p:spPr>
      </p:pic>
      <p:grpSp>
        <p:nvGrpSpPr>
          <p:cNvPr id="7" name="Group 6">
            <a:extLst>
              <a:ext uri="{FF2B5EF4-FFF2-40B4-BE49-F238E27FC236}">
                <a16:creationId xmlns:a16="http://schemas.microsoft.com/office/drawing/2014/main" id="{09F3F59F-FB16-404F-9E5D-978D6F61CE00}"/>
              </a:ext>
            </a:extLst>
          </p:cNvPr>
          <p:cNvGrpSpPr/>
          <p:nvPr/>
        </p:nvGrpSpPr>
        <p:grpSpPr>
          <a:xfrm>
            <a:off x="5029200" y="5026499"/>
            <a:ext cx="3867150" cy="729301"/>
            <a:chOff x="2271624" y="5238749"/>
            <a:chExt cx="4880786" cy="1001403"/>
          </a:xfrm>
        </p:grpSpPr>
        <p:grpSp>
          <p:nvGrpSpPr>
            <p:cNvPr id="8" name="Group 7">
              <a:extLst>
                <a:ext uri="{FF2B5EF4-FFF2-40B4-BE49-F238E27FC236}">
                  <a16:creationId xmlns:a16="http://schemas.microsoft.com/office/drawing/2014/main" id="{4985C89A-2CB9-4CB4-940F-AA15053CD4E5}"/>
                </a:ext>
              </a:extLst>
            </p:cNvPr>
            <p:cNvGrpSpPr/>
            <p:nvPr/>
          </p:nvGrpSpPr>
          <p:grpSpPr>
            <a:xfrm>
              <a:off x="3203345" y="5238749"/>
              <a:ext cx="2990850" cy="274320"/>
              <a:chOff x="7446733" y="1447546"/>
              <a:chExt cx="2990850" cy="274320"/>
            </a:xfrm>
          </p:grpSpPr>
          <p:sp>
            <p:nvSpPr>
              <p:cNvPr id="19" name="Rectangle: Rounded Corners 18">
                <a:extLst>
                  <a:ext uri="{FF2B5EF4-FFF2-40B4-BE49-F238E27FC236}">
                    <a16:creationId xmlns:a16="http://schemas.microsoft.com/office/drawing/2014/main" id="{29EAA712-6A0F-4E46-A095-20328A62DC91}"/>
                  </a:ext>
                </a:extLst>
              </p:cNvPr>
              <p:cNvSpPr/>
              <p:nvPr/>
            </p:nvSpPr>
            <p:spPr>
              <a:xfrm>
                <a:off x="7446733" y="1447546"/>
                <a:ext cx="2990850" cy="274320"/>
              </a:xfrm>
              <a:prstGeom prst="roundRect">
                <a:avLst>
                  <a:gd name="adj" fmla="val 50000"/>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0" name="Oval 19">
                <a:extLst>
                  <a:ext uri="{FF2B5EF4-FFF2-40B4-BE49-F238E27FC236}">
                    <a16:creationId xmlns:a16="http://schemas.microsoft.com/office/drawing/2014/main" id="{DC832B28-C2CA-4C7C-967C-F2F77E253F4E}"/>
                  </a:ext>
                </a:extLst>
              </p:cNvPr>
              <p:cNvSpPr/>
              <p:nvPr/>
            </p:nvSpPr>
            <p:spPr>
              <a:xfrm>
                <a:off x="7553325" y="1538986"/>
                <a:ext cx="91440" cy="9144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FB356823-35A2-47B1-9BEC-B945512DDF48}"/>
                  </a:ext>
                </a:extLst>
              </p:cNvPr>
              <p:cNvSpPr/>
              <p:nvPr/>
            </p:nvSpPr>
            <p:spPr>
              <a:xfrm>
                <a:off x="10248900" y="1538986"/>
                <a:ext cx="91440" cy="9144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9" name="Straight Arrow Connector 8">
              <a:extLst>
                <a:ext uri="{FF2B5EF4-FFF2-40B4-BE49-F238E27FC236}">
                  <a16:creationId xmlns:a16="http://schemas.microsoft.com/office/drawing/2014/main" id="{3BDCFA40-B67B-40D5-8A3D-1C3D6FBF271D}"/>
                </a:ext>
              </a:extLst>
            </p:cNvPr>
            <p:cNvCxnSpPr>
              <a:cxnSpLocks/>
            </p:cNvCxnSpPr>
            <p:nvPr/>
          </p:nvCxnSpPr>
          <p:spPr>
            <a:xfrm>
              <a:off x="6068377" y="5375909"/>
              <a:ext cx="1084033" cy="0"/>
            </a:xfrm>
            <a:prstGeom prst="straightConnector1">
              <a:avLst/>
            </a:prstGeom>
            <a:noFill/>
            <a:ln w="38100" cap="flat" cmpd="sng" algn="ctr">
              <a:solidFill>
                <a:srgbClr val="FF0000"/>
              </a:solidFill>
              <a:prstDash val="solid"/>
              <a:miter lim="800000"/>
              <a:tailEnd type="triangle"/>
            </a:ln>
            <a:effectLst/>
          </p:spPr>
        </p:cxnSp>
        <p:cxnSp>
          <p:nvCxnSpPr>
            <p:cNvPr id="10" name="Straight Arrow Connector 9">
              <a:extLst>
                <a:ext uri="{FF2B5EF4-FFF2-40B4-BE49-F238E27FC236}">
                  <a16:creationId xmlns:a16="http://schemas.microsoft.com/office/drawing/2014/main" id="{7810C690-9B6A-4484-81A7-1C1028083B8B}"/>
                </a:ext>
              </a:extLst>
            </p:cNvPr>
            <p:cNvCxnSpPr>
              <a:cxnSpLocks/>
            </p:cNvCxnSpPr>
            <p:nvPr/>
          </p:nvCxnSpPr>
          <p:spPr>
            <a:xfrm flipH="1">
              <a:off x="2271624" y="5374222"/>
              <a:ext cx="1084033" cy="0"/>
            </a:xfrm>
            <a:prstGeom prst="straightConnector1">
              <a:avLst/>
            </a:prstGeom>
            <a:noFill/>
            <a:ln w="38100" cap="flat" cmpd="sng" algn="ctr">
              <a:solidFill>
                <a:srgbClr val="FF0000"/>
              </a:solidFill>
              <a:prstDash val="solid"/>
              <a:miter lim="800000"/>
              <a:tailEnd type="triangle"/>
            </a:ln>
            <a:effectLst/>
          </p:spPr>
        </p:cxnSp>
        <p:cxnSp>
          <p:nvCxnSpPr>
            <p:cNvPr id="11" name="Straight Connector 10">
              <a:extLst>
                <a:ext uri="{FF2B5EF4-FFF2-40B4-BE49-F238E27FC236}">
                  <a16:creationId xmlns:a16="http://schemas.microsoft.com/office/drawing/2014/main" id="{7F3ED0B0-523B-44A9-A51E-070262591554}"/>
                </a:ext>
              </a:extLst>
            </p:cNvPr>
            <p:cNvCxnSpPr>
              <a:cxnSpLocks/>
            </p:cNvCxnSpPr>
            <p:nvPr/>
          </p:nvCxnSpPr>
          <p:spPr>
            <a:xfrm>
              <a:off x="2633662" y="5375909"/>
              <a:ext cx="3876675" cy="0"/>
            </a:xfrm>
            <a:prstGeom prst="line">
              <a:avLst/>
            </a:prstGeom>
            <a:noFill/>
            <a:ln w="6350" cap="flat" cmpd="sng" algn="ctr">
              <a:solidFill>
                <a:srgbClr val="FF0000"/>
              </a:solidFill>
              <a:prstDash val="dash"/>
              <a:miter lim="800000"/>
            </a:ln>
            <a:effectLst/>
          </p:spPr>
        </p:cxnSp>
        <p:grpSp>
          <p:nvGrpSpPr>
            <p:cNvPr id="12" name="Group 11">
              <a:extLst>
                <a:ext uri="{FF2B5EF4-FFF2-40B4-BE49-F238E27FC236}">
                  <a16:creationId xmlns:a16="http://schemas.microsoft.com/office/drawing/2014/main" id="{25FE67A1-7CC2-4654-A68E-6E4B1E51FE35}"/>
                </a:ext>
              </a:extLst>
            </p:cNvPr>
            <p:cNvGrpSpPr/>
            <p:nvPr/>
          </p:nvGrpSpPr>
          <p:grpSpPr>
            <a:xfrm>
              <a:off x="3203345" y="5965832"/>
              <a:ext cx="2990850" cy="274320"/>
              <a:chOff x="7446733" y="1447546"/>
              <a:chExt cx="2990850" cy="274320"/>
            </a:xfrm>
          </p:grpSpPr>
          <p:sp>
            <p:nvSpPr>
              <p:cNvPr id="16" name="Rectangle: Rounded Corners 15">
                <a:extLst>
                  <a:ext uri="{FF2B5EF4-FFF2-40B4-BE49-F238E27FC236}">
                    <a16:creationId xmlns:a16="http://schemas.microsoft.com/office/drawing/2014/main" id="{724A29D0-3351-48D7-A26B-077EA451DD6D}"/>
                  </a:ext>
                </a:extLst>
              </p:cNvPr>
              <p:cNvSpPr/>
              <p:nvPr/>
            </p:nvSpPr>
            <p:spPr>
              <a:xfrm>
                <a:off x="7446733" y="1447546"/>
                <a:ext cx="2990850" cy="274320"/>
              </a:xfrm>
              <a:prstGeom prst="roundRect">
                <a:avLst>
                  <a:gd name="adj" fmla="val 50000"/>
                </a:avLst>
              </a:prstGeom>
              <a:gradFill rotWithShape="1">
                <a:gsLst>
                  <a:gs pos="0">
                    <a:srgbClr val="A5A5A5">
                      <a:lumMod val="110000"/>
                      <a:satMod val="105000"/>
                      <a:tint val="67000"/>
                    </a:srgbClr>
                  </a:gs>
                  <a:gs pos="50000">
                    <a:srgbClr val="A5A5A5">
                      <a:lumMod val="105000"/>
                      <a:satMod val="103000"/>
                      <a:tint val="73000"/>
                    </a:srgbClr>
                  </a:gs>
                  <a:gs pos="100000">
                    <a:srgbClr val="A5A5A5">
                      <a:lumMod val="105000"/>
                      <a:satMod val="109000"/>
                      <a:tint val="81000"/>
                    </a:srgbClr>
                  </a:gs>
                </a:gsLst>
                <a:lin ang="5400000" scaled="0"/>
              </a:gradFill>
              <a:ln w="6350" cap="flat" cmpd="sng" algn="ctr">
                <a:solidFill>
                  <a:srgbClr val="A5A5A5"/>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9E5B4362-49E9-4DEE-9F23-A06B98C1E159}"/>
                  </a:ext>
                </a:extLst>
              </p:cNvPr>
              <p:cNvSpPr/>
              <p:nvPr/>
            </p:nvSpPr>
            <p:spPr>
              <a:xfrm>
                <a:off x="7553325" y="1538986"/>
                <a:ext cx="91440" cy="9144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72C5530E-747A-470E-BB7E-F30DA945A80F}"/>
                  </a:ext>
                </a:extLst>
              </p:cNvPr>
              <p:cNvSpPr/>
              <p:nvPr/>
            </p:nvSpPr>
            <p:spPr>
              <a:xfrm>
                <a:off x="10248900" y="1538986"/>
                <a:ext cx="91440" cy="91440"/>
              </a:xfrm>
              <a:prstGeom prst="ellipse">
                <a:avLst/>
              </a:prstGeom>
              <a:solidFill>
                <a:sysClr val="windowText" lastClr="000000"/>
              </a:solidFill>
              <a:ln w="12700" cap="flat" cmpd="sng" algn="ctr">
                <a:solidFill>
                  <a:sysClr val="windowText" lastClr="000000">
                    <a:shade val="50000"/>
                  </a:sys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13" name="Straight Arrow Connector 12">
              <a:extLst>
                <a:ext uri="{FF2B5EF4-FFF2-40B4-BE49-F238E27FC236}">
                  <a16:creationId xmlns:a16="http://schemas.microsoft.com/office/drawing/2014/main" id="{EF94A6B6-5486-4B23-8FC0-9CC006238FAA}"/>
                </a:ext>
              </a:extLst>
            </p:cNvPr>
            <p:cNvCxnSpPr>
              <a:cxnSpLocks/>
            </p:cNvCxnSpPr>
            <p:nvPr/>
          </p:nvCxnSpPr>
          <p:spPr>
            <a:xfrm flipH="1">
              <a:off x="6068377" y="6102992"/>
              <a:ext cx="1084033" cy="0"/>
            </a:xfrm>
            <a:prstGeom prst="straightConnector1">
              <a:avLst/>
            </a:prstGeom>
            <a:noFill/>
            <a:ln w="38100" cap="flat" cmpd="sng" algn="ctr">
              <a:solidFill>
                <a:srgbClr val="FF0000"/>
              </a:solidFill>
              <a:prstDash val="solid"/>
              <a:miter lim="800000"/>
              <a:tailEnd type="triangle"/>
            </a:ln>
            <a:effectLst/>
          </p:spPr>
        </p:cxnSp>
        <p:cxnSp>
          <p:nvCxnSpPr>
            <p:cNvPr id="14" name="Straight Arrow Connector 13">
              <a:extLst>
                <a:ext uri="{FF2B5EF4-FFF2-40B4-BE49-F238E27FC236}">
                  <a16:creationId xmlns:a16="http://schemas.microsoft.com/office/drawing/2014/main" id="{B8A1A982-0D86-4F16-B92F-ED73644B5400}"/>
                </a:ext>
              </a:extLst>
            </p:cNvPr>
            <p:cNvCxnSpPr>
              <a:cxnSpLocks/>
            </p:cNvCxnSpPr>
            <p:nvPr/>
          </p:nvCxnSpPr>
          <p:spPr>
            <a:xfrm>
              <a:off x="2271624" y="6101305"/>
              <a:ext cx="1084033" cy="0"/>
            </a:xfrm>
            <a:prstGeom prst="straightConnector1">
              <a:avLst/>
            </a:prstGeom>
            <a:noFill/>
            <a:ln w="38100" cap="flat" cmpd="sng" algn="ctr">
              <a:solidFill>
                <a:srgbClr val="FF0000"/>
              </a:solidFill>
              <a:prstDash val="solid"/>
              <a:miter lim="800000"/>
              <a:tailEnd type="triangle"/>
            </a:ln>
            <a:effectLst/>
          </p:spPr>
        </p:cxnSp>
        <p:cxnSp>
          <p:nvCxnSpPr>
            <p:cNvPr id="15" name="Straight Connector 14">
              <a:extLst>
                <a:ext uri="{FF2B5EF4-FFF2-40B4-BE49-F238E27FC236}">
                  <a16:creationId xmlns:a16="http://schemas.microsoft.com/office/drawing/2014/main" id="{E7C09028-D1B6-4DA5-AAE4-DACB960324BB}"/>
                </a:ext>
              </a:extLst>
            </p:cNvPr>
            <p:cNvCxnSpPr>
              <a:cxnSpLocks/>
            </p:cNvCxnSpPr>
            <p:nvPr/>
          </p:nvCxnSpPr>
          <p:spPr>
            <a:xfrm>
              <a:off x="2633662" y="6102992"/>
              <a:ext cx="3876675" cy="0"/>
            </a:xfrm>
            <a:prstGeom prst="line">
              <a:avLst/>
            </a:prstGeom>
            <a:noFill/>
            <a:ln w="6350" cap="flat" cmpd="sng" algn="ctr">
              <a:solidFill>
                <a:srgbClr val="FF0000"/>
              </a:solidFill>
              <a:prstDash val="dash"/>
              <a:miter lim="800000"/>
            </a:ln>
            <a:effectLst/>
          </p:spPr>
        </p:cxnSp>
      </p:grpSp>
    </p:spTree>
    <p:extLst>
      <p:ext uri="{BB962C8B-B14F-4D97-AF65-F5344CB8AC3E}">
        <p14:creationId xmlns:p14="http://schemas.microsoft.com/office/powerpoint/2010/main" val="49958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Arc 101"/>
          <p:cNvSpPr/>
          <p:nvPr/>
        </p:nvSpPr>
        <p:spPr>
          <a:xfrm>
            <a:off x="2467996"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Arc 100"/>
          <p:cNvSpPr/>
          <p:nvPr/>
        </p:nvSpPr>
        <p:spPr>
          <a:xfrm>
            <a:off x="6005387"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ounded Rectangle 22"/>
          <p:cNvSpPr/>
          <p:nvPr/>
        </p:nvSpPr>
        <p:spPr>
          <a:xfrm rot="2107357" flipH="1">
            <a:off x="3823301"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2107357" flipH="1">
            <a:off x="3823302"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rot="2107357" flipH="1">
            <a:off x="3823783"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rot="2107357" flipH="1">
            <a:off x="3814104"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a:off x="3962400"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a:off x="3955674"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Rounded Rectangle 15"/>
          <p:cNvSpPr/>
          <p:nvPr/>
        </p:nvSpPr>
        <p:spPr>
          <a:xfrm rot="5400000">
            <a:off x="3543301"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7" name="Rounded Rectangle 16"/>
          <p:cNvSpPr/>
          <p:nvPr/>
        </p:nvSpPr>
        <p:spPr>
          <a:xfrm rot="5400000">
            <a:off x="4766504"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3961119"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Method of Sections Worked Example</a:t>
            </a:r>
          </a:p>
        </p:txBody>
      </p:sp>
      <p:sp>
        <p:nvSpPr>
          <p:cNvPr id="3" name="Content Placeholder 2"/>
          <p:cNvSpPr>
            <a:spLocks noGrp="1"/>
          </p:cNvSpPr>
          <p:nvPr>
            <p:ph idx="1"/>
          </p:nvPr>
        </p:nvSpPr>
        <p:spPr>
          <a:xfrm>
            <a:off x="457200" y="1371600"/>
            <a:ext cx="8229600" cy="762000"/>
          </a:xfrm>
        </p:spPr>
        <p:txBody>
          <a:bodyPr>
            <a:normAutofit fontScale="85000" lnSpcReduction="20000"/>
          </a:bodyPr>
          <a:lstStyle/>
          <a:p>
            <a:r>
              <a:rPr lang="en-US" dirty="0"/>
              <a:t>Use the method of sections to find the forces acting in the members at the base of this truss (AC, BC, and BD).</a:t>
            </a:r>
          </a:p>
        </p:txBody>
      </p:sp>
      <p:sp>
        <p:nvSpPr>
          <p:cNvPr id="4" name="Oval 3"/>
          <p:cNvSpPr/>
          <p:nvPr/>
        </p:nvSpPr>
        <p:spPr>
          <a:xfrm>
            <a:off x="4038600"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ounded Rectangle 11"/>
          <p:cNvSpPr/>
          <p:nvPr/>
        </p:nvSpPr>
        <p:spPr>
          <a:xfrm>
            <a:off x="3955675"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5400000">
            <a:off x="3543301"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rot="5400000">
            <a:off x="47716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5400000">
            <a:off x="4766504"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5400000">
            <a:off x="3543301"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a:off x="3945425"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ounded Rectangle 5"/>
          <p:cNvSpPr/>
          <p:nvPr/>
        </p:nvSpPr>
        <p:spPr>
          <a:xfrm rot="5400000">
            <a:off x="3532415"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ounded Rectangle 6"/>
          <p:cNvSpPr/>
          <p:nvPr/>
        </p:nvSpPr>
        <p:spPr>
          <a:xfrm rot="5400000">
            <a:off x="4777390"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a:off x="2892078"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a:off x="5181600"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rot="2173487" flipH="1">
            <a:off x="5043989"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flipH="1">
            <a:off x="1676400"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684244"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40" name="Rounded Rectangle 39"/>
          <p:cNvSpPr/>
          <p:nvPr/>
        </p:nvSpPr>
        <p:spPr>
          <a:xfrm rot="5400000">
            <a:off x="3533094"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1" name="Rounded Rectangle 40"/>
          <p:cNvSpPr/>
          <p:nvPr/>
        </p:nvSpPr>
        <p:spPr>
          <a:xfrm rot="5400000">
            <a:off x="5238442"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2" name="Oval 41"/>
          <p:cNvSpPr/>
          <p:nvPr/>
        </p:nvSpPr>
        <p:spPr>
          <a:xfrm>
            <a:off x="40386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40386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40386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4038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Rounded Rectangle 46"/>
          <p:cNvSpPr/>
          <p:nvPr/>
        </p:nvSpPr>
        <p:spPr>
          <a:xfrm rot="19426513">
            <a:off x="2642408"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48" name="Rectangle 4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49" name="Oval 48"/>
          <p:cNvSpPr/>
          <p:nvPr/>
        </p:nvSpPr>
        <p:spPr>
          <a:xfrm>
            <a:off x="4038600"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0" name="Oval 49"/>
          <p:cNvSpPr/>
          <p:nvPr/>
        </p:nvSpPr>
        <p:spPr>
          <a:xfrm>
            <a:off x="5302305"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1" name="Oval 50"/>
          <p:cNvSpPr/>
          <p:nvPr/>
        </p:nvSpPr>
        <p:spPr>
          <a:xfrm>
            <a:off x="52578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Oval 51"/>
          <p:cNvSpPr/>
          <p:nvPr/>
        </p:nvSpPr>
        <p:spPr>
          <a:xfrm>
            <a:off x="5257800"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p:cNvSpPr/>
          <p:nvPr/>
        </p:nvSpPr>
        <p:spPr>
          <a:xfrm>
            <a:off x="5257800"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p:cNvSpPr/>
          <p:nvPr/>
        </p:nvSpPr>
        <p:spPr>
          <a:xfrm>
            <a:off x="5257800"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p:cNvSpPr/>
          <p:nvPr/>
        </p:nvSpPr>
        <p:spPr>
          <a:xfrm>
            <a:off x="64389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Oval 55"/>
          <p:cNvSpPr/>
          <p:nvPr/>
        </p:nvSpPr>
        <p:spPr>
          <a:xfrm>
            <a:off x="2895600"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60" name="Straight Connector 59"/>
          <p:cNvCxnSpPr/>
          <p:nvPr/>
        </p:nvCxnSpPr>
        <p:spPr>
          <a:xfrm flipH="1">
            <a:off x="1676400"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1676400"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1684244"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V="1">
            <a:off x="2057400"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1658846"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7" name="TextBox 66"/>
          <p:cNvSpPr txBox="1"/>
          <p:nvPr/>
        </p:nvSpPr>
        <p:spPr>
          <a:xfrm>
            <a:off x="1658845"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8" name="TextBox 67"/>
          <p:cNvSpPr txBox="1"/>
          <p:nvPr/>
        </p:nvSpPr>
        <p:spPr>
          <a:xfrm>
            <a:off x="1658844"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69" name="TextBox 68"/>
          <p:cNvSpPr txBox="1"/>
          <p:nvPr/>
        </p:nvSpPr>
        <p:spPr>
          <a:xfrm>
            <a:off x="1658843"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70" name="Straight Arrow Connector 69"/>
          <p:cNvCxnSpPr/>
          <p:nvPr/>
        </p:nvCxnSpPr>
        <p:spPr>
          <a:xfrm>
            <a:off x="2936150"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71" name="TextBox 70"/>
          <p:cNvSpPr txBox="1"/>
          <p:nvPr/>
        </p:nvSpPr>
        <p:spPr>
          <a:xfrm>
            <a:off x="2774434" y="5015697"/>
            <a:ext cx="851931" cy="369332"/>
          </a:xfrm>
          <a:prstGeom prst="rect">
            <a:avLst/>
          </a:prstGeom>
          <a:noFill/>
        </p:spPr>
        <p:txBody>
          <a:bodyPr wrap="square" rtlCol="0">
            <a:spAutoFit/>
          </a:bodyPr>
          <a:lstStyle/>
          <a:p>
            <a:r>
              <a:rPr lang="en-US" dirty="0">
                <a:solidFill>
                  <a:srgbClr val="FF0000"/>
                </a:solidFill>
              </a:rPr>
              <a:t>40 </a:t>
            </a:r>
            <a:r>
              <a:rPr lang="en-US" dirty="0" err="1">
                <a:solidFill>
                  <a:srgbClr val="FF0000"/>
                </a:solidFill>
              </a:rPr>
              <a:t>kN</a:t>
            </a:r>
            <a:endParaRPr lang="en-US" dirty="0">
              <a:solidFill>
                <a:srgbClr val="FF0000"/>
              </a:solidFill>
            </a:endParaRPr>
          </a:p>
        </p:txBody>
      </p:sp>
      <p:cxnSp>
        <p:nvCxnSpPr>
          <p:cNvPr id="73" name="Straight Connector 72"/>
          <p:cNvCxnSpPr/>
          <p:nvPr/>
        </p:nvCxnSpPr>
        <p:spPr>
          <a:xfrm flipV="1">
            <a:off x="2933161"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6462587"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4078347"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5318096"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a:off x="2925196"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3124200"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5" name="TextBox 84"/>
          <p:cNvSpPr txBox="1"/>
          <p:nvPr/>
        </p:nvSpPr>
        <p:spPr>
          <a:xfrm>
            <a:off x="4288226"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86" name="TextBox 85"/>
          <p:cNvSpPr txBox="1"/>
          <p:nvPr/>
        </p:nvSpPr>
        <p:spPr>
          <a:xfrm>
            <a:off x="5498790"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7" name="Straight Arrow Connector 86"/>
          <p:cNvCxnSpPr/>
          <p:nvPr/>
        </p:nvCxnSpPr>
        <p:spPr>
          <a:xfrm>
            <a:off x="6477000"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8" name="TextBox 87"/>
          <p:cNvSpPr txBox="1"/>
          <p:nvPr/>
        </p:nvSpPr>
        <p:spPr>
          <a:xfrm>
            <a:off x="6355834" y="5117068"/>
            <a:ext cx="851931" cy="369332"/>
          </a:xfrm>
          <a:prstGeom prst="rect">
            <a:avLst/>
          </a:prstGeom>
          <a:noFill/>
        </p:spPr>
        <p:txBody>
          <a:bodyPr wrap="square" rtlCol="0">
            <a:spAutoFit/>
          </a:bodyPr>
          <a:lstStyle/>
          <a:p>
            <a:r>
              <a:rPr lang="en-US" dirty="0">
                <a:solidFill>
                  <a:srgbClr val="FF0000"/>
                </a:solidFill>
              </a:rPr>
              <a:t>50 </a:t>
            </a:r>
            <a:r>
              <a:rPr lang="en-US" dirty="0" err="1">
                <a:solidFill>
                  <a:srgbClr val="FF0000"/>
                </a:solidFill>
              </a:rPr>
              <a:t>kN</a:t>
            </a:r>
            <a:endParaRPr lang="en-US" dirty="0">
              <a:solidFill>
                <a:srgbClr val="FF0000"/>
              </a:solidFill>
            </a:endParaRPr>
          </a:p>
        </p:txBody>
      </p:sp>
      <p:cxnSp>
        <p:nvCxnSpPr>
          <p:cNvPr id="97" name="Straight Connector 96"/>
          <p:cNvCxnSpPr/>
          <p:nvPr/>
        </p:nvCxnSpPr>
        <p:spPr>
          <a:xfrm flipH="1" flipV="1">
            <a:off x="2928140"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6470485"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100" name="TextBox 99"/>
          <p:cNvSpPr txBox="1"/>
          <p:nvPr/>
        </p:nvSpPr>
        <p:spPr>
          <a:xfrm>
            <a:off x="7207765" y="4095843"/>
            <a:ext cx="797107" cy="369332"/>
          </a:xfrm>
          <a:prstGeom prst="rect">
            <a:avLst/>
          </a:prstGeom>
          <a:noFill/>
        </p:spPr>
        <p:txBody>
          <a:bodyPr wrap="square" rtlCol="0">
            <a:spAutoFit/>
          </a:bodyPr>
          <a:lstStyle/>
          <a:p>
            <a:pPr algn="ctr"/>
            <a:r>
              <a:rPr lang="en-US" dirty="0">
                <a:solidFill>
                  <a:schemeClr val="tx2"/>
                </a:solidFill>
              </a:rPr>
              <a:t>15° x2</a:t>
            </a:r>
          </a:p>
        </p:txBody>
      </p:sp>
      <p:sp>
        <p:nvSpPr>
          <p:cNvPr id="13" name="TextBox 12"/>
          <p:cNvSpPr txBox="1"/>
          <p:nvPr/>
        </p:nvSpPr>
        <p:spPr>
          <a:xfrm>
            <a:off x="3626365" y="5998810"/>
            <a:ext cx="317716" cy="369332"/>
          </a:xfrm>
          <a:prstGeom prst="rect">
            <a:avLst/>
          </a:prstGeom>
          <a:noFill/>
        </p:spPr>
        <p:txBody>
          <a:bodyPr wrap="none" rtlCol="0">
            <a:spAutoFit/>
          </a:bodyPr>
          <a:lstStyle/>
          <a:p>
            <a:r>
              <a:rPr lang="en-US" dirty="0"/>
              <a:t>A</a:t>
            </a:r>
          </a:p>
        </p:txBody>
      </p:sp>
      <p:sp>
        <p:nvSpPr>
          <p:cNvPr id="74" name="TextBox 73"/>
          <p:cNvSpPr txBox="1"/>
          <p:nvPr/>
        </p:nvSpPr>
        <p:spPr>
          <a:xfrm>
            <a:off x="5484368" y="6063344"/>
            <a:ext cx="309700" cy="369332"/>
          </a:xfrm>
          <a:prstGeom prst="rect">
            <a:avLst/>
          </a:prstGeom>
          <a:noFill/>
        </p:spPr>
        <p:txBody>
          <a:bodyPr wrap="none" rtlCol="0">
            <a:spAutoFit/>
          </a:bodyPr>
          <a:lstStyle/>
          <a:p>
            <a:r>
              <a:rPr lang="en-US" dirty="0"/>
              <a:t>B</a:t>
            </a:r>
          </a:p>
        </p:txBody>
      </p:sp>
      <p:sp>
        <p:nvSpPr>
          <p:cNvPr id="75" name="TextBox 74"/>
          <p:cNvSpPr txBox="1"/>
          <p:nvPr/>
        </p:nvSpPr>
        <p:spPr>
          <a:xfrm>
            <a:off x="3635828" y="5127954"/>
            <a:ext cx="308098" cy="369332"/>
          </a:xfrm>
          <a:prstGeom prst="rect">
            <a:avLst/>
          </a:prstGeom>
          <a:noFill/>
        </p:spPr>
        <p:txBody>
          <a:bodyPr wrap="none" rtlCol="0">
            <a:spAutoFit/>
          </a:bodyPr>
          <a:lstStyle/>
          <a:p>
            <a:r>
              <a:rPr lang="en-US" dirty="0"/>
              <a:t>C</a:t>
            </a:r>
          </a:p>
        </p:txBody>
      </p:sp>
      <p:sp>
        <p:nvSpPr>
          <p:cNvPr id="76" name="TextBox 75"/>
          <p:cNvSpPr txBox="1"/>
          <p:nvPr/>
        </p:nvSpPr>
        <p:spPr>
          <a:xfrm>
            <a:off x="5439558" y="5127172"/>
            <a:ext cx="327334" cy="369332"/>
          </a:xfrm>
          <a:prstGeom prst="rect">
            <a:avLst/>
          </a:prstGeom>
          <a:noFill/>
        </p:spPr>
        <p:txBody>
          <a:bodyPr wrap="none" rtlCol="0">
            <a:spAutoFit/>
          </a:bodyPr>
          <a:lstStyle/>
          <a:p>
            <a:r>
              <a:rPr lang="en-US" dirty="0"/>
              <a:t>D</a:t>
            </a:r>
          </a:p>
        </p:txBody>
      </p:sp>
    </p:spTree>
    <p:extLst>
      <p:ext uri="{BB962C8B-B14F-4D97-AF65-F5344CB8AC3E}">
        <p14:creationId xmlns:p14="http://schemas.microsoft.com/office/powerpoint/2010/main" val="1750437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0" name="Straight Connector 209">
            <a:extLst>
              <a:ext uri="{FF2B5EF4-FFF2-40B4-BE49-F238E27FC236}">
                <a16:creationId xmlns:a16="http://schemas.microsoft.com/office/drawing/2014/main" id="{9E388701-EC2E-4F5C-9D24-4D795CDF1EC3}"/>
              </a:ext>
            </a:extLst>
          </p:cNvPr>
          <p:cNvCxnSpPr>
            <a:cxnSpLocks/>
          </p:cNvCxnSpPr>
          <p:nvPr/>
        </p:nvCxnSpPr>
        <p:spPr>
          <a:xfrm flipH="1" flipV="1">
            <a:off x="2302993" y="3263393"/>
            <a:ext cx="4838832" cy="9541"/>
          </a:xfrm>
          <a:prstGeom prst="line">
            <a:avLst/>
          </a:prstGeom>
        </p:spPr>
        <p:style>
          <a:lnRef idx="1">
            <a:schemeClr val="accent1"/>
          </a:lnRef>
          <a:fillRef idx="0">
            <a:schemeClr val="accent1"/>
          </a:fillRef>
          <a:effectRef idx="0">
            <a:schemeClr val="accent1"/>
          </a:effectRef>
          <a:fontRef idx="minor">
            <a:schemeClr val="tx1"/>
          </a:fontRef>
        </p:style>
      </p:cxnSp>
      <p:sp>
        <p:nvSpPr>
          <p:cNvPr id="197" name="Rounded Rectangle 3">
            <a:extLst>
              <a:ext uri="{FF2B5EF4-FFF2-40B4-BE49-F238E27FC236}">
                <a16:creationId xmlns:a16="http://schemas.microsoft.com/office/drawing/2014/main" id="{2211CCEC-BA25-458C-8ADC-F7FB04810085}"/>
              </a:ext>
            </a:extLst>
          </p:cNvPr>
          <p:cNvSpPr/>
          <p:nvPr/>
        </p:nvSpPr>
        <p:spPr>
          <a:xfrm rot="5400000">
            <a:off x="7030278" y="6261651"/>
            <a:ext cx="228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4" name="Rounded Rectangle 3">
            <a:extLst>
              <a:ext uri="{FF2B5EF4-FFF2-40B4-BE49-F238E27FC236}">
                <a16:creationId xmlns:a16="http://schemas.microsoft.com/office/drawing/2014/main" id="{174FCDCF-8F65-4708-930A-826E7EC1A94F}"/>
              </a:ext>
            </a:extLst>
          </p:cNvPr>
          <p:cNvSpPr/>
          <p:nvPr/>
        </p:nvSpPr>
        <p:spPr>
          <a:xfrm rot="16200000">
            <a:off x="3478849" y="4879766"/>
            <a:ext cx="2508466"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itle 1">
            <a:extLst>
              <a:ext uri="{FF2B5EF4-FFF2-40B4-BE49-F238E27FC236}">
                <a16:creationId xmlns:a16="http://schemas.microsoft.com/office/drawing/2014/main" id="{A0828369-9643-4886-8E06-DA5DA40DBECC}"/>
              </a:ext>
            </a:extLst>
          </p:cNvPr>
          <p:cNvSpPr>
            <a:spLocks noGrp="1"/>
          </p:cNvSpPr>
          <p:nvPr>
            <p:ph type="title"/>
          </p:nvPr>
        </p:nvSpPr>
        <p:spPr/>
        <p:txBody>
          <a:bodyPr>
            <a:normAutofit fontScale="90000"/>
          </a:bodyPr>
          <a:lstStyle/>
          <a:p>
            <a:r>
              <a:rPr lang="en-US" dirty="0"/>
              <a:t>Method of Sections Worked Example</a:t>
            </a:r>
          </a:p>
        </p:txBody>
      </p:sp>
      <p:sp>
        <p:nvSpPr>
          <p:cNvPr id="3" name="Content Placeholder 2">
            <a:extLst>
              <a:ext uri="{FF2B5EF4-FFF2-40B4-BE49-F238E27FC236}">
                <a16:creationId xmlns:a16="http://schemas.microsoft.com/office/drawing/2014/main" id="{3D6EB3AC-6219-4300-8B20-F6345437EBED}"/>
              </a:ext>
            </a:extLst>
          </p:cNvPr>
          <p:cNvSpPr>
            <a:spLocks noGrp="1"/>
          </p:cNvSpPr>
          <p:nvPr>
            <p:ph idx="1"/>
          </p:nvPr>
        </p:nvSpPr>
        <p:spPr>
          <a:xfrm>
            <a:off x="457200" y="1600201"/>
            <a:ext cx="8229600" cy="990600"/>
          </a:xfrm>
        </p:spPr>
        <p:txBody>
          <a:bodyPr>
            <a:normAutofit lnSpcReduction="10000"/>
          </a:bodyPr>
          <a:lstStyle/>
          <a:p>
            <a:r>
              <a:rPr lang="en-US" dirty="0"/>
              <a:t>Use the method of sections to find the forces in members AB and DE.</a:t>
            </a:r>
          </a:p>
          <a:p>
            <a:endParaRPr lang="en-US" dirty="0"/>
          </a:p>
        </p:txBody>
      </p:sp>
      <p:sp>
        <p:nvSpPr>
          <p:cNvPr id="4" name="Slide Number Placeholder 3">
            <a:extLst>
              <a:ext uri="{FF2B5EF4-FFF2-40B4-BE49-F238E27FC236}">
                <a16:creationId xmlns:a16="http://schemas.microsoft.com/office/drawing/2014/main" id="{AD931EA6-20A1-4CD2-AA8C-DCEE1C433F0A}"/>
              </a:ext>
            </a:extLst>
          </p:cNvPr>
          <p:cNvSpPr>
            <a:spLocks noGrp="1"/>
          </p:cNvSpPr>
          <p:nvPr>
            <p:ph type="sldNum" sz="quarter" idx="12"/>
          </p:nvPr>
        </p:nvSpPr>
        <p:spPr>
          <a:xfrm>
            <a:off x="6625420" y="6733938"/>
            <a:ext cx="2133600" cy="365125"/>
          </a:xfrm>
        </p:spPr>
        <p:txBody>
          <a:bodyPr/>
          <a:lstStyle/>
          <a:p>
            <a:fld id="{929262FE-7F58-4A1E-8AF3-5A510A86DEBD}" type="slidenum">
              <a:rPr lang="en-US" smtClean="0"/>
              <a:t>21</a:t>
            </a:fld>
            <a:endParaRPr lang="en-US"/>
          </a:p>
        </p:txBody>
      </p:sp>
      <p:sp>
        <p:nvSpPr>
          <p:cNvPr id="75" name="Rounded Rectangle 3">
            <a:extLst>
              <a:ext uri="{FF2B5EF4-FFF2-40B4-BE49-F238E27FC236}">
                <a16:creationId xmlns:a16="http://schemas.microsoft.com/office/drawing/2014/main" id="{4A365BFB-5C73-4F1B-AB74-E1E3E9A67CC0}"/>
              </a:ext>
            </a:extLst>
          </p:cNvPr>
          <p:cNvSpPr/>
          <p:nvPr/>
        </p:nvSpPr>
        <p:spPr>
          <a:xfrm rot="5400000">
            <a:off x="1886395" y="6324599"/>
            <a:ext cx="8382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2" name="Oval 101">
            <a:extLst>
              <a:ext uri="{FF2B5EF4-FFF2-40B4-BE49-F238E27FC236}">
                <a16:creationId xmlns:a16="http://schemas.microsoft.com/office/drawing/2014/main" id="{1A6DFA6D-96CC-490D-9042-A232AD6D98BC}"/>
              </a:ext>
            </a:extLst>
          </p:cNvPr>
          <p:cNvSpPr/>
          <p:nvPr/>
        </p:nvSpPr>
        <p:spPr>
          <a:xfrm>
            <a:off x="10832919" y="566632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6" name="Rectangle 115">
            <a:extLst>
              <a:ext uri="{FF2B5EF4-FFF2-40B4-BE49-F238E27FC236}">
                <a16:creationId xmlns:a16="http://schemas.microsoft.com/office/drawing/2014/main" id="{26ED3081-7247-4782-A588-7B04E6CC59A1}"/>
              </a:ext>
            </a:extLst>
          </p:cNvPr>
          <p:cNvSpPr/>
          <p:nvPr/>
        </p:nvSpPr>
        <p:spPr>
          <a:xfrm>
            <a:off x="4468045" y="2687390"/>
            <a:ext cx="734496"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Calibri"/>
              </a:rPr>
              <a:t>12 kN</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cxnSp>
        <p:nvCxnSpPr>
          <p:cNvPr id="122" name="Straight Connector 121">
            <a:extLst>
              <a:ext uri="{FF2B5EF4-FFF2-40B4-BE49-F238E27FC236}">
                <a16:creationId xmlns:a16="http://schemas.microsoft.com/office/drawing/2014/main" id="{583226AD-5BB3-47F1-8149-36932139962F}"/>
              </a:ext>
            </a:extLst>
          </p:cNvPr>
          <p:cNvCxnSpPr>
            <a:cxnSpLocks/>
          </p:cNvCxnSpPr>
          <p:nvPr/>
        </p:nvCxnSpPr>
        <p:spPr>
          <a:xfrm>
            <a:off x="1244048" y="6153056"/>
            <a:ext cx="793337"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4D8B7B98-612F-4E2D-B3A9-B1A746B19910}"/>
              </a:ext>
            </a:extLst>
          </p:cNvPr>
          <p:cNvGrpSpPr/>
          <p:nvPr/>
        </p:nvGrpSpPr>
        <p:grpSpPr>
          <a:xfrm>
            <a:off x="1981200" y="3739834"/>
            <a:ext cx="1850269" cy="2488588"/>
            <a:chOff x="429892" y="3527592"/>
            <a:chExt cx="1850269" cy="2488588"/>
          </a:xfrm>
        </p:grpSpPr>
        <p:sp>
          <p:nvSpPr>
            <p:cNvPr id="7" name="Rounded Rectangle 3">
              <a:extLst>
                <a:ext uri="{FF2B5EF4-FFF2-40B4-BE49-F238E27FC236}">
                  <a16:creationId xmlns:a16="http://schemas.microsoft.com/office/drawing/2014/main" id="{B762E615-A6E8-4506-9962-C0455267D915}"/>
                </a:ext>
              </a:extLst>
            </p:cNvPr>
            <p:cNvSpPr/>
            <p:nvPr/>
          </p:nvSpPr>
          <p:spPr>
            <a:xfrm rot="2634374">
              <a:off x="429892" y="519432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Rounded Rectangle 3">
              <a:extLst>
                <a:ext uri="{FF2B5EF4-FFF2-40B4-BE49-F238E27FC236}">
                  <a16:creationId xmlns:a16="http://schemas.microsoft.com/office/drawing/2014/main" id="{919D1E82-8DF7-42B4-B429-33BFF9046260}"/>
                </a:ext>
              </a:extLst>
            </p:cNvPr>
            <p:cNvSpPr/>
            <p:nvPr/>
          </p:nvSpPr>
          <p:spPr>
            <a:xfrm rot="16200000" flipH="1">
              <a:off x="65886" y="5207913"/>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 name="Rounded Rectangle 3">
              <a:extLst>
                <a:ext uri="{FF2B5EF4-FFF2-40B4-BE49-F238E27FC236}">
                  <a16:creationId xmlns:a16="http://schemas.microsoft.com/office/drawing/2014/main" id="{D915CBC5-8310-46E9-A7C9-BC9471997600}"/>
                </a:ext>
              </a:extLst>
            </p:cNvPr>
            <p:cNvSpPr/>
            <p:nvPr/>
          </p:nvSpPr>
          <p:spPr>
            <a:xfrm flipH="1">
              <a:off x="646243" y="5787580"/>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9">
              <a:extLst>
                <a:ext uri="{FF2B5EF4-FFF2-40B4-BE49-F238E27FC236}">
                  <a16:creationId xmlns:a16="http://schemas.microsoft.com/office/drawing/2014/main" id="{5211D83F-FEA1-400D-BCC1-3BEC0160D7D6}"/>
                </a:ext>
              </a:extLst>
            </p:cNvPr>
            <p:cNvSpPr/>
            <p:nvPr/>
          </p:nvSpPr>
          <p:spPr>
            <a:xfrm>
              <a:off x="705966" y="585715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3" name="Oval 122">
              <a:extLst>
                <a:ext uri="{FF2B5EF4-FFF2-40B4-BE49-F238E27FC236}">
                  <a16:creationId xmlns:a16="http://schemas.microsoft.com/office/drawing/2014/main" id="{D57658FB-B398-4227-829C-92FD1BC9C01E}"/>
                </a:ext>
              </a:extLst>
            </p:cNvPr>
            <p:cNvSpPr/>
            <p:nvPr/>
          </p:nvSpPr>
          <p:spPr>
            <a:xfrm>
              <a:off x="1899981" y="586709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27" name="Rounded Rectangle 3">
              <a:extLst>
                <a:ext uri="{FF2B5EF4-FFF2-40B4-BE49-F238E27FC236}">
                  <a16:creationId xmlns:a16="http://schemas.microsoft.com/office/drawing/2014/main" id="{841DBD00-2461-4E26-9267-84AA8B6C63F0}"/>
                </a:ext>
              </a:extLst>
            </p:cNvPr>
            <p:cNvSpPr/>
            <p:nvPr/>
          </p:nvSpPr>
          <p:spPr>
            <a:xfrm rot="18965626" flipV="1">
              <a:off x="432197" y="412085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8" name="Rounded Rectangle 3">
              <a:extLst>
                <a:ext uri="{FF2B5EF4-FFF2-40B4-BE49-F238E27FC236}">
                  <a16:creationId xmlns:a16="http://schemas.microsoft.com/office/drawing/2014/main" id="{A7B9E265-69CC-4055-87D9-6F8F9164E526}"/>
                </a:ext>
              </a:extLst>
            </p:cNvPr>
            <p:cNvSpPr/>
            <p:nvPr/>
          </p:nvSpPr>
          <p:spPr>
            <a:xfrm rot="5400000" flipH="1" flipV="1">
              <a:off x="65886" y="4107259"/>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29" name="Rounded Rectangle 3">
              <a:extLst>
                <a:ext uri="{FF2B5EF4-FFF2-40B4-BE49-F238E27FC236}">
                  <a16:creationId xmlns:a16="http://schemas.microsoft.com/office/drawing/2014/main" id="{80B50F7C-D508-4540-91B4-21BEAE7731C7}"/>
                </a:ext>
              </a:extLst>
            </p:cNvPr>
            <p:cNvSpPr/>
            <p:nvPr/>
          </p:nvSpPr>
          <p:spPr>
            <a:xfrm flipH="1" flipV="1">
              <a:off x="648548" y="3527592"/>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0" name="Oval 129">
              <a:extLst>
                <a:ext uri="{FF2B5EF4-FFF2-40B4-BE49-F238E27FC236}">
                  <a16:creationId xmlns:a16="http://schemas.microsoft.com/office/drawing/2014/main" id="{E1FD67A3-2DD1-4E53-8AFF-A76C8AA121D0}"/>
                </a:ext>
              </a:extLst>
            </p:cNvPr>
            <p:cNvSpPr/>
            <p:nvPr/>
          </p:nvSpPr>
          <p:spPr>
            <a:xfrm flipV="1">
              <a:off x="705966" y="36051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1" name="Oval 130">
              <a:extLst>
                <a:ext uri="{FF2B5EF4-FFF2-40B4-BE49-F238E27FC236}">
                  <a16:creationId xmlns:a16="http://schemas.microsoft.com/office/drawing/2014/main" id="{5C28FC3A-4683-429A-9CA8-F884E778BB99}"/>
                </a:ext>
              </a:extLst>
            </p:cNvPr>
            <p:cNvSpPr/>
            <p:nvPr/>
          </p:nvSpPr>
          <p:spPr>
            <a:xfrm flipV="1">
              <a:off x="1902286" y="36051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2" name="Oval 131">
              <a:extLst>
                <a:ext uri="{FF2B5EF4-FFF2-40B4-BE49-F238E27FC236}">
                  <a16:creationId xmlns:a16="http://schemas.microsoft.com/office/drawing/2014/main" id="{E51E3C5B-DA6A-4D39-A24F-36263065B051}"/>
                </a:ext>
              </a:extLst>
            </p:cNvPr>
            <p:cNvSpPr/>
            <p:nvPr/>
          </p:nvSpPr>
          <p:spPr>
            <a:xfrm>
              <a:off x="705966" y="473424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34" name="Group 133">
            <a:extLst>
              <a:ext uri="{FF2B5EF4-FFF2-40B4-BE49-F238E27FC236}">
                <a16:creationId xmlns:a16="http://schemas.microsoft.com/office/drawing/2014/main" id="{C0E4389A-F5BC-4748-B561-E7EC2645B1BD}"/>
              </a:ext>
            </a:extLst>
          </p:cNvPr>
          <p:cNvGrpSpPr/>
          <p:nvPr/>
        </p:nvGrpSpPr>
        <p:grpSpPr>
          <a:xfrm>
            <a:off x="3197891" y="3745450"/>
            <a:ext cx="1850269" cy="2488588"/>
            <a:chOff x="429892" y="3527592"/>
            <a:chExt cx="1850269" cy="2488588"/>
          </a:xfrm>
        </p:grpSpPr>
        <p:sp>
          <p:nvSpPr>
            <p:cNvPr id="135" name="Rounded Rectangle 3">
              <a:extLst>
                <a:ext uri="{FF2B5EF4-FFF2-40B4-BE49-F238E27FC236}">
                  <a16:creationId xmlns:a16="http://schemas.microsoft.com/office/drawing/2014/main" id="{4031E511-B8B7-4524-9AB2-A28E200A8F34}"/>
                </a:ext>
              </a:extLst>
            </p:cNvPr>
            <p:cNvSpPr/>
            <p:nvPr/>
          </p:nvSpPr>
          <p:spPr>
            <a:xfrm rot="2634374">
              <a:off x="429892" y="519432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6" name="Rounded Rectangle 3">
              <a:extLst>
                <a:ext uri="{FF2B5EF4-FFF2-40B4-BE49-F238E27FC236}">
                  <a16:creationId xmlns:a16="http://schemas.microsoft.com/office/drawing/2014/main" id="{02FAC39E-429B-421A-A203-6021016681CF}"/>
                </a:ext>
              </a:extLst>
            </p:cNvPr>
            <p:cNvSpPr/>
            <p:nvPr/>
          </p:nvSpPr>
          <p:spPr>
            <a:xfrm rot="16200000" flipH="1">
              <a:off x="65886" y="5207913"/>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7" name="Rounded Rectangle 3">
              <a:extLst>
                <a:ext uri="{FF2B5EF4-FFF2-40B4-BE49-F238E27FC236}">
                  <a16:creationId xmlns:a16="http://schemas.microsoft.com/office/drawing/2014/main" id="{7E356A8D-CE1B-4281-847B-DA2646BD3FC4}"/>
                </a:ext>
              </a:extLst>
            </p:cNvPr>
            <p:cNvSpPr/>
            <p:nvPr/>
          </p:nvSpPr>
          <p:spPr>
            <a:xfrm flipH="1">
              <a:off x="646243" y="5787580"/>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38" name="Oval 137">
              <a:extLst>
                <a:ext uri="{FF2B5EF4-FFF2-40B4-BE49-F238E27FC236}">
                  <a16:creationId xmlns:a16="http://schemas.microsoft.com/office/drawing/2014/main" id="{A7B4FD41-1012-4FC1-994B-3102A912A323}"/>
                </a:ext>
              </a:extLst>
            </p:cNvPr>
            <p:cNvSpPr/>
            <p:nvPr/>
          </p:nvSpPr>
          <p:spPr>
            <a:xfrm>
              <a:off x="705966" y="585715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9" name="Oval 138">
              <a:extLst>
                <a:ext uri="{FF2B5EF4-FFF2-40B4-BE49-F238E27FC236}">
                  <a16:creationId xmlns:a16="http://schemas.microsoft.com/office/drawing/2014/main" id="{0D6A9291-021A-4D4D-A4BE-8D0196C687B3}"/>
                </a:ext>
              </a:extLst>
            </p:cNvPr>
            <p:cNvSpPr/>
            <p:nvPr/>
          </p:nvSpPr>
          <p:spPr>
            <a:xfrm>
              <a:off x="1899981" y="586709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0" name="Rounded Rectangle 3">
              <a:extLst>
                <a:ext uri="{FF2B5EF4-FFF2-40B4-BE49-F238E27FC236}">
                  <a16:creationId xmlns:a16="http://schemas.microsoft.com/office/drawing/2014/main" id="{9B845539-90CF-4251-90CB-D134B976E72F}"/>
                </a:ext>
              </a:extLst>
            </p:cNvPr>
            <p:cNvSpPr/>
            <p:nvPr/>
          </p:nvSpPr>
          <p:spPr>
            <a:xfrm rot="18965626" flipV="1">
              <a:off x="432197" y="412085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41" name="Rounded Rectangle 3">
              <a:extLst>
                <a:ext uri="{FF2B5EF4-FFF2-40B4-BE49-F238E27FC236}">
                  <a16:creationId xmlns:a16="http://schemas.microsoft.com/office/drawing/2014/main" id="{5FB8B4CC-CA24-4B96-9DA1-FF4447070865}"/>
                </a:ext>
              </a:extLst>
            </p:cNvPr>
            <p:cNvSpPr/>
            <p:nvPr/>
          </p:nvSpPr>
          <p:spPr>
            <a:xfrm rot="5400000" flipH="1" flipV="1">
              <a:off x="65886" y="4107259"/>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42" name="Rounded Rectangle 3">
              <a:extLst>
                <a:ext uri="{FF2B5EF4-FFF2-40B4-BE49-F238E27FC236}">
                  <a16:creationId xmlns:a16="http://schemas.microsoft.com/office/drawing/2014/main" id="{6DE43C1A-BC2D-48F1-B1A5-B1218FA76916}"/>
                </a:ext>
              </a:extLst>
            </p:cNvPr>
            <p:cNvSpPr/>
            <p:nvPr/>
          </p:nvSpPr>
          <p:spPr>
            <a:xfrm flipH="1" flipV="1">
              <a:off x="648548" y="3527592"/>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43" name="Oval 142">
              <a:extLst>
                <a:ext uri="{FF2B5EF4-FFF2-40B4-BE49-F238E27FC236}">
                  <a16:creationId xmlns:a16="http://schemas.microsoft.com/office/drawing/2014/main" id="{6D7C0FEB-305F-43D5-AAEA-C494765058D7}"/>
                </a:ext>
              </a:extLst>
            </p:cNvPr>
            <p:cNvSpPr/>
            <p:nvPr/>
          </p:nvSpPr>
          <p:spPr>
            <a:xfrm flipV="1">
              <a:off x="705966" y="36051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4" name="Oval 143">
              <a:extLst>
                <a:ext uri="{FF2B5EF4-FFF2-40B4-BE49-F238E27FC236}">
                  <a16:creationId xmlns:a16="http://schemas.microsoft.com/office/drawing/2014/main" id="{E008A3D1-5DE7-46D7-8663-736912321D94}"/>
                </a:ext>
              </a:extLst>
            </p:cNvPr>
            <p:cNvSpPr/>
            <p:nvPr/>
          </p:nvSpPr>
          <p:spPr>
            <a:xfrm flipV="1">
              <a:off x="1902286" y="36051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45" name="Oval 144">
              <a:extLst>
                <a:ext uri="{FF2B5EF4-FFF2-40B4-BE49-F238E27FC236}">
                  <a16:creationId xmlns:a16="http://schemas.microsoft.com/office/drawing/2014/main" id="{612F3847-0814-4174-9B42-B35D429F4638}"/>
                </a:ext>
              </a:extLst>
            </p:cNvPr>
            <p:cNvSpPr/>
            <p:nvPr/>
          </p:nvSpPr>
          <p:spPr>
            <a:xfrm>
              <a:off x="705966" y="473424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58" name="Group 157">
            <a:extLst>
              <a:ext uri="{FF2B5EF4-FFF2-40B4-BE49-F238E27FC236}">
                <a16:creationId xmlns:a16="http://schemas.microsoft.com/office/drawing/2014/main" id="{947BE639-5F65-48CD-A27B-C6442F9E9F5D}"/>
              </a:ext>
            </a:extLst>
          </p:cNvPr>
          <p:cNvGrpSpPr/>
          <p:nvPr/>
        </p:nvGrpSpPr>
        <p:grpSpPr>
          <a:xfrm flipH="1">
            <a:off x="5613351" y="3759712"/>
            <a:ext cx="1850269" cy="2488588"/>
            <a:chOff x="429892" y="3527592"/>
            <a:chExt cx="1850269" cy="2488588"/>
          </a:xfrm>
        </p:grpSpPr>
        <p:sp>
          <p:nvSpPr>
            <p:cNvPr id="159" name="Rounded Rectangle 3">
              <a:extLst>
                <a:ext uri="{FF2B5EF4-FFF2-40B4-BE49-F238E27FC236}">
                  <a16:creationId xmlns:a16="http://schemas.microsoft.com/office/drawing/2014/main" id="{E034E388-D352-44DE-9643-3881006BBBFA}"/>
                </a:ext>
              </a:extLst>
            </p:cNvPr>
            <p:cNvSpPr/>
            <p:nvPr/>
          </p:nvSpPr>
          <p:spPr>
            <a:xfrm rot="2634374">
              <a:off x="429892" y="519432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0" name="Rounded Rectangle 3">
              <a:extLst>
                <a:ext uri="{FF2B5EF4-FFF2-40B4-BE49-F238E27FC236}">
                  <a16:creationId xmlns:a16="http://schemas.microsoft.com/office/drawing/2014/main" id="{E38B3D77-AE2C-416B-9E2D-67352E6C1388}"/>
                </a:ext>
              </a:extLst>
            </p:cNvPr>
            <p:cNvSpPr/>
            <p:nvPr/>
          </p:nvSpPr>
          <p:spPr>
            <a:xfrm rot="16200000" flipH="1">
              <a:off x="65886" y="5207913"/>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1" name="Rounded Rectangle 3">
              <a:extLst>
                <a:ext uri="{FF2B5EF4-FFF2-40B4-BE49-F238E27FC236}">
                  <a16:creationId xmlns:a16="http://schemas.microsoft.com/office/drawing/2014/main" id="{CA59C2BE-CC09-42F3-91A6-A41ED60A59EB}"/>
                </a:ext>
              </a:extLst>
            </p:cNvPr>
            <p:cNvSpPr/>
            <p:nvPr/>
          </p:nvSpPr>
          <p:spPr>
            <a:xfrm flipH="1">
              <a:off x="646243" y="5787580"/>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2" name="Oval 161">
              <a:extLst>
                <a:ext uri="{FF2B5EF4-FFF2-40B4-BE49-F238E27FC236}">
                  <a16:creationId xmlns:a16="http://schemas.microsoft.com/office/drawing/2014/main" id="{38315C7A-8718-4498-AB73-99926CDBC21E}"/>
                </a:ext>
              </a:extLst>
            </p:cNvPr>
            <p:cNvSpPr/>
            <p:nvPr/>
          </p:nvSpPr>
          <p:spPr>
            <a:xfrm>
              <a:off x="705966" y="585715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3" name="Oval 162">
              <a:extLst>
                <a:ext uri="{FF2B5EF4-FFF2-40B4-BE49-F238E27FC236}">
                  <a16:creationId xmlns:a16="http://schemas.microsoft.com/office/drawing/2014/main" id="{8AC52497-F82F-4DC1-81BA-49FAD7278A39}"/>
                </a:ext>
              </a:extLst>
            </p:cNvPr>
            <p:cNvSpPr/>
            <p:nvPr/>
          </p:nvSpPr>
          <p:spPr>
            <a:xfrm>
              <a:off x="1899981" y="586709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4" name="Rounded Rectangle 3">
              <a:extLst>
                <a:ext uri="{FF2B5EF4-FFF2-40B4-BE49-F238E27FC236}">
                  <a16:creationId xmlns:a16="http://schemas.microsoft.com/office/drawing/2014/main" id="{2681C9BA-EAAB-434A-966F-FF518B91F366}"/>
                </a:ext>
              </a:extLst>
            </p:cNvPr>
            <p:cNvSpPr/>
            <p:nvPr/>
          </p:nvSpPr>
          <p:spPr>
            <a:xfrm rot="18965626" flipV="1">
              <a:off x="432197" y="412085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5" name="Rounded Rectangle 3">
              <a:extLst>
                <a:ext uri="{FF2B5EF4-FFF2-40B4-BE49-F238E27FC236}">
                  <a16:creationId xmlns:a16="http://schemas.microsoft.com/office/drawing/2014/main" id="{479ABD2E-D8EB-4B56-9564-7BD58B5F4E23}"/>
                </a:ext>
              </a:extLst>
            </p:cNvPr>
            <p:cNvSpPr/>
            <p:nvPr/>
          </p:nvSpPr>
          <p:spPr>
            <a:xfrm rot="5400000" flipH="1" flipV="1">
              <a:off x="65886" y="4107259"/>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6" name="Rounded Rectangle 3">
              <a:extLst>
                <a:ext uri="{FF2B5EF4-FFF2-40B4-BE49-F238E27FC236}">
                  <a16:creationId xmlns:a16="http://schemas.microsoft.com/office/drawing/2014/main" id="{ACDF8A57-1EA2-4017-BBE7-7B927332D072}"/>
                </a:ext>
              </a:extLst>
            </p:cNvPr>
            <p:cNvSpPr/>
            <p:nvPr/>
          </p:nvSpPr>
          <p:spPr>
            <a:xfrm flipH="1" flipV="1">
              <a:off x="648548" y="3527592"/>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67" name="Oval 166">
              <a:extLst>
                <a:ext uri="{FF2B5EF4-FFF2-40B4-BE49-F238E27FC236}">
                  <a16:creationId xmlns:a16="http://schemas.microsoft.com/office/drawing/2014/main" id="{2D0A3FEC-A794-4073-B943-02E5066360DC}"/>
                </a:ext>
              </a:extLst>
            </p:cNvPr>
            <p:cNvSpPr/>
            <p:nvPr/>
          </p:nvSpPr>
          <p:spPr>
            <a:xfrm flipV="1">
              <a:off x="705966" y="36051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8" name="Oval 167">
              <a:extLst>
                <a:ext uri="{FF2B5EF4-FFF2-40B4-BE49-F238E27FC236}">
                  <a16:creationId xmlns:a16="http://schemas.microsoft.com/office/drawing/2014/main" id="{1CE05C65-9AD1-40C7-8A94-35793A4F7CBA}"/>
                </a:ext>
              </a:extLst>
            </p:cNvPr>
            <p:cNvSpPr/>
            <p:nvPr/>
          </p:nvSpPr>
          <p:spPr>
            <a:xfrm flipV="1">
              <a:off x="1902286" y="36051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69" name="Oval 168">
              <a:extLst>
                <a:ext uri="{FF2B5EF4-FFF2-40B4-BE49-F238E27FC236}">
                  <a16:creationId xmlns:a16="http://schemas.microsoft.com/office/drawing/2014/main" id="{03C1C2A2-E3EC-4ECC-A598-C28BC4C6DD96}"/>
                </a:ext>
              </a:extLst>
            </p:cNvPr>
            <p:cNvSpPr/>
            <p:nvPr/>
          </p:nvSpPr>
          <p:spPr>
            <a:xfrm>
              <a:off x="705966" y="473424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grpSp>
        <p:nvGrpSpPr>
          <p:cNvPr id="170" name="Group 169">
            <a:extLst>
              <a:ext uri="{FF2B5EF4-FFF2-40B4-BE49-F238E27FC236}">
                <a16:creationId xmlns:a16="http://schemas.microsoft.com/office/drawing/2014/main" id="{C0C60647-DEE1-4CF8-824D-C722FAF472A4}"/>
              </a:ext>
            </a:extLst>
          </p:cNvPr>
          <p:cNvGrpSpPr/>
          <p:nvPr/>
        </p:nvGrpSpPr>
        <p:grpSpPr>
          <a:xfrm flipH="1">
            <a:off x="4422749" y="3749876"/>
            <a:ext cx="1850269" cy="2488588"/>
            <a:chOff x="429892" y="3527592"/>
            <a:chExt cx="1850269" cy="2488588"/>
          </a:xfrm>
        </p:grpSpPr>
        <p:sp>
          <p:nvSpPr>
            <p:cNvPr id="171" name="Rounded Rectangle 3">
              <a:extLst>
                <a:ext uri="{FF2B5EF4-FFF2-40B4-BE49-F238E27FC236}">
                  <a16:creationId xmlns:a16="http://schemas.microsoft.com/office/drawing/2014/main" id="{2D9F400A-4231-4FD2-9A14-798EBB8F73F8}"/>
                </a:ext>
              </a:extLst>
            </p:cNvPr>
            <p:cNvSpPr/>
            <p:nvPr/>
          </p:nvSpPr>
          <p:spPr>
            <a:xfrm rot="2634374">
              <a:off x="429892" y="519432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2" name="Rounded Rectangle 3">
              <a:extLst>
                <a:ext uri="{FF2B5EF4-FFF2-40B4-BE49-F238E27FC236}">
                  <a16:creationId xmlns:a16="http://schemas.microsoft.com/office/drawing/2014/main" id="{4ED378FE-AC7C-4564-AE07-E940116206CD}"/>
                </a:ext>
              </a:extLst>
            </p:cNvPr>
            <p:cNvSpPr/>
            <p:nvPr/>
          </p:nvSpPr>
          <p:spPr>
            <a:xfrm rot="16200000" flipH="1">
              <a:off x="65886" y="5207913"/>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3" name="Rounded Rectangle 3">
              <a:extLst>
                <a:ext uri="{FF2B5EF4-FFF2-40B4-BE49-F238E27FC236}">
                  <a16:creationId xmlns:a16="http://schemas.microsoft.com/office/drawing/2014/main" id="{954CFFCE-ACBC-46E7-B948-28CDFF39D8A5}"/>
                </a:ext>
              </a:extLst>
            </p:cNvPr>
            <p:cNvSpPr/>
            <p:nvPr/>
          </p:nvSpPr>
          <p:spPr>
            <a:xfrm flipH="1">
              <a:off x="646243" y="5787580"/>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4" name="Oval 173">
              <a:extLst>
                <a:ext uri="{FF2B5EF4-FFF2-40B4-BE49-F238E27FC236}">
                  <a16:creationId xmlns:a16="http://schemas.microsoft.com/office/drawing/2014/main" id="{06C8878B-FC35-494F-B4BB-3ED58C6E208F}"/>
                </a:ext>
              </a:extLst>
            </p:cNvPr>
            <p:cNvSpPr/>
            <p:nvPr/>
          </p:nvSpPr>
          <p:spPr>
            <a:xfrm>
              <a:off x="705966" y="585715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5" name="Oval 174">
              <a:extLst>
                <a:ext uri="{FF2B5EF4-FFF2-40B4-BE49-F238E27FC236}">
                  <a16:creationId xmlns:a16="http://schemas.microsoft.com/office/drawing/2014/main" id="{CD8945B7-25DF-4DB1-AC92-B1F492B0DE6F}"/>
                </a:ext>
              </a:extLst>
            </p:cNvPr>
            <p:cNvSpPr/>
            <p:nvPr/>
          </p:nvSpPr>
          <p:spPr>
            <a:xfrm>
              <a:off x="1899981" y="586709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6" name="Rounded Rectangle 3">
              <a:extLst>
                <a:ext uri="{FF2B5EF4-FFF2-40B4-BE49-F238E27FC236}">
                  <a16:creationId xmlns:a16="http://schemas.microsoft.com/office/drawing/2014/main" id="{1BE419AF-E734-4568-9484-5D7A14602E24}"/>
                </a:ext>
              </a:extLst>
            </p:cNvPr>
            <p:cNvSpPr/>
            <p:nvPr/>
          </p:nvSpPr>
          <p:spPr>
            <a:xfrm rot="18965626" flipV="1">
              <a:off x="432197" y="412085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7" name="Rounded Rectangle 3">
              <a:extLst>
                <a:ext uri="{FF2B5EF4-FFF2-40B4-BE49-F238E27FC236}">
                  <a16:creationId xmlns:a16="http://schemas.microsoft.com/office/drawing/2014/main" id="{38CF3EC1-AA9A-4573-A48C-7851B70389D5}"/>
                </a:ext>
              </a:extLst>
            </p:cNvPr>
            <p:cNvSpPr/>
            <p:nvPr/>
          </p:nvSpPr>
          <p:spPr>
            <a:xfrm rot="5400000" flipH="1" flipV="1">
              <a:off x="65886" y="4107259"/>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8" name="Rounded Rectangle 3">
              <a:extLst>
                <a:ext uri="{FF2B5EF4-FFF2-40B4-BE49-F238E27FC236}">
                  <a16:creationId xmlns:a16="http://schemas.microsoft.com/office/drawing/2014/main" id="{0480ACA9-0405-4FA7-9BC5-5EC502182F1F}"/>
                </a:ext>
              </a:extLst>
            </p:cNvPr>
            <p:cNvSpPr/>
            <p:nvPr/>
          </p:nvSpPr>
          <p:spPr>
            <a:xfrm flipH="1" flipV="1">
              <a:off x="648548" y="3527592"/>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79" name="Oval 178">
              <a:extLst>
                <a:ext uri="{FF2B5EF4-FFF2-40B4-BE49-F238E27FC236}">
                  <a16:creationId xmlns:a16="http://schemas.microsoft.com/office/drawing/2014/main" id="{7390ECC5-0FD4-45C8-A998-3655D7F0CEAF}"/>
                </a:ext>
              </a:extLst>
            </p:cNvPr>
            <p:cNvSpPr/>
            <p:nvPr/>
          </p:nvSpPr>
          <p:spPr>
            <a:xfrm flipV="1">
              <a:off x="705966" y="36051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0" name="Oval 179">
              <a:extLst>
                <a:ext uri="{FF2B5EF4-FFF2-40B4-BE49-F238E27FC236}">
                  <a16:creationId xmlns:a16="http://schemas.microsoft.com/office/drawing/2014/main" id="{376F7331-4BDE-4B5F-AD79-F40BB7F1A9D0}"/>
                </a:ext>
              </a:extLst>
            </p:cNvPr>
            <p:cNvSpPr/>
            <p:nvPr/>
          </p:nvSpPr>
          <p:spPr>
            <a:xfrm flipV="1">
              <a:off x="1902286" y="360511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81" name="Oval 180">
              <a:extLst>
                <a:ext uri="{FF2B5EF4-FFF2-40B4-BE49-F238E27FC236}">
                  <a16:creationId xmlns:a16="http://schemas.microsoft.com/office/drawing/2014/main" id="{CA466656-855B-4357-9C81-0CBBA44BA079}"/>
                </a:ext>
              </a:extLst>
            </p:cNvPr>
            <p:cNvSpPr/>
            <p:nvPr/>
          </p:nvSpPr>
          <p:spPr>
            <a:xfrm>
              <a:off x="705966" y="473424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grpSp>
      <p:sp>
        <p:nvSpPr>
          <p:cNvPr id="196" name="Rectangle 195">
            <a:extLst>
              <a:ext uri="{FF2B5EF4-FFF2-40B4-BE49-F238E27FC236}">
                <a16:creationId xmlns:a16="http://schemas.microsoft.com/office/drawing/2014/main" id="{D5022F52-E23C-42D9-B569-46C190231533}"/>
              </a:ext>
            </a:extLst>
          </p:cNvPr>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cxnSp>
        <p:nvCxnSpPr>
          <p:cNvPr id="114" name="Straight Arrow Connector 113">
            <a:extLst>
              <a:ext uri="{FF2B5EF4-FFF2-40B4-BE49-F238E27FC236}">
                <a16:creationId xmlns:a16="http://schemas.microsoft.com/office/drawing/2014/main" id="{667EFCED-EE39-4FE8-B1B1-648D30166DC9}"/>
              </a:ext>
            </a:extLst>
          </p:cNvPr>
          <p:cNvCxnSpPr>
            <a:cxnSpLocks/>
          </p:cNvCxnSpPr>
          <p:nvPr/>
        </p:nvCxnSpPr>
        <p:spPr>
          <a:xfrm flipH="1">
            <a:off x="4759571" y="2991678"/>
            <a:ext cx="2154" cy="82181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200" name="Straight Connector 199">
            <a:extLst>
              <a:ext uri="{FF2B5EF4-FFF2-40B4-BE49-F238E27FC236}">
                <a16:creationId xmlns:a16="http://schemas.microsoft.com/office/drawing/2014/main" id="{F50D07AA-FAF4-4423-8833-D0F16305ABB1}"/>
              </a:ext>
            </a:extLst>
          </p:cNvPr>
          <p:cNvCxnSpPr>
            <a:cxnSpLocks/>
          </p:cNvCxnSpPr>
          <p:nvPr/>
        </p:nvCxnSpPr>
        <p:spPr>
          <a:xfrm>
            <a:off x="1244048" y="5019261"/>
            <a:ext cx="793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9AB322BD-A357-4F17-9C10-196572CCA581}"/>
              </a:ext>
            </a:extLst>
          </p:cNvPr>
          <p:cNvCxnSpPr>
            <a:cxnSpLocks/>
          </p:cNvCxnSpPr>
          <p:nvPr/>
        </p:nvCxnSpPr>
        <p:spPr>
          <a:xfrm>
            <a:off x="1244048" y="3849756"/>
            <a:ext cx="7933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756E3351-5878-4A1A-AC1A-F78BA9CE62D4}"/>
              </a:ext>
            </a:extLst>
          </p:cNvPr>
          <p:cNvCxnSpPr>
            <a:cxnSpLocks/>
          </p:cNvCxnSpPr>
          <p:nvPr/>
        </p:nvCxnSpPr>
        <p:spPr>
          <a:xfrm>
            <a:off x="2295851" y="2862515"/>
            <a:ext cx="0" cy="80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B79883AC-B6A3-40E6-8CB0-475BFD355C3B}"/>
              </a:ext>
            </a:extLst>
          </p:cNvPr>
          <p:cNvCxnSpPr>
            <a:cxnSpLocks/>
          </p:cNvCxnSpPr>
          <p:nvPr/>
        </p:nvCxnSpPr>
        <p:spPr>
          <a:xfrm>
            <a:off x="3538813" y="2862515"/>
            <a:ext cx="0" cy="80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4A9AAAA7-B148-46C7-A2C9-4FE0D6D0A336}"/>
              </a:ext>
            </a:extLst>
          </p:cNvPr>
          <p:cNvCxnSpPr>
            <a:cxnSpLocks/>
          </p:cNvCxnSpPr>
          <p:nvPr/>
        </p:nvCxnSpPr>
        <p:spPr>
          <a:xfrm>
            <a:off x="5935387" y="2862515"/>
            <a:ext cx="0" cy="80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BDB573FA-F643-4A72-89E8-7980614C73A5}"/>
              </a:ext>
            </a:extLst>
          </p:cNvPr>
          <p:cNvCxnSpPr>
            <a:cxnSpLocks/>
          </p:cNvCxnSpPr>
          <p:nvPr/>
        </p:nvCxnSpPr>
        <p:spPr>
          <a:xfrm>
            <a:off x="7142890" y="2862515"/>
            <a:ext cx="0" cy="801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F2126FF0-4F44-49B1-97ED-B33E2F57FA42}"/>
              </a:ext>
            </a:extLst>
          </p:cNvPr>
          <p:cNvCxnSpPr>
            <a:cxnSpLocks/>
          </p:cNvCxnSpPr>
          <p:nvPr/>
        </p:nvCxnSpPr>
        <p:spPr>
          <a:xfrm flipH="1">
            <a:off x="1664596" y="3849756"/>
            <a:ext cx="0" cy="2311079"/>
          </a:xfrm>
          <a:prstGeom prst="line">
            <a:avLst/>
          </a:prstGeom>
        </p:spPr>
        <p:style>
          <a:lnRef idx="1">
            <a:schemeClr val="accent1"/>
          </a:lnRef>
          <a:fillRef idx="0">
            <a:schemeClr val="accent1"/>
          </a:fillRef>
          <a:effectRef idx="0">
            <a:schemeClr val="accent1"/>
          </a:effectRef>
          <a:fontRef idx="minor">
            <a:schemeClr val="tx1"/>
          </a:fontRef>
        </p:style>
      </p:cxnSp>
      <p:sp>
        <p:nvSpPr>
          <p:cNvPr id="213" name="TextBox 212">
            <a:extLst>
              <a:ext uri="{FF2B5EF4-FFF2-40B4-BE49-F238E27FC236}">
                <a16:creationId xmlns:a16="http://schemas.microsoft.com/office/drawing/2014/main" id="{224FC396-21DD-42AD-B035-C31ECB1A0A6F}"/>
              </a:ext>
            </a:extLst>
          </p:cNvPr>
          <p:cNvSpPr txBox="1"/>
          <p:nvPr/>
        </p:nvSpPr>
        <p:spPr>
          <a:xfrm>
            <a:off x="1275612" y="4202668"/>
            <a:ext cx="797107" cy="369332"/>
          </a:xfrm>
          <a:prstGeom prst="rect">
            <a:avLst/>
          </a:prstGeom>
          <a:solidFill>
            <a:schemeClr val="bg1"/>
          </a:solidFill>
        </p:spPr>
        <p:txBody>
          <a:bodyPr wrap="square" rtlCol="0">
            <a:spAutoFit/>
          </a:bodyPr>
          <a:lstStyle/>
          <a:p>
            <a:pPr algn="ctr"/>
            <a:r>
              <a:rPr lang="en-US" dirty="0">
                <a:solidFill>
                  <a:schemeClr val="accent1"/>
                </a:solidFill>
              </a:rPr>
              <a:t>2 m</a:t>
            </a:r>
          </a:p>
        </p:txBody>
      </p:sp>
      <p:sp>
        <p:nvSpPr>
          <p:cNvPr id="214" name="TextBox 213">
            <a:extLst>
              <a:ext uri="{FF2B5EF4-FFF2-40B4-BE49-F238E27FC236}">
                <a16:creationId xmlns:a16="http://schemas.microsoft.com/office/drawing/2014/main" id="{3B2A21D3-CD5F-4FE6-9047-531088AF495C}"/>
              </a:ext>
            </a:extLst>
          </p:cNvPr>
          <p:cNvSpPr txBox="1"/>
          <p:nvPr/>
        </p:nvSpPr>
        <p:spPr>
          <a:xfrm>
            <a:off x="1276710" y="5418339"/>
            <a:ext cx="797107" cy="369332"/>
          </a:xfrm>
          <a:prstGeom prst="rect">
            <a:avLst/>
          </a:prstGeom>
          <a:solidFill>
            <a:schemeClr val="bg1"/>
          </a:solidFill>
        </p:spPr>
        <p:txBody>
          <a:bodyPr wrap="square" rtlCol="0">
            <a:spAutoFit/>
          </a:bodyPr>
          <a:lstStyle/>
          <a:p>
            <a:pPr algn="ctr"/>
            <a:r>
              <a:rPr lang="en-US" dirty="0">
                <a:solidFill>
                  <a:schemeClr val="accent1"/>
                </a:solidFill>
              </a:rPr>
              <a:t>2 m</a:t>
            </a:r>
          </a:p>
        </p:txBody>
      </p:sp>
      <p:sp>
        <p:nvSpPr>
          <p:cNvPr id="215" name="TextBox 214">
            <a:extLst>
              <a:ext uri="{FF2B5EF4-FFF2-40B4-BE49-F238E27FC236}">
                <a16:creationId xmlns:a16="http://schemas.microsoft.com/office/drawing/2014/main" id="{AA6E2563-D413-45BC-ABD9-02E9A057A8D2}"/>
              </a:ext>
            </a:extLst>
          </p:cNvPr>
          <p:cNvSpPr txBox="1"/>
          <p:nvPr/>
        </p:nvSpPr>
        <p:spPr>
          <a:xfrm>
            <a:off x="2579036" y="3080637"/>
            <a:ext cx="797107" cy="369332"/>
          </a:xfrm>
          <a:prstGeom prst="rect">
            <a:avLst/>
          </a:prstGeom>
          <a:solidFill>
            <a:schemeClr val="bg1"/>
          </a:solidFill>
        </p:spPr>
        <p:txBody>
          <a:bodyPr wrap="square" rtlCol="0">
            <a:spAutoFit/>
          </a:bodyPr>
          <a:lstStyle/>
          <a:p>
            <a:pPr algn="ctr"/>
            <a:r>
              <a:rPr lang="en-US" dirty="0">
                <a:solidFill>
                  <a:schemeClr val="accent1"/>
                </a:solidFill>
              </a:rPr>
              <a:t>2 m</a:t>
            </a:r>
          </a:p>
        </p:txBody>
      </p:sp>
      <p:sp>
        <p:nvSpPr>
          <p:cNvPr id="216" name="TextBox 215">
            <a:extLst>
              <a:ext uri="{FF2B5EF4-FFF2-40B4-BE49-F238E27FC236}">
                <a16:creationId xmlns:a16="http://schemas.microsoft.com/office/drawing/2014/main" id="{26C490AE-BC70-4A31-9E3F-865A539E3D1E}"/>
              </a:ext>
            </a:extLst>
          </p:cNvPr>
          <p:cNvSpPr txBox="1"/>
          <p:nvPr/>
        </p:nvSpPr>
        <p:spPr>
          <a:xfrm>
            <a:off x="3786473" y="3080637"/>
            <a:ext cx="797107" cy="369332"/>
          </a:xfrm>
          <a:prstGeom prst="rect">
            <a:avLst/>
          </a:prstGeom>
          <a:solidFill>
            <a:schemeClr val="bg1"/>
          </a:solidFill>
        </p:spPr>
        <p:txBody>
          <a:bodyPr wrap="square" rtlCol="0">
            <a:spAutoFit/>
          </a:bodyPr>
          <a:lstStyle/>
          <a:p>
            <a:pPr algn="ctr"/>
            <a:r>
              <a:rPr lang="en-US" dirty="0">
                <a:solidFill>
                  <a:schemeClr val="accent1"/>
                </a:solidFill>
              </a:rPr>
              <a:t>2 m</a:t>
            </a:r>
          </a:p>
        </p:txBody>
      </p:sp>
      <p:sp>
        <p:nvSpPr>
          <p:cNvPr id="217" name="TextBox 216">
            <a:extLst>
              <a:ext uri="{FF2B5EF4-FFF2-40B4-BE49-F238E27FC236}">
                <a16:creationId xmlns:a16="http://schemas.microsoft.com/office/drawing/2014/main" id="{23D115F0-F771-42C2-884E-A947967EFE56}"/>
              </a:ext>
            </a:extLst>
          </p:cNvPr>
          <p:cNvSpPr txBox="1"/>
          <p:nvPr/>
        </p:nvSpPr>
        <p:spPr>
          <a:xfrm>
            <a:off x="5005193" y="3080637"/>
            <a:ext cx="797107" cy="369332"/>
          </a:xfrm>
          <a:prstGeom prst="rect">
            <a:avLst/>
          </a:prstGeom>
          <a:solidFill>
            <a:schemeClr val="bg1"/>
          </a:solidFill>
        </p:spPr>
        <p:txBody>
          <a:bodyPr wrap="square" rtlCol="0">
            <a:spAutoFit/>
          </a:bodyPr>
          <a:lstStyle/>
          <a:p>
            <a:pPr algn="ctr"/>
            <a:r>
              <a:rPr lang="en-US" dirty="0">
                <a:solidFill>
                  <a:schemeClr val="accent1"/>
                </a:solidFill>
              </a:rPr>
              <a:t>2 m</a:t>
            </a:r>
          </a:p>
        </p:txBody>
      </p:sp>
      <p:sp>
        <p:nvSpPr>
          <p:cNvPr id="218" name="TextBox 217">
            <a:extLst>
              <a:ext uri="{FF2B5EF4-FFF2-40B4-BE49-F238E27FC236}">
                <a16:creationId xmlns:a16="http://schemas.microsoft.com/office/drawing/2014/main" id="{F6926B87-2579-4A2A-9B48-8F3173A63EDA}"/>
              </a:ext>
            </a:extLst>
          </p:cNvPr>
          <p:cNvSpPr txBox="1"/>
          <p:nvPr/>
        </p:nvSpPr>
        <p:spPr>
          <a:xfrm>
            <a:off x="6162143" y="3080637"/>
            <a:ext cx="797107" cy="369332"/>
          </a:xfrm>
          <a:prstGeom prst="rect">
            <a:avLst/>
          </a:prstGeom>
          <a:solidFill>
            <a:schemeClr val="bg1"/>
          </a:solidFill>
        </p:spPr>
        <p:txBody>
          <a:bodyPr wrap="square" rtlCol="0">
            <a:spAutoFit/>
          </a:bodyPr>
          <a:lstStyle/>
          <a:p>
            <a:pPr algn="ctr"/>
            <a:r>
              <a:rPr lang="en-US" dirty="0">
                <a:solidFill>
                  <a:schemeClr val="accent1"/>
                </a:solidFill>
              </a:rPr>
              <a:t>2 m</a:t>
            </a:r>
          </a:p>
        </p:txBody>
      </p:sp>
      <p:sp>
        <p:nvSpPr>
          <p:cNvPr id="219" name="TextBox 218">
            <a:extLst>
              <a:ext uri="{FF2B5EF4-FFF2-40B4-BE49-F238E27FC236}">
                <a16:creationId xmlns:a16="http://schemas.microsoft.com/office/drawing/2014/main" id="{2322B105-F0CB-48D5-9F43-0486A2C8A989}"/>
              </a:ext>
            </a:extLst>
          </p:cNvPr>
          <p:cNvSpPr txBox="1"/>
          <p:nvPr/>
        </p:nvSpPr>
        <p:spPr>
          <a:xfrm>
            <a:off x="3224086" y="3432473"/>
            <a:ext cx="317716" cy="369332"/>
          </a:xfrm>
          <a:prstGeom prst="rect">
            <a:avLst/>
          </a:prstGeom>
          <a:noFill/>
        </p:spPr>
        <p:txBody>
          <a:bodyPr wrap="none" rtlCol="0">
            <a:spAutoFit/>
          </a:bodyPr>
          <a:lstStyle/>
          <a:p>
            <a:r>
              <a:rPr lang="en-US" dirty="0"/>
              <a:t>A</a:t>
            </a:r>
          </a:p>
        </p:txBody>
      </p:sp>
      <p:sp>
        <p:nvSpPr>
          <p:cNvPr id="220" name="TextBox 219">
            <a:extLst>
              <a:ext uri="{FF2B5EF4-FFF2-40B4-BE49-F238E27FC236}">
                <a16:creationId xmlns:a16="http://schemas.microsoft.com/office/drawing/2014/main" id="{598F8CB2-A1DC-4C30-9913-2CD8CDF97F34}"/>
              </a:ext>
            </a:extLst>
          </p:cNvPr>
          <p:cNvSpPr txBox="1"/>
          <p:nvPr/>
        </p:nvSpPr>
        <p:spPr>
          <a:xfrm>
            <a:off x="4383073" y="3416772"/>
            <a:ext cx="309700" cy="369332"/>
          </a:xfrm>
          <a:prstGeom prst="rect">
            <a:avLst/>
          </a:prstGeom>
          <a:noFill/>
        </p:spPr>
        <p:txBody>
          <a:bodyPr wrap="none" rtlCol="0">
            <a:spAutoFit/>
          </a:bodyPr>
          <a:lstStyle/>
          <a:p>
            <a:r>
              <a:rPr lang="en-US" dirty="0"/>
              <a:t>B</a:t>
            </a:r>
          </a:p>
        </p:txBody>
      </p:sp>
      <p:sp>
        <p:nvSpPr>
          <p:cNvPr id="221" name="TextBox 220">
            <a:extLst>
              <a:ext uri="{FF2B5EF4-FFF2-40B4-BE49-F238E27FC236}">
                <a16:creationId xmlns:a16="http://schemas.microsoft.com/office/drawing/2014/main" id="{20D1A02A-F827-4E62-932F-90F5C30568B6}"/>
              </a:ext>
            </a:extLst>
          </p:cNvPr>
          <p:cNvSpPr txBox="1"/>
          <p:nvPr/>
        </p:nvSpPr>
        <p:spPr>
          <a:xfrm>
            <a:off x="3096135" y="4803203"/>
            <a:ext cx="308098" cy="369332"/>
          </a:xfrm>
          <a:prstGeom prst="rect">
            <a:avLst/>
          </a:prstGeom>
          <a:noFill/>
        </p:spPr>
        <p:txBody>
          <a:bodyPr wrap="none" rtlCol="0">
            <a:spAutoFit/>
          </a:bodyPr>
          <a:lstStyle/>
          <a:p>
            <a:r>
              <a:rPr lang="en-US" dirty="0"/>
              <a:t>C</a:t>
            </a:r>
          </a:p>
        </p:txBody>
      </p:sp>
      <p:sp>
        <p:nvSpPr>
          <p:cNvPr id="222" name="TextBox 221">
            <a:extLst>
              <a:ext uri="{FF2B5EF4-FFF2-40B4-BE49-F238E27FC236}">
                <a16:creationId xmlns:a16="http://schemas.microsoft.com/office/drawing/2014/main" id="{0EEDC7CA-63A2-4174-83E2-F97809F51A54}"/>
              </a:ext>
            </a:extLst>
          </p:cNvPr>
          <p:cNvSpPr txBox="1"/>
          <p:nvPr/>
        </p:nvSpPr>
        <p:spPr>
          <a:xfrm>
            <a:off x="3353230" y="6188988"/>
            <a:ext cx="327334" cy="369332"/>
          </a:xfrm>
          <a:prstGeom prst="rect">
            <a:avLst/>
          </a:prstGeom>
          <a:noFill/>
        </p:spPr>
        <p:txBody>
          <a:bodyPr wrap="none" rtlCol="0">
            <a:spAutoFit/>
          </a:bodyPr>
          <a:lstStyle/>
          <a:p>
            <a:r>
              <a:rPr lang="en-US" dirty="0"/>
              <a:t>D</a:t>
            </a:r>
          </a:p>
        </p:txBody>
      </p:sp>
      <p:sp>
        <p:nvSpPr>
          <p:cNvPr id="223" name="TextBox 222">
            <a:extLst>
              <a:ext uri="{FF2B5EF4-FFF2-40B4-BE49-F238E27FC236}">
                <a16:creationId xmlns:a16="http://schemas.microsoft.com/office/drawing/2014/main" id="{E8D301AA-4AE7-45ED-87DB-0212F0A9B604}"/>
              </a:ext>
            </a:extLst>
          </p:cNvPr>
          <p:cNvSpPr txBox="1"/>
          <p:nvPr/>
        </p:nvSpPr>
        <p:spPr>
          <a:xfrm>
            <a:off x="4572000" y="6198927"/>
            <a:ext cx="296876" cy="369332"/>
          </a:xfrm>
          <a:prstGeom prst="rect">
            <a:avLst/>
          </a:prstGeom>
          <a:noFill/>
        </p:spPr>
        <p:txBody>
          <a:bodyPr wrap="none" rtlCol="0">
            <a:spAutoFit/>
          </a:bodyPr>
          <a:lstStyle/>
          <a:p>
            <a:r>
              <a:rPr lang="en-US" dirty="0"/>
              <a:t>E</a:t>
            </a:r>
          </a:p>
        </p:txBody>
      </p:sp>
    </p:spTree>
    <p:extLst>
      <p:ext uri="{BB962C8B-B14F-4D97-AF65-F5344CB8AC3E}">
        <p14:creationId xmlns:p14="http://schemas.microsoft.com/office/powerpoint/2010/main" val="24574266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ounded Rectangle 3">
            <a:extLst>
              <a:ext uri="{FF2B5EF4-FFF2-40B4-BE49-F238E27FC236}">
                <a16:creationId xmlns:a16="http://schemas.microsoft.com/office/drawing/2014/main" id="{36BC2A5F-E34E-4BF7-9B8C-EA0415E2AA2F}"/>
              </a:ext>
            </a:extLst>
          </p:cNvPr>
          <p:cNvSpPr/>
          <p:nvPr/>
        </p:nvSpPr>
        <p:spPr>
          <a:xfrm rot="16200000" flipH="1">
            <a:off x="7154516" y="5968112"/>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9" name="Rounded Rectangle 3">
            <a:extLst>
              <a:ext uri="{FF2B5EF4-FFF2-40B4-BE49-F238E27FC236}">
                <a16:creationId xmlns:a16="http://schemas.microsoft.com/office/drawing/2014/main" id="{190FF90C-EDC0-4FB7-9BD4-A475D5A8BA6A}"/>
              </a:ext>
            </a:extLst>
          </p:cNvPr>
          <p:cNvSpPr/>
          <p:nvPr/>
        </p:nvSpPr>
        <p:spPr>
          <a:xfrm rot="5400000" flipH="1" flipV="1">
            <a:off x="7146980" y="4836939"/>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0" name="Rounded Rectangle 3">
            <a:extLst>
              <a:ext uri="{FF2B5EF4-FFF2-40B4-BE49-F238E27FC236}">
                <a16:creationId xmlns:a16="http://schemas.microsoft.com/office/drawing/2014/main" id="{6D622039-A91E-49CE-A308-3CF793EEA02B}"/>
              </a:ext>
            </a:extLst>
          </p:cNvPr>
          <p:cNvSpPr/>
          <p:nvPr/>
        </p:nvSpPr>
        <p:spPr>
          <a:xfrm flipH="1">
            <a:off x="6506817" y="4263888"/>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 name="Title 1">
            <a:extLst>
              <a:ext uri="{FF2B5EF4-FFF2-40B4-BE49-F238E27FC236}">
                <a16:creationId xmlns:a16="http://schemas.microsoft.com/office/drawing/2014/main" id="{A5EBE6D8-5B39-40BA-8F67-A16578DA8A57}"/>
              </a:ext>
            </a:extLst>
          </p:cNvPr>
          <p:cNvSpPr>
            <a:spLocks noGrp="1"/>
          </p:cNvSpPr>
          <p:nvPr>
            <p:ph type="title"/>
          </p:nvPr>
        </p:nvSpPr>
        <p:spPr/>
        <p:txBody>
          <a:bodyPr>
            <a:normAutofit fontScale="90000"/>
          </a:bodyPr>
          <a:lstStyle/>
          <a:p>
            <a:r>
              <a:rPr lang="en-US" dirty="0"/>
              <a:t>Method of Sections Worked Example</a:t>
            </a:r>
          </a:p>
        </p:txBody>
      </p:sp>
      <p:sp>
        <p:nvSpPr>
          <p:cNvPr id="3" name="Content Placeholder 2">
            <a:extLst>
              <a:ext uri="{FF2B5EF4-FFF2-40B4-BE49-F238E27FC236}">
                <a16:creationId xmlns:a16="http://schemas.microsoft.com/office/drawing/2014/main" id="{1B13F9A2-08DC-46DC-8A35-68F86154F225}"/>
              </a:ext>
            </a:extLst>
          </p:cNvPr>
          <p:cNvSpPr>
            <a:spLocks noGrp="1"/>
          </p:cNvSpPr>
          <p:nvPr>
            <p:ph idx="1"/>
          </p:nvPr>
        </p:nvSpPr>
        <p:spPr>
          <a:xfrm>
            <a:off x="457200" y="1600200"/>
            <a:ext cx="3059756" cy="4756149"/>
          </a:xfrm>
        </p:spPr>
        <p:txBody>
          <a:bodyPr/>
          <a:lstStyle/>
          <a:p>
            <a:r>
              <a:rPr lang="en-US" dirty="0"/>
              <a:t>Use the method of sections to find the forces in members AC, BC, CD, and CE.</a:t>
            </a:r>
          </a:p>
          <a:p>
            <a:endParaRPr lang="en-US" dirty="0"/>
          </a:p>
        </p:txBody>
      </p:sp>
      <p:sp>
        <p:nvSpPr>
          <p:cNvPr id="4" name="Slide Number Placeholder 3">
            <a:extLst>
              <a:ext uri="{FF2B5EF4-FFF2-40B4-BE49-F238E27FC236}">
                <a16:creationId xmlns:a16="http://schemas.microsoft.com/office/drawing/2014/main" id="{B0ED37B4-F99A-4879-9036-E7FF77375384}"/>
              </a:ext>
            </a:extLst>
          </p:cNvPr>
          <p:cNvSpPr>
            <a:spLocks noGrp="1"/>
          </p:cNvSpPr>
          <p:nvPr>
            <p:ph type="sldNum" sz="quarter" idx="12"/>
          </p:nvPr>
        </p:nvSpPr>
        <p:spPr/>
        <p:txBody>
          <a:bodyPr/>
          <a:lstStyle/>
          <a:p>
            <a:fld id="{929262FE-7F58-4A1E-8AF3-5A510A86DEBD}" type="slidenum">
              <a:rPr lang="en-US" smtClean="0"/>
              <a:t>22</a:t>
            </a:fld>
            <a:endParaRPr lang="en-US"/>
          </a:p>
        </p:txBody>
      </p:sp>
      <p:sp>
        <p:nvSpPr>
          <p:cNvPr id="5" name="Rectangle 4">
            <a:extLst>
              <a:ext uri="{FF2B5EF4-FFF2-40B4-BE49-F238E27FC236}">
                <a16:creationId xmlns:a16="http://schemas.microsoft.com/office/drawing/2014/main" id="{2DF5A29E-E465-48C8-B4DC-9F95AF075D69}"/>
              </a:ext>
            </a:extLst>
          </p:cNvPr>
          <p:cNvSpPr/>
          <p:nvPr/>
        </p:nvSpPr>
        <p:spPr>
          <a:xfrm>
            <a:off x="0" y="5867400"/>
            <a:ext cx="9144000" cy="9545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7" name="Rounded Rectangle 3">
            <a:extLst>
              <a:ext uri="{FF2B5EF4-FFF2-40B4-BE49-F238E27FC236}">
                <a16:creationId xmlns:a16="http://schemas.microsoft.com/office/drawing/2014/main" id="{9AD3D403-1A10-4AC9-9F37-40D2EF7AD92E}"/>
              </a:ext>
            </a:extLst>
          </p:cNvPr>
          <p:cNvSpPr/>
          <p:nvPr/>
        </p:nvSpPr>
        <p:spPr>
          <a:xfrm rot="2634374">
            <a:off x="6295685" y="4805241"/>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Rounded Rectangle 3">
            <a:extLst>
              <a:ext uri="{FF2B5EF4-FFF2-40B4-BE49-F238E27FC236}">
                <a16:creationId xmlns:a16="http://schemas.microsoft.com/office/drawing/2014/main" id="{A51F6881-EF35-4621-BC2A-E827DD359D8D}"/>
              </a:ext>
            </a:extLst>
          </p:cNvPr>
          <p:cNvSpPr/>
          <p:nvPr/>
        </p:nvSpPr>
        <p:spPr>
          <a:xfrm rot="16200000" flipH="1">
            <a:off x="5931679" y="4818833"/>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Rounded Rectangle 3">
            <a:extLst>
              <a:ext uri="{FF2B5EF4-FFF2-40B4-BE49-F238E27FC236}">
                <a16:creationId xmlns:a16="http://schemas.microsoft.com/office/drawing/2014/main" id="{BA66BA4C-6568-42FC-8B19-292863BCDAC1}"/>
              </a:ext>
            </a:extLst>
          </p:cNvPr>
          <p:cNvSpPr/>
          <p:nvPr/>
        </p:nvSpPr>
        <p:spPr>
          <a:xfrm flipH="1">
            <a:off x="6512036" y="5398500"/>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0" name="Oval 9">
            <a:extLst>
              <a:ext uri="{FF2B5EF4-FFF2-40B4-BE49-F238E27FC236}">
                <a16:creationId xmlns:a16="http://schemas.microsoft.com/office/drawing/2014/main" id="{2C0088C7-89BD-4AC9-B0C0-32A5EC78B8DC}"/>
              </a:ext>
            </a:extLst>
          </p:cNvPr>
          <p:cNvSpPr/>
          <p:nvPr/>
        </p:nvSpPr>
        <p:spPr>
          <a:xfrm>
            <a:off x="6571759" y="5468073"/>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1" name="Oval 10">
            <a:extLst>
              <a:ext uri="{FF2B5EF4-FFF2-40B4-BE49-F238E27FC236}">
                <a16:creationId xmlns:a16="http://schemas.microsoft.com/office/drawing/2014/main" id="{B3268AC9-1514-44A1-A1E1-3015E80CB3A7}"/>
              </a:ext>
            </a:extLst>
          </p:cNvPr>
          <p:cNvSpPr/>
          <p:nvPr/>
        </p:nvSpPr>
        <p:spPr>
          <a:xfrm>
            <a:off x="7765774" y="547801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3" name="Rounded Rectangle 3">
            <a:extLst>
              <a:ext uri="{FF2B5EF4-FFF2-40B4-BE49-F238E27FC236}">
                <a16:creationId xmlns:a16="http://schemas.microsoft.com/office/drawing/2014/main" id="{6B0457D5-29E4-4F02-9045-9E5320758AA1}"/>
              </a:ext>
            </a:extLst>
          </p:cNvPr>
          <p:cNvSpPr/>
          <p:nvPr/>
        </p:nvSpPr>
        <p:spPr>
          <a:xfrm rot="5400000" flipH="1" flipV="1">
            <a:off x="5931679" y="3718179"/>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15" name="Oval 14">
            <a:extLst>
              <a:ext uri="{FF2B5EF4-FFF2-40B4-BE49-F238E27FC236}">
                <a16:creationId xmlns:a16="http://schemas.microsoft.com/office/drawing/2014/main" id="{4D4BF4E6-C625-4926-92E1-C91A84232216}"/>
              </a:ext>
            </a:extLst>
          </p:cNvPr>
          <p:cNvSpPr/>
          <p:nvPr/>
        </p:nvSpPr>
        <p:spPr>
          <a:xfrm flipV="1">
            <a:off x="6571759" y="3216038"/>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17" name="Oval 16">
            <a:extLst>
              <a:ext uri="{FF2B5EF4-FFF2-40B4-BE49-F238E27FC236}">
                <a16:creationId xmlns:a16="http://schemas.microsoft.com/office/drawing/2014/main" id="{FE230792-BFC4-4420-810A-02CA199D270A}"/>
              </a:ext>
            </a:extLst>
          </p:cNvPr>
          <p:cNvSpPr/>
          <p:nvPr/>
        </p:nvSpPr>
        <p:spPr>
          <a:xfrm>
            <a:off x="6571759" y="434516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1" name="Oval 20">
            <a:extLst>
              <a:ext uri="{FF2B5EF4-FFF2-40B4-BE49-F238E27FC236}">
                <a16:creationId xmlns:a16="http://schemas.microsoft.com/office/drawing/2014/main" id="{C4071959-886C-42AF-961F-46A810A191B6}"/>
              </a:ext>
            </a:extLst>
          </p:cNvPr>
          <p:cNvSpPr/>
          <p:nvPr/>
        </p:nvSpPr>
        <p:spPr>
          <a:xfrm flipV="1">
            <a:off x="7772400" y="43434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24" name="Rounded Rectangle 3">
            <a:extLst>
              <a:ext uri="{FF2B5EF4-FFF2-40B4-BE49-F238E27FC236}">
                <a16:creationId xmlns:a16="http://schemas.microsoft.com/office/drawing/2014/main" id="{B4774DB7-CA4E-4E1E-BFFF-5E6770EC21F3}"/>
              </a:ext>
            </a:extLst>
          </p:cNvPr>
          <p:cNvSpPr/>
          <p:nvPr/>
        </p:nvSpPr>
        <p:spPr>
          <a:xfrm rot="2634374">
            <a:off x="5118832" y="3716216"/>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5" name="Rounded Rectangle 3">
            <a:extLst>
              <a:ext uri="{FF2B5EF4-FFF2-40B4-BE49-F238E27FC236}">
                <a16:creationId xmlns:a16="http://schemas.microsoft.com/office/drawing/2014/main" id="{5611BBB8-9C1E-489E-8D9E-CD808EFCDA8F}"/>
              </a:ext>
            </a:extLst>
          </p:cNvPr>
          <p:cNvSpPr/>
          <p:nvPr/>
        </p:nvSpPr>
        <p:spPr>
          <a:xfrm rot="2634374">
            <a:off x="5141569" y="2562154"/>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22" name="Rounded Rectangle 3">
            <a:extLst>
              <a:ext uri="{FF2B5EF4-FFF2-40B4-BE49-F238E27FC236}">
                <a16:creationId xmlns:a16="http://schemas.microsoft.com/office/drawing/2014/main" id="{6F3B814D-CFA9-4215-AAF3-59D56EDDDAEC}"/>
              </a:ext>
            </a:extLst>
          </p:cNvPr>
          <p:cNvSpPr/>
          <p:nvPr/>
        </p:nvSpPr>
        <p:spPr>
          <a:xfrm flipH="1" flipV="1">
            <a:off x="5336406" y="3142523"/>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0" name="Rounded Rectangle 3">
            <a:extLst>
              <a:ext uri="{FF2B5EF4-FFF2-40B4-BE49-F238E27FC236}">
                <a16:creationId xmlns:a16="http://schemas.microsoft.com/office/drawing/2014/main" id="{C93D557B-D17E-4B23-954C-744639878437}"/>
              </a:ext>
            </a:extLst>
          </p:cNvPr>
          <p:cNvSpPr/>
          <p:nvPr/>
        </p:nvSpPr>
        <p:spPr>
          <a:xfrm rot="5400000" flipH="1" flipV="1">
            <a:off x="4745878" y="2562139"/>
            <a:ext cx="1371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1" name="Rounded Rectangle 3">
            <a:extLst>
              <a:ext uri="{FF2B5EF4-FFF2-40B4-BE49-F238E27FC236}">
                <a16:creationId xmlns:a16="http://schemas.microsoft.com/office/drawing/2014/main" id="{17950C46-EC5D-4B2C-AB28-A08D3FC2488B}"/>
              </a:ext>
            </a:extLst>
          </p:cNvPr>
          <p:cNvSpPr/>
          <p:nvPr/>
        </p:nvSpPr>
        <p:spPr>
          <a:xfrm rot="2634374">
            <a:off x="3973150" y="2607343"/>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2" name="Rounded Rectangle 3">
            <a:extLst>
              <a:ext uri="{FF2B5EF4-FFF2-40B4-BE49-F238E27FC236}">
                <a16:creationId xmlns:a16="http://schemas.microsoft.com/office/drawing/2014/main" id="{6BD87879-77FD-4EAF-8579-AF3CE9653CB5}"/>
              </a:ext>
            </a:extLst>
          </p:cNvPr>
          <p:cNvSpPr/>
          <p:nvPr/>
        </p:nvSpPr>
        <p:spPr>
          <a:xfrm flipH="1" flipV="1">
            <a:off x="4128520" y="1998529"/>
            <a:ext cx="14426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3" name="Oval 32">
            <a:extLst>
              <a:ext uri="{FF2B5EF4-FFF2-40B4-BE49-F238E27FC236}">
                <a16:creationId xmlns:a16="http://schemas.microsoft.com/office/drawing/2014/main" id="{1CAF8282-8039-4376-A770-44B1CBB3C559}"/>
              </a:ext>
            </a:extLst>
          </p:cNvPr>
          <p:cNvSpPr/>
          <p:nvPr/>
        </p:nvSpPr>
        <p:spPr>
          <a:xfrm flipV="1">
            <a:off x="6586586" y="434340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36" name="Rectangle 35">
            <a:extLst>
              <a:ext uri="{FF2B5EF4-FFF2-40B4-BE49-F238E27FC236}">
                <a16:creationId xmlns:a16="http://schemas.microsoft.com/office/drawing/2014/main" id="{6F373D2A-452D-4D36-A702-641118A847BB}"/>
              </a:ext>
            </a:extLst>
          </p:cNvPr>
          <p:cNvSpPr/>
          <p:nvPr/>
        </p:nvSpPr>
        <p:spPr>
          <a:xfrm>
            <a:off x="3826501" y="3038296"/>
            <a:ext cx="858377"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FF0000"/>
                </a:solidFill>
                <a:latin typeface="Calibri"/>
              </a:rPr>
              <a:t>800 lbs</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p:txBody>
      </p:sp>
      <p:cxnSp>
        <p:nvCxnSpPr>
          <p:cNvPr id="37" name="Straight Arrow Connector 36">
            <a:extLst>
              <a:ext uri="{FF2B5EF4-FFF2-40B4-BE49-F238E27FC236}">
                <a16:creationId xmlns:a16="http://schemas.microsoft.com/office/drawing/2014/main" id="{7209924A-76B9-4EF4-9A62-651934769DFA}"/>
              </a:ext>
            </a:extLst>
          </p:cNvPr>
          <p:cNvCxnSpPr>
            <a:cxnSpLocks/>
          </p:cNvCxnSpPr>
          <p:nvPr/>
        </p:nvCxnSpPr>
        <p:spPr>
          <a:xfrm flipH="1">
            <a:off x="4249139" y="2143830"/>
            <a:ext cx="2154" cy="821810"/>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sp>
        <p:nvSpPr>
          <p:cNvPr id="38" name="Oval 37">
            <a:extLst>
              <a:ext uri="{FF2B5EF4-FFF2-40B4-BE49-F238E27FC236}">
                <a16:creationId xmlns:a16="http://schemas.microsoft.com/office/drawing/2014/main" id="{03C4F9BF-060F-4ABE-9F2C-B97E309E3945}"/>
              </a:ext>
            </a:extLst>
          </p:cNvPr>
          <p:cNvSpPr/>
          <p:nvPr/>
        </p:nvSpPr>
        <p:spPr>
          <a:xfrm flipV="1">
            <a:off x="6588945" y="3222962"/>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1" name="Oval 40">
            <a:extLst>
              <a:ext uri="{FF2B5EF4-FFF2-40B4-BE49-F238E27FC236}">
                <a16:creationId xmlns:a16="http://schemas.microsoft.com/office/drawing/2014/main" id="{C42B08BD-4A63-461A-8572-F65F0E46F728}"/>
              </a:ext>
            </a:extLst>
          </p:cNvPr>
          <p:cNvSpPr/>
          <p:nvPr/>
        </p:nvSpPr>
        <p:spPr>
          <a:xfrm flipV="1">
            <a:off x="5400261" y="2081916"/>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2" name="Oval 41">
            <a:extLst>
              <a:ext uri="{FF2B5EF4-FFF2-40B4-BE49-F238E27FC236}">
                <a16:creationId xmlns:a16="http://schemas.microsoft.com/office/drawing/2014/main" id="{71928259-4F83-4545-8ECD-AA9193B4C44C}"/>
              </a:ext>
            </a:extLst>
          </p:cNvPr>
          <p:cNvSpPr/>
          <p:nvPr/>
        </p:nvSpPr>
        <p:spPr>
          <a:xfrm flipV="1">
            <a:off x="4220817" y="2087217"/>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3" name="Oval 42">
            <a:extLst>
              <a:ext uri="{FF2B5EF4-FFF2-40B4-BE49-F238E27FC236}">
                <a16:creationId xmlns:a16="http://schemas.microsoft.com/office/drawing/2014/main" id="{3C80D810-7340-41F5-A1DF-FF2356030C3F}"/>
              </a:ext>
            </a:extLst>
          </p:cNvPr>
          <p:cNvSpPr/>
          <p:nvPr/>
        </p:nvSpPr>
        <p:spPr>
          <a:xfrm flipV="1">
            <a:off x="5420139" y="3234855"/>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45" name="Rounded Rectangle 3">
            <a:extLst>
              <a:ext uri="{FF2B5EF4-FFF2-40B4-BE49-F238E27FC236}">
                <a16:creationId xmlns:a16="http://schemas.microsoft.com/office/drawing/2014/main" id="{9C84B045-C62A-42E0-A447-E71DE44D0E88}"/>
              </a:ext>
            </a:extLst>
          </p:cNvPr>
          <p:cNvSpPr/>
          <p:nvPr/>
        </p:nvSpPr>
        <p:spPr>
          <a:xfrm rot="5400000">
            <a:off x="6486939" y="5638800"/>
            <a:ext cx="228600"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cxnSp>
        <p:nvCxnSpPr>
          <p:cNvPr id="46" name="Straight Connector 45">
            <a:extLst>
              <a:ext uri="{FF2B5EF4-FFF2-40B4-BE49-F238E27FC236}">
                <a16:creationId xmlns:a16="http://schemas.microsoft.com/office/drawing/2014/main" id="{9255B18E-F7D8-4080-A598-C6AF7272E085}"/>
              </a:ext>
            </a:extLst>
          </p:cNvPr>
          <p:cNvCxnSpPr>
            <a:cxnSpLocks/>
          </p:cNvCxnSpPr>
          <p:nvPr/>
        </p:nvCxnSpPr>
        <p:spPr>
          <a:xfrm>
            <a:off x="8065016" y="5551125"/>
            <a:ext cx="6217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22127FD0-4F81-4409-955F-93A678A6ECE8}"/>
              </a:ext>
            </a:extLst>
          </p:cNvPr>
          <p:cNvCxnSpPr>
            <a:cxnSpLocks/>
          </p:cNvCxnSpPr>
          <p:nvPr/>
        </p:nvCxnSpPr>
        <p:spPr>
          <a:xfrm>
            <a:off x="8382000" y="2088543"/>
            <a:ext cx="0" cy="3470970"/>
          </a:xfrm>
          <a:prstGeom prst="line">
            <a:avLst/>
          </a:prstGeom>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B793E10-2625-4553-8E05-24405C48E6CB}"/>
              </a:ext>
            </a:extLst>
          </p:cNvPr>
          <p:cNvSpPr txBox="1"/>
          <p:nvPr/>
        </p:nvSpPr>
        <p:spPr>
          <a:xfrm>
            <a:off x="8074847" y="4799886"/>
            <a:ext cx="611886" cy="369332"/>
          </a:xfrm>
          <a:prstGeom prst="rect">
            <a:avLst/>
          </a:prstGeom>
          <a:solidFill>
            <a:schemeClr val="bg1"/>
          </a:solidFill>
        </p:spPr>
        <p:txBody>
          <a:bodyPr wrap="square" rtlCol="0">
            <a:spAutoFit/>
          </a:bodyPr>
          <a:lstStyle/>
          <a:p>
            <a:pPr algn="ctr"/>
            <a:r>
              <a:rPr lang="en-US" dirty="0">
                <a:solidFill>
                  <a:schemeClr val="accent1"/>
                </a:solidFill>
              </a:rPr>
              <a:t>5 ft</a:t>
            </a:r>
          </a:p>
        </p:txBody>
      </p:sp>
      <p:cxnSp>
        <p:nvCxnSpPr>
          <p:cNvPr id="53" name="Straight Connector 52">
            <a:extLst>
              <a:ext uri="{FF2B5EF4-FFF2-40B4-BE49-F238E27FC236}">
                <a16:creationId xmlns:a16="http://schemas.microsoft.com/office/drawing/2014/main" id="{ABAC3E76-45BB-4350-A868-E2A94FB42CFB}"/>
              </a:ext>
            </a:extLst>
          </p:cNvPr>
          <p:cNvCxnSpPr>
            <a:cxnSpLocks/>
          </p:cNvCxnSpPr>
          <p:nvPr/>
        </p:nvCxnSpPr>
        <p:spPr>
          <a:xfrm>
            <a:off x="8065016" y="4434840"/>
            <a:ext cx="6217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3652CD8-5891-4839-B362-78A01AE04479}"/>
              </a:ext>
            </a:extLst>
          </p:cNvPr>
          <p:cNvCxnSpPr>
            <a:cxnSpLocks/>
          </p:cNvCxnSpPr>
          <p:nvPr/>
        </p:nvCxnSpPr>
        <p:spPr>
          <a:xfrm>
            <a:off x="7045290" y="3256823"/>
            <a:ext cx="16415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8AEFF1E-635B-49F4-ADB5-53721DD7417B}"/>
              </a:ext>
            </a:extLst>
          </p:cNvPr>
          <p:cNvCxnSpPr>
            <a:cxnSpLocks/>
          </p:cNvCxnSpPr>
          <p:nvPr/>
        </p:nvCxnSpPr>
        <p:spPr>
          <a:xfrm flipV="1">
            <a:off x="5791200" y="2081916"/>
            <a:ext cx="2895600" cy="662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34B4FF1-9E89-4FC6-9263-254B951B39C2}"/>
              </a:ext>
            </a:extLst>
          </p:cNvPr>
          <p:cNvCxnSpPr>
            <a:cxnSpLocks/>
          </p:cNvCxnSpPr>
          <p:nvPr/>
        </p:nvCxnSpPr>
        <p:spPr>
          <a:xfrm flipV="1">
            <a:off x="6659466" y="1333500"/>
            <a:ext cx="2860" cy="1563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D32BC9DB-7F61-49FF-B5C1-BF9861823DA1}"/>
              </a:ext>
            </a:extLst>
          </p:cNvPr>
          <p:cNvCxnSpPr>
            <a:cxnSpLocks/>
          </p:cNvCxnSpPr>
          <p:nvPr/>
        </p:nvCxnSpPr>
        <p:spPr>
          <a:xfrm flipV="1">
            <a:off x="5426561" y="13335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CD31C4B-4369-4D3F-A228-00EF3C90B372}"/>
              </a:ext>
            </a:extLst>
          </p:cNvPr>
          <p:cNvCxnSpPr>
            <a:cxnSpLocks/>
          </p:cNvCxnSpPr>
          <p:nvPr/>
        </p:nvCxnSpPr>
        <p:spPr>
          <a:xfrm flipV="1">
            <a:off x="4284318" y="1333500"/>
            <a:ext cx="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DF269326-2655-4543-9406-16760E62B134}"/>
              </a:ext>
            </a:extLst>
          </p:cNvPr>
          <p:cNvCxnSpPr>
            <a:cxnSpLocks/>
          </p:cNvCxnSpPr>
          <p:nvPr/>
        </p:nvCxnSpPr>
        <p:spPr>
          <a:xfrm flipV="1">
            <a:off x="7908234" y="1333501"/>
            <a:ext cx="2956" cy="264477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B3B96381-DB18-40DC-94A2-EDCAC2975F29}"/>
              </a:ext>
            </a:extLst>
          </p:cNvPr>
          <p:cNvCxnSpPr>
            <a:cxnSpLocks/>
          </p:cNvCxnSpPr>
          <p:nvPr/>
        </p:nvCxnSpPr>
        <p:spPr>
          <a:xfrm flipH="1">
            <a:off x="4296354" y="1600200"/>
            <a:ext cx="3611880"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496906BD-902B-4A7C-96C5-C568849FBF27}"/>
              </a:ext>
            </a:extLst>
          </p:cNvPr>
          <p:cNvSpPr txBox="1"/>
          <p:nvPr/>
        </p:nvSpPr>
        <p:spPr>
          <a:xfrm>
            <a:off x="8074914" y="3650976"/>
            <a:ext cx="611886" cy="369332"/>
          </a:xfrm>
          <a:prstGeom prst="rect">
            <a:avLst/>
          </a:prstGeom>
          <a:solidFill>
            <a:schemeClr val="bg1"/>
          </a:solidFill>
        </p:spPr>
        <p:txBody>
          <a:bodyPr wrap="square" rtlCol="0">
            <a:spAutoFit/>
          </a:bodyPr>
          <a:lstStyle/>
          <a:p>
            <a:pPr algn="ctr"/>
            <a:r>
              <a:rPr lang="en-US" dirty="0">
                <a:solidFill>
                  <a:schemeClr val="accent1"/>
                </a:solidFill>
              </a:rPr>
              <a:t>5 ft</a:t>
            </a:r>
          </a:p>
        </p:txBody>
      </p:sp>
      <p:sp>
        <p:nvSpPr>
          <p:cNvPr id="68" name="TextBox 67">
            <a:extLst>
              <a:ext uri="{FF2B5EF4-FFF2-40B4-BE49-F238E27FC236}">
                <a16:creationId xmlns:a16="http://schemas.microsoft.com/office/drawing/2014/main" id="{213DD2BB-7D9D-4E4F-86DD-CF1EC3D5AAA5}"/>
              </a:ext>
            </a:extLst>
          </p:cNvPr>
          <p:cNvSpPr txBox="1"/>
          <p:nvPr/>
        </p:nvSpPr>
        <p:spPr>
          <a:xfrm>
            <a:off x="8080512" y="2484783"/>
            <a:ext cx="611886" cy="369332"/>
          </a:xfrm>
          <a:prstGeom prst="rect">
            <a:avLst/>
          </a:prstGeom>
          <a:solidFill>
            <a:schemeClr val="bg1"/>
          </a:solidFill>
        </p:spPr>
        <p:txBody>
          <a:bodyPr wrap="square" rtlCol="0">
            <a:spAutoFit/>
          </a:bodyPr>
          <a:lstStyle/>
          <a:p>
            <a:pPr algn="ctr"/>
            <a:r>
              <a:rPr lang="en-US" dirty="0">
                <a:solidFill>
                  <a:schemeClr val="accent1"/>
                </a:solidFill>
              </a:rPr>
              <a:t>5 ft</a:t>
            </a:r>
          </a:p>
        </p:txBody>
      </p:sp>
      <p:sp>
        <p:nvSpPr>
          <p:cNvPr id="69" name="TextBox 68">
            <a:extLst>
              <a:ext uri="{FF2B5EF4-FFF2-40B4-BE49-F238E27FC236}">
                <a16:creationId xmlns:a16="http://schemas.microsoft.com/office/drawing/2014/main" id="{88E9B50C-EA68-4021-84D2-BD1502A9F710}"/>
              </a:ext>
            </a:extLst>
          </p:cNvPr>
          <p:cNvSpPr txBox="1"/>
          <p:nvPr/>
        </p:nvSpPr>
        <p:spPr>
          <a:xfrm>
            <a:off x="4572000" y="1408203"/>
            <a:ext cx="611886" cy="369332"/>
          </a:xfrm>
          <a:prstGeom prst="rect">
            <a:avLst/>
          </a:prstGeom>
          <a:solidFill>
            <a:schemeClr val="bg1"/>
          </a:solidFill>
        </p:spPr>
        <p:txBody>
          <a:bodyPr wrap="square" rtlCol="0">
            <a:spAutoFit/>
          </a:bodyPr>
          <a:lstStyle/>
          <a:p>
            <a:pPr algn="ctr"/>
            <a:r>
              <a:rPr lang="en-US" dirty="0">
                <a:solidFill>
                  <a:schemeClr val="accent1"/>
                </a:solidFill>
              </a:rPr>
              <a:t>5 ft</a:t>
            </a:r>
          </a:p>
        </p:txBody>
      </p:sp>
      <p:sp>
        <p:nvSpPr>
          <p:cNvPr id="72" name="TextBox 71">
            <a:extLst>
              <a:ext uri="{FF2B5EF4-FFF2-40B4-BE49-F238E27FC236}">
                <a16:creationId xmlns:a16="http://schemas.microsoft.com/office/drawing/2014/main" id="{48CBAEAE-68A7-493E-8360-28D95153F8E1}"/>
              </a:ext>
            </a:extLst>
          </p:cNvPr>
          <p:cNvSpPr txBox="1"/>
          <p:nvPr/>
        </p:nvSpPr>
        <p:spPr>
          <a:xfrm>
            <a:off x="5747651" y="1403232"/>
            <a:ext cx="611886" cy="369332"/>
          </a:xfrm>
          <a:prstGeom prst="rect">
            <a:avLst/>
          </a:prstGeom>
          <a:solidFill>
            <a:schemeClr val="bg1"/>
          </a:solidFill>
        </p:spPr>
        <p:txBody>
          <a:bodyPr wrap="square" rtlCol="0">
            <a:spAutoFit/>
          </a:bodyPr>
          <a:lstStyle/>
          <a:p>
            <a:pPr algn="ctr"/>
            <a:r>
              <a:rPr lang="en-US" dirty="0">
                <a:solidFill>
                  <a:schemeClr val="accent1"/>
                </a:solidFill>
              </a:rPr>
              <a:t>5 ft</a:t>
            </a:r>
          </a:p>
        </p:txBody>
      </p:sp>
      <p:sp>
        <p:nvSpPr>
          <p:cNvPr id="73" name="TextBox 72">
            <a:extLst>
              <a:ext uri="{FF2B5EF4-FFF2-40B4-BE49-F238E27FC236}">
                <a16:creationId xmlns:a16="http://schemas.microsoft.com/office/drawing/2014/main" id="{9C5298F6-0BD5-46C4-A045-F34EA9081931}"/>
              </a:ext>
            </a:extLst>
          </p:cNvPr>
          <p:cNvSpPr txBox="1"/>
          <p:nvPr/>
        </p:nvSpPr>
        <p:spPr>
          <a:xfrm>
            <a:off x="7045290" y="1427815"/>
            <a:ext cx="611886" cy="369332"/>
          </a:xfrm>
          <a:prstGeom prst="rect">
            <a:avLst/>
          </a:prstGeom>
          <a:solidFill>
            <a:schemeClr val="bg1"/>
          </a:solidFill>
        </p:spPr>
        <p:txBody>
          <a:bodyPr wrap="square" rtlCol="0">
            <a:spAutoFit/>
          </a:bodyPr>
          <a:lstStyle/>
          <a:p>
            <a:pPr algn="ctr"/>
            <a:r>
              <a:rPr lang="en-US" dirty="0">
                <a:solidFill>
                  <a:schemeClr val="accent1"/>
                </a:solidFill>
              </a:rPr>
              <a:t>5 ft</a:t>
            </a:r>
          </a:p>
        </p:txBody>
      </p:sp>
      <p:sp>
        <p:nvSpPr>
          <p:cNvPr id="74" name="TextBox 73">
            <a:extLst>
              <a:ext uri="{FF2B5EF4-FFF2-40B4-BE49-F238E27FC236}">
                <a16:creationId xmlns:a16="http://schemas.microsoft.com/office/drawing/2014/main" id="{7FCEA495-BC6A-4117-8A2E-BC9DAA11692E}"/>
              </a:ext>
            </a:extLst>
          </p:cNvPr>
          <p:cNvSpPr txBox="1"/>
          <p:nvPr/>
        </p:nvSpPr>
        <p:spPr>
          <a:xfrm>
            <a:off x="3760157" y="1775663"/>
            <a:ext cx="317716" cy="369332"/>
          </a:xfrm>
          <a:prstGeom prst="rect">
            <a:avLst/>
          </a:prstGeom>
          <a:noFill/>
        </p:spPr>
        <p:txBody>
          <a:bodyPr wrap="none" rtlCol="0">
            <a:spAutoFit/>
          </a:bodyPr>
          <a:lstStyle/>
          <a:p>
            <a:r>
              <a:rPr lang="en-US" dirty="0"/>
              <a:t>A</a:t>
            </a:r>
          </a:p>
        </p:txBody>
      </p:sp>
      <p:sp>
        <p:nvSpPr>
          <p:cNvPr id="75" name="TextBox 74">
            <a:extLst>
              <a:ext uri="{FF2B5EF4-FFF2-40B4-BE49-F238E27FC236}">
                <a16:creationId xmlns:a16="http://schemas.microsoft.com/office/drawing/2014/main" id="{511C1455-5D4C-4FAB-86E0-081CAD91770C}"/>
              </a:ext>
            </a:extLst>
          </p:cNvPr>
          <p:cNvSpPr txBox="1"/>
          <p:nvPr/>
        </p:nvSpPr>
        <p:spPr>
          <a:xfrm>
            <a:off x="5537672" y="1710367"/>
            <a:ext cx="309700" cy="369332"/>
          </a:xfrm>
          <a:prstGeom prst="rect">
            <a:avLst/>
          </a:prstGeom>
          <a:noFill/>
        </p:spPr>
        <p:txBody>
          <a:bodyPr wrap="none" rtlCol="0">
            <a:spAutoFit/>
          </a:bodyPr>
          <a:lstStyle/>
          <a:p>
            <a:r>
              <a:rPr lang="en-US" dirty="0"/>
              <a:t>B</a:t>
            </a:r>
          </a:p>
        </p:txBody>
      </p:sp>
      <p:sp>
        <p:nvSpPr>
          <p:cNvPr id="76" name="TextBox 75">
            <a:extLst>
              <a:ext uri="{FF2B5EF4-FFF2-40B4-BE49-F238E27FC236}">
                <a16:creationId xmlns:a16="http://schemas.microsoft.com/office/drawing/2014/main" id="{0C1CDAF6-D7F4-4CA9-A665-04371E11B5B6}"/>
              </a:ext>
            </a:extLst>
          </p:cNvPr>
          <p:cNvSpPr txBox="1"/>
          <p:nvPr/>
        </p:nvSpPr>
        <p:spPr>
          <a:xfrm>
            <a:off x="4943901" y="3244334"/>
            <a:ext cx="308098" cy="369332"/>
          </a:xfrm>
          <a:prstGeom prst="rect">
            <a:avLst/>
          </a:prstGeom>
          <a:noFill/>
        </p:spPr>
        <p:txBody>
          <a:bodyPr wrap="none" rtlCol="0">
            <a:spAutoFit/>
          </a:bodyPr>
          <a:lstStyle/>
          <a:p>
            <a:r>
              <a:rPr lang="en-US" dirty="0"/>
              <a:t>C</a:t>
            </a:r>
          </a:p>
        </p:txBody>
      </p:sp>
      <p:sp>
        <p:nvSpPr>
          <p:cNvPr id="77" name="TextBox 76">
            <a:extLst>
              <a:ext uri="{FF2B5EF4-FFF2-40B4-BE49-F238E27FC236}">
                <a16:creationId xmlns:a16="http://schemas.microsoft.com/office/drawing/2014/main" id="{927E3863-86FB-416C-A7A5-52D7F14FE523}"/>
              </a:ext>
            </a:extLst>
          </p:cNvPr>
          <p:cNvSpPr txBox="1"/>
          <p:nvPr/>
        </p:nvSpPr>
        <p:spPr>
          <a:xfrm>
            <a:off x="6166603" y="4263888"/>
            <a:ext cx="296876" cy="369332"/>
          </a:xfrm>
          <a:prstGeom prst="rect">
            <a:avLst/>
          </a:prstGeom>
          <a:noFill/>
        </p:spPr>
        <p:txBody>
          <a:bodyPr wrap="none" rtlCol="0">
            <a:spAutoFit/>
          </a:bodyPr>
          <a:lstStyle/>
          <a:p>
            <a:r>
              <a:rPr lang="en-US" dirty="0"/>
              <a:t>E</a:t>
            </a:r>
          </a:p>
        </p:txBody>
      </p:sp>
      <p:sp>
        <p:nvSpPr>
          <p:cNvPr id="78" name="TextBox 77">
            <a:extLst>
              <a:ext uri="{FF2B5EF4-FFF2-40B4-BE49-F238E27FC236}">
                <a16:creationId xmlns:a16="http://schemas.microsoft.com/office/drawing/2014/main" id="{ADDD1B0E-5887-4AF5-84AB-46254F659C9B}"/>
              </a:ext>
            </a:extLst>
          </p:cNvPr>
          <p:cNvSpPr txBox="1"/>
          <p:nvPr/>
        </p:nvSpPr>
        <p:spPr>
          <a:xfrm>
            <a:off x="7959588" y="4094655"/>
            <a:ext cx="290464" cy="369332"/>
          </a:xfrm>
          <a:prstGeom prst="rect">
            <a:avLst/>
          </a:prstGeom>
          <a:noFill/>
        </p:spPr>
        <p:txBody>
          <a:bodyPr wrap="none" rtlCol="0">
            <a:spAutoFit/>
          </a:bodyPr>
          <a:lstStyle/>
          <a:p>
            <a:r>
              <a:rPr lang="en-US" dirty="0"/>
              <a:t>F</a:t>
            </a:r>
          </a:p>
        </p:txBody>
      </p:sp>
      <p:sp>
        <p:nvSpPr>
          <p:cNvPr id="63" name="Rounded Rectangle 3">
            <a:extLst>
              <a:ext uri="{FF2B5EF4-FFF2-40B4-BE49-F238E27FC236}">
                <a16:creationId xmlns:a16="http://schemas.microsoft.com/office/drawing/2014/main" id="{2928B052-3BB3-4007-AC11-600A1F0F3121}"/>
              </a:ext>
            </a:extLst>
          </p:cNvPr>
          <p:cNvSpPr/>
          <p:nvPr/>
        </p:nvSpPr>
        <p:spPr>
          <a:xfrm rot="2634374">
            <a:off x="6323743" y="3704276"/>
            <a:ext cx="1847964" cy="22860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0" name="Oval 39">
            <a:extLst>
              <a:ext uri="{FF2B5EF4-FFF2-40B4-BE49-F238E27FC236}">
                <a16:creationId xmlns:a16="http://schemas.microsoft.com/office/drawing/2014/main" id="{6B24A90E-F5C7-4AF2-BE79-8D33F0FE830C}"/>
              </a:ext>
            </a:extLst>
          </p:cNvPr>
          <p:cNvSpPr/>
          <p:nvPr/>
        </p:nvSpPr>
        <p:spPr>
          <a:xfrm flipV="1">
            <a:off x="6613746" y="3232785"/>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65" name="Oval 64">
            <a:extLst>
              <a:ext uri="{FF2B5EF4-FFF2-40B4-BE49-F238E27FC236}">
                <a16:creationId xmlns:a16="http://schemas.microsoft.com/office/drawing/2014/main" id="{197E84D6-2B8A-422A-8282-5200EBB52C3B}"/>
              </a:ext>
            </a:extLst>
          </p:cNvPr>
          <p:cNvSpPr/>
          <p:nvPr/>
        </p:nvSpPr>
        <p:spPr>
          <a:xfrm flipV="1">
            <a:off x="7775747" y="4337370"/>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
        <p:nvSpPr>
          <p:cNvPr id="70" name="TextBox 69">
            <a:extLst>
              <a:ext uri="{FF2B5EF4-FFF2-40B4-BE49-F238E27FC236}">
                <a16:creationId xmlns:a16="http://schemas.microsoft.com/office/drawing/2014/main" id="{3177860F-016B-4A21-ADBA-41F3D696A17B}"/>
              </a:ext>
            </a:extLst>
          </p:cNvPr>
          <p:cNvSpPr txBox="1"/>
          <p:nvPr/>
        </p:nvSpPr>
        <p:spPr>
          <a:xfrm>
            <a:off x="6717956" y="2854115"/>
            <a:ext cx="327334" cy="369332"/>
          </a:xfrm>
          <a:prstGeom prst="rect">
            <a:avLst/>
          </a:prstGeom>
          <a:noFill/>
        </p:spPr>
        <p:txBody>
          <a:bodyPr wrap="none" rtlCol="0">
            <a:spAutoFit/>
          </a:bodyPr>
          <a:lstStyle/>
          <a:p>
            <a:r>
              <a:rPr lang="en-US" dirty="0"/>
              <a:t>D</a:t>
            </a:r>
          </a:p>
        </p:txBody>
      </p:sp>
      <p:sp>
        <p:nvSpPr>
          <p:cNvPr id="71" name="TextBox 70">
            <a:extLst>
              <a:ext uri="{FF2B5EF4-FFF2-40B4-BE49-F238E27FC236}">
                <a16:creationId xmlns:a16="http://schemas.microsoft.com/office/drawing/2014/main" id="{CF21E5AB-AA26-4FCA-8D8C-CC180CBDE2C4}"/>
              </a:ext>
            </a:extLst>
          </p:cNvPr>
          <p:cNvSpPr txBox="1"/>
          <p:nvPr/>
        </p:nvSpPr>
        <p:spPr>
          <a:xfrm>
            <a:off x="6129913" y="5305521"/>
            <a:ext cx="330540" cy="369332"/>
          </a:xfrm>
          <a:prstGeom prst="rect">
            <a:avLst/>
          </a:prstGeom>
          <a:noFill/>
        </p:spPr>
        <p:txBody>
          <a:bodyPr wrap="none" rtlCol="0">
            <a:spAutoFit/>
          </a:bodyPr>
          <a:lstStyle/>
          <a:p>
            <a:r>
              <a:rPr lang="en-US" dirty="0"/>
              <a:t>G</a:t>
            </a:r>
          </a:p>
        </p:txBody>
      </p:sp>
      <p:sp>
        <p:nvSpPr>
          <p:cNvPr id="79" name="TextBox 78">
            <a:extLst>
              <a:ext uri="{FF2B5EF4-FFF2-40B4-BE49-F238E27FC236}">
                <a16:creationId xmlns:a16="http://schemas.microsoft.com/office/drawing/2014/main" id="{AE021A16-6832-4A1E-9A12-743E51DFA644}"/>
              </a:ext>
            </a:extLst>
          </p:cNvPr>
          <p:cNvSpPr txBox="1"/>
          <p:nvPr/>
        </p:nvSpPr>
        <p:spPr>
          <a:xfrm>
            <a:off x="7958101" y="5218924"/>
            <a:ext cx="328936" cy="369332"/>
          </a:xfrm>
          <a:prstGeom prst="rect">
            <a:avLst/>
          </a:prstGeom>
          <a:noFill/>
        </p:spPr>
        <p:txBody>
          <a:bodyPr wrap="none" rtlCol="0">
            <a:spAutoFit/>
          </a:bodyPr>
          <a:lstStyle/>
          <a:p>
            <a:r>
              <a:rPr lang="en-US" dirty="0"/>
              <a:t>H</a:t>
            </a:r>
          </a:p>
        </p:txBody>
      </p:sp>
    </p:spTree>
    <p:extLst>
      <p:ext uri="{BB962C8B-B14F-4D97-AF65-F5344CB8AC3E}">
        <p14:creationId xmlns:p14="http://schemas.microsoft.com/office/powerpoint/2010/main" val="263587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Method of Sections</a:t>
            </a:r>
          </a:p>
        </p:txBody>
      </p:sp>
      <p:sp>
        <p:nvSpPr>
          <p:cNvPr id="3" name="Content Placeholder 2"/>
          <p:cNvSpPr>
            <a:spLocks noGrp="1"/>
          </p:cNvSpPr>
          <p:nvPr>
            <p:ph idx="1"/>
          </p:nvPr>
        </p:nvSpPr>
        <p:spPr/>
        <p:txBody>
          <a:bodyPr>
            <a:normAutofit/>
          </a:bodyPr>
          <a:lstStyle/>
          <a:p>
            <a:r>
              <a:rPr lang="en-US" dirty="0"/>
              <a:t>The method of sections works on the following assumptions:</a:t>
            </a:r>
          </a:p>
          <a:p>
            <a:pPr marL="971550" lvl="1" indent="-514350">
              <a:buFont typeface="+mj-lt"/>
              <a:buAutoNum type="arabicPeriod"/>
            </a:pPr>
            <a:r>
              <a:rPr lang="en-US" dirty="0"/>
              <a:t>The structure you are analyzing is in </a:t>
            </a:r>
            <a:r>
              <a:rPr lang="en-US" b="1" dirty="0"/>
              <a:t>static equilibrium</a:t>
            </a:r>
            <a:r>
              <a:rPr lang="en-US" dirty="0"/>
              <a:t>.</a:t>
            </a:r>
          </a:p>
          <a:p>
            <a:pPr marL="971550" lvl="1" indent="-514350">
              <a:buFont typeface="+mj-lt"/>
              <a:buAutoNum type="arabicPeriod"/>
            </a:pPr>
            <a:r>
              <a:rPr lang="en-US" dirty="0"/>
              <a:t>If the structure were to be cut into sections, each of those </a:t>
            </a:r>
            <a:r>
              <a:rPr lang="en-US" b="1" dirty="0"/>
              <a:t>sections</a:t>
            </a:r>
            <a:r>
              <a:rPr lang="en-US" dirty="0"/>
              <a:t> would also be in equilibrium.</a:t>
            </a:r>
          </a:p>
          <a:p>
            <a:pPr marL="971550" lvl="1" indent="-514350">
              <a:buFont typeface="+mj-lt"/>
              <a:buAutoNum type="arabicPeriod"/>
            </a:pPr>
            <a:r>
              <a:rPr lang="en-US" dirty="0"/>
              <a:t>When you cut through a member in a structure, you “expose” the internal forces in that member.</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dirty="0"/>
          </a:p>
        </p:txBody>
      </p:sp>
    </p:spTree>
    <p:extLst>
      <p:ext uri="{BB962C8B-B14F-4D97-AF65-F5344CB8AC3E}">
        <p14:creationId xmlns:p14="http://schemas.microsoft.com/office/powerpoint/2010/main" val="385857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of Sections</a:t>
            </a:r>
          </a:p>
        </p:txBody>
      </p:sp>
      <p:sp>
        <p:nvSpPr>
          <p:cNvPr id="3" name="Content Placeholder 2"/>
          <p:cNvSpPr>
            <a:spLocks noGrp="1"/>
          </p:cNvSpPr>
          <p:nvPr>
            <p:ph idx="1"/>
          </p:nvPr>
        </p:nvSpPr>
        <p:spPr>
          <a:xfrm>
            <a:off x="457200" y="1295400"/>
            <a:ext cx="8229600" cy="1403866"/>
          </a:xfrm>
        </p:spPr>
        <p:txBody>
          <a:bodyPr>
            <a:normAutofit fontScale="92500" lnSpcReduction="10000"/>
          </a:bodyPr>
          <a:lstStyle/>
          <a:p>
            <a:r>
              <a:rPr lang="en-US" dirty="0"/>
              <a:t>Step 1: Assign letters to all the joints and identify the members by the two joints they connect.</a:t>
            </a:r>
          </a:p>
          <a:p>
            <a:pPr lvl="1"/>
            <a:r>
              <a:rPr lang="en-US" dirty="0"/>
              <a:t>(applies to method of joints and method of sections.)</a:t>
            </a:r>
          </a:p>
          <a:p>
            <a:endParaRPr lang="en-US" dirty="0"/>
          </a:p>
          <a:p>
            <a:endParaRPr lang="en-US" dirty="0"/>
          </a:p>
        </p:txBody>
      </p:sp>
      <p:cxnSp>
        <p:nvCxnSpPr>
          <p:cNvPr id="50" name="Straight Connector 49"/>
          <p:cNvCxnSpPr/>
          <p:nvPr/>
        </p:nvCxnSpPr>
        <p:spPr>
          <a:xfrm flipH="1">
            <a:off x="1638300" y="4254467"/>
            <a:ext cx="5342534" cy="1"/>
          </a:xfrm>
          <a:prstGeom prst="line">
            <a:avLst/>
          </a:prstGeom>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2" name="Rounded Rectangle 51"/>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4" name="Rounded Rectangle 63"/>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4" name="Rounded Rectangle 73"/>
          <p:cNvSpPr/>
          <p:nvPr/>
        </p:nvSpPr>
        <p:spPr>
          <a:xfrm rot="5400000">
            <a:off x="1176145" y="5445581"/>
            <a:ext cx="898072"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5" name="Rectangle 74"/>
          <p:cNvSpPr/>
          <p:nvPr/>
        </p:nvSpPr>
        <p:spPr>
          <a:xfrm>
            <a:off x="0" y="5559882"/>
            <a:ext cx="190500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6" name="Rectangle 75"/>
          <p:cNvSpPr/>
          <p:nvPr/>
        </p:nvSpPr>
        <p:spPr>
          <a:xfrm>
            <a:off x="6781801" y="5559880"/>
            <a:ext cx="238397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77" name="Oval 76"/>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8" name="Rounded Rectangle 77"/>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6" name="Rounded Rectangle 95"/>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7" name="Rounded Rectangle 96"/>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8" name="Rounded Rectangle 97"/>
          <p:cNvSpPr/>
          <p:nvPr/>
        </p:nvSpPr>
        <p:spPr>
          <a:xfrm rot="5400000">
            <a:off x="6886945" y="5340569"/>
            <a:ext cx="187779"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9" name="Rounded Rectangle 98"/>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0" name="Rounded Rectangle 99"/>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1" name="Rounded Rectangle 100"/>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2" name="Oval 101"/>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3" name="Oval 102"/>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4" name="Oval 103"/>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5" name="Oval 104"/>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6" name="Oval 105"/>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7" name="TextBox 106"/>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108" name="TextBox 107"/>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109" name="TextBox 108"/>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110" name="TextBox 109"/>
          <p:cNvSpPr txBox="1"/>
          <p:nvPr/>
        </p:nvSpPr>
        <p:spPr>
          <a:xfrm>
            <a:off x="3303418" y="6190570"/>
            <a:ext cx="304800" cy="369332"/>
          </a:xfrm>
          <a:prstGeom prst="rect">
            <a:avLst/>
          </a:prstGeom>
          <a:noFill/>
        </p:spPr>
        <p:txBody>
          <a:bodyPr wrap="square" rtlCol="0">
            <a:spAutoFit/>
          </a:bodyPr>
          <a:lstStyle/>
          <a:p>
            <a:r>
              <a:rPr lang="en-US" dirty="0"/>
              <a:t>C</a:t>
            </a:r>
          </a:p>
        </p:txBody>
      </p:sp>
      <p:sp>
        <p:nvSpPr>
          <p:cNvPr id="111" name="TextBox 110"/>
          <p:cNvSpPr txBox="1"/>
          <p:nvPr/>
        </p:nvSpPr>
        <p:spPr>
          <a:xfrm>
            <a:off x="5043589" y="6190570"/>
            <a:ext cx="304800" cy="369332"/>
          </a:xfrm>
          <a:prstGeom prst="rect">
            <a:avLst/>
          </a:prstGeom>
          <a:noFill/>
        </p:spPr>
        <p:txBody>
          <a:bodyPr wrap="square" rtlCol="0">
            <a:spAutoFit/>
          </a:bodyPr>
          <a:lstStyle/>
          <a:p>
            <a:r>
              <a:rPr lang="en-US" dirty="0"/>
              <a:t>E</a:t>
            </a:r>
          </a:p>
        </p:txBody>
      </p:sp>
      <p:sp>
        <p:nvSpPr>
          <p:cNvPr id="112" name="TextBox 111"/>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113" name="Straight Arrow Connector 112"/>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14" name="TextBox 113"/>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115" name="Straight Arrow Connector 114"/>
          <p:cNvCxnSpPr/>
          <p:nvPr/>
        </p:nvCxnSpPr>
        <p:spPr>
          <a:xfrm>
            <a:off x="5154386" y="3288268"/>
            <a:ext cx="1" cy="193239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16" name="TextBox 115"/>
          <p:cNvSpPr txBox="1"/>
          <p:nvPr/>
        </p:nvSpPr>
        <p:spPr>
          <a:xfrm>
            <a:off x="4717535" y="2819400"/>
            <a:ext cx="851931" cy="369332"/>
          </a:xfrm>
          <a:prstGeom prst="rect">
            <a:avLst/>
          </a:prstGeom>
          <a:noFill/>
        </p:spPr>
        <p:txBody>
          <a:bodyPr wrap="square" rtlCol="0">
            <a:spAutoFit/>
          </a:bodyPr>
          <a:lstStyle/>
          <a:p>
            <a:r>
              <a:rPr lang="en-US" dirty="0">
                <a:solidFill>
                  <a:srgbClr val="FF0000"/>
                </a:solidFill>
              </a:rPr>
              <a:t>80 kN</a:t>
            </a:r>
          </a:p>
        </p:txBody>
      </p:sp>
      <p:cxnSp>
        <p:nvCxnSpPr>
          <p:cNvPr id="117" name="Straight Connector 116"/>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18" name="TextBox 117"/>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119" name="Straight Connector 118"/>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20" name="TextBox 119"/>
          <p:cNvSpPr txBox="1"/>
          <p:nvPr/>
        </p:nvSpPr>
        <p:spPr>
          <a:xfrm>
            <a:off x="389993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21" name="TextBox 120"/>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22" name="Arc 121"/>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3" name="TextBox 122"/>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124" name="Straight Connector 123"/>
          <p:cNvCxnSpPr>
            <a:stCxn id="77"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a:stCxn id="77"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7" name="Straight Arrow Connector 126"/>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28" name="TextBox 127"/>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129" name="TextBox 128"/>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spTree>
    <p:extLst>
      <p:ext uri="{BB962C8B-B14F-4D97-AF65-F5344CB8AC3E}">
        <p14:creationId xmlns:p14="http://schemas.microsoft.com/office/powerpoint/2010/main" val="367919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8"/>
                                        </p:tgtEl>
                                        <p:attrNameLst>
                                          <p:attrName>style.visibility</p:attrName>
                                        </p:attrNameLst>
                                      </p:cBhvr>
                                      <p:to>
                                        <p:strVal val="visible"/>
                                      </p:to>
                                    </p:set>
                                    <p:animEffect transition="in" filter="fade">
                                      <p:cBhvr>
                                        <p:cTn id="10" dur="500"/>
                                        <p:tgtEl>
                                          <p:spTgt spid="10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0"/>
                                        </p:tgtEl>
                                        <p:attrNameLst>
                                          <p:attrName>style.visibility</p:attrName>
                                        </p:attrNameLst>
                                      </p:cBhvr>
                                      <p:to>
                                        <p:strVal val="visible"/>
                                      </p:to>
                                    </p:set>
                                    <p:animEffect transition="in" filter="fade">
                                      <p:cBhvr>
                                        <p:cTn id="13" dur="500"/>
                                        <p:tgtEl>
                                          <p:spTgt spid="1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9"/>
                                        </p:tgtEl>
                                        <p:attrNameLst>
                                          <p:attrName>style.visibility</p:attrName>
                                        </p:attrNameLst>
                                      </p:cBhvr>
                                      <p:to>
                                        <p:strVal val="visible"/>
                                      </p:to>
                                    </p:set>
                                    <p:animEffect transition="in" filter="fade">
                                      <p:cBhvr>
                                        <p:cTn id="16" dur="500"/>
                                        <p:tgtEl>
                                          <p:spTgt spid="10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1"/>
                                        </p:tgtEl>
                                        <p:attrNameLst>
                                          <p:attrName>style.visibility</p:attrName>
                                        </p:attrNameLst>
                                      </p:cBhvr>
                                      <p:to>
                                        <p:strVal val="visible"/>
                                      </p:to>
                                    </p:set>
                                    <p:animEffect transition="in" filter="fade">
                                      <p:cBhvr>
                                        <p:cTn id="19" dur="500"/>
                                        <p:tgtEl>
                                          <p:spTgt spid="1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fade">
                                      <p:cBhvr>
                                        <p:cTn id="22"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p:bldP spid="108" grpId="0"/>
      <p:bldP spid="109" grpId="0"/>
      <p:bldP spid="110" grpId="0"/>
      <p:bldP spid="111" grpId="0"/>
      <p:bldP spid="1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1"/>
            <a:ext cx="8229600" cy="1676399"/>
          </a:xfrm>
        </p:spPr>
        <p:txBody>
          <a:bodyPr>
            <a:normAutofit fontScale="62500" lnSpcReduction="20000"/>
          </a:bodyPr>
          <a:lstStyle/>
          <a:p>
            <a:r>
              <a:rPr lang="en-US" dirty="0"/>
              <a:t>Step 2 (Optional):  Treat the whole truss structure as a rigid body and solve for the external reaction forces</a:t>
            </a:r>
          </a:p>
          <a:p>
            <a:pPr lvl="1"/>
            <a:r>
              <a:rPr lang="en-US" dirty="0"/>
              <a:t>Draw a free body diagram of the truss as a  whole.</a:t>
            </a:r>
          </a:p>
          <a:p>
            <a:pPr lvl="1"/>
            <a:r>
              <a:rPr lang="en-US" dirty="0"/>
              <a:t>Write out the equilibrium equations (sum of forces in the x, sum of forces in the y, and sum of moments).</a:t>
            </a:r>
          </a:p>
          <a:p>
            <a:pPr lvl="1"/>
            <a:r>
              <a:rPr lang="en-US" dirty="0"/>
              <a:t>Solve the equations for the unknown reaction forces.</a:t>
            </a:r>
          </a:p>
          <a:p>
            <a:pPr lvl="1"/>
            <a:endParaRPr lang="en-US" dirty="0"/>
          </a:p>
          <a:p>
            <a:endParaRPr lang="en-US" dirty="0"/>
          </a:p>
          <a:p>
            <a:endParaRPr lang="en-US" dirty="0"/>
          </a:p>
        </p:txBody>
      </p:sp>
      <p:sp>
        <p:nvSpPr>
          <p:cNvPr id="55" name="Title 1"/>
          <p:cNvSpPr>
            <a:spLocks noGrp="1"/>
          </p:cNvSpPr>
          <p:nvPr>
            <p:ph type="title"/>
          </p:nvPr>
        </p:nvSpPr>
        <p:spPr/>
        <p:txBody>
          <a:bodyPr/>
          <a:lstStyle/>
          <a:p>
            <a:r>
              <a:rPr lang="en-US" dirty="0"/>
              <a:t>Method of Sections</a:t>
            </a:r>
          </a:p>
        </p:txBody>
      </p:sp>
      <p:sp>
        <p:nvSpPr>
          <p:cNvPr id="61" name="TextBox 60"/>
          <p:cNvSpPr txBox="1"/>
          <p:nvPr/>
        </p:nvSpPr>
        <p:spPr>
          <a:xfrm>
            <a:off x="1435217" y="3188732"/>
            <a:ext cx="437125"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AY</a:t>
            </a:r>
            <a:endParaRPr lang="en-US" dirty="0">
              <a:solidFill>
                <a:srgbClr val="FF0000"/>
              </a:solidFill>
            </a:endParaRPr>
          </a:p>
        </p:txBody>
      </p:sp>
      <p:cxnSp>
        <p:nvCxnSpPr>
          <p:cNvPr id="64" name="Straight Connector 63"/>
          <p:cNvCxnSpPr/>
          <p:nvPr/>
        </p:nvCxnSpPr>
        <p:spPr>
          <a:xfrm flipH="1">
            <a:off x="1638300" y="4254467"/>
            <a:ext cx="5342534" cy="1"/>
          </a:xfrm>
          <a:prstGeom prst="line">
            <a:avLst/>
          </a:prstGeom>
        </p:spPr>
        <p:style>
          <a:lnRef idx="1">
            <a:schemeClr val="accent1"/>
          </a:lnRef>
          <a:fillRef idx="0">
            <a:schemeClr val="accent1"/>
          </a:fillRef>
          <a:effectRef idx="0">
            <a:schemeClr val="accent1"/>
          </a:effectRef>
          <a:fontRef idx="minor">
            <a:schemeClr val="tx1"/>
          </a:fontRef>
        </p:style>
      </p:cxnSp>
      <p:sp>
        <p:nvSpPr>
          <p:cNvPr id="111" name="Rounded Rectangle 110"/>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2" name="Rounded Rectangle 111"/>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3" name="Rounded Rectangle 112"/>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4" name="Rounded Rectangle 113"/>
          <p:cNvSpPr/>
          <p:nvPr/>
        </p:nvSpPr>
        <p:spPr>
          <a:xfrm rot="5400000">
            <a:off x="1176145" y="5445581"/>
            <a:ext cx="898072"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5" name="Rectangle 114"/>
          <p:cNvSpPr/>
          <p:nvPr/>
        </p:nvSpPr>
        <p:spPr>
          <a:xfrm>
            <a:off x="0" y="5559882"/>
            <a:ext cx="190500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6" name="Rectangle 115"/>
          <p:cNvSpPr/>
          <p:nvPr/>
        </p:nvSpPr>
        <p:spPr>
          <a:xfrm>
            <a:off x="6781801" y="5559880"/>
            <a:ext cx="2383970" cy="129811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p>
        </p:txBody>
      </p:sp>
      <p:sp>
        <p:nvSpPr>
          <p:cNvPr id="117" name="Oval 116"/>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8" name="Rounded Rectangle 117"/>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9" name="Rounded Rectangle 118"/>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0" name="Rounded Rectangle 119"/>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1" name="Rounded Rectangle 120"/>
          <p:cNvSpPr/>
          <p:nvPr/>
        </p:nvSpPr>
        <p:spPr>
          <a:xfrm rot="5400000">
            <a:off x="6886945" y="5340569"/>
            <a:ext cx="187779" cy="228599"/>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2" name="Rounded Rectangle 121"/>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3" name="Rounded Rectangle 122"/>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4" name="Rounded Rectangle 123"/>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25" name="Oval 124"/>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6" name="Oval 125"/>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7" name="Oval 126"/>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8" name="Oval 127"/>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9" name="Oval 128"/>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30" name="TextBox 129"/>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131" name="TextBox 130"/>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132" name="TextBox 131"/>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133" name="TextBox 132"/>
          <p:cNvSpPr txBox="1"/>
          <p:nvPr/>
        </p:nvSpPr>
        <p:spPr>
          <a:xfrm>
            <a:off x="3303418" y="6190570"/>
            <a:ext cx="304800" cy="369332"/>
          </a:xfrm>
          <a:prstGeom prst="rect">
            <a:avLst/>
          </a:prstGeom>
          <a:noFill/>
        </p:spPr>
        <p:txBody>
          <a:bodyPr wrap="square" rtlCol="0">
            <a:spAutoFit/>
          </a:bodyPr>
          <a:lstStyle/>
          <a:p>
            <a:r>
              <a:rPr lang="en-US" dirty="0"/>
              <a:t>C</a:t>
            </a:r>
          </a:p>
        </p:txBody>
      </p:sp>
      <p:sp>
        <p:nvSpPr>
          <p:cNvPr id="134" name="TextBox 133"/>
          <p:cNvSpPr txBox="1"/>
          <p:nvPr/>
        </p:nvSpPr>
        <p:spPr>
          <a:xfrm>
            <a:off x="5043589" y="6190570"/>
            <a:ext cx="304800" cy="369332"/>
          </a:xfrm>
          <a:prstGeom prst="rect">
            <a:avLst/>
          </a:prstGeom>
          <a:noFill/>
        </p:spPr>
        <p:txBody>
          <a:bodyPr wrap="square" rtlCol="0">
            <a:spAutoFit/>
          </a:bodyPr>
          <a:lstStyle/>
          <a:p>
            <a:r>
              <a:rPr lang="en-US" dirty="0"/>
              <a:t>E</a:t>
            </a:r>
          </a:p>
        </p:txBody>
      </p:sp>
      <p:sp>
        <p:nvSpPr>
          <p:cNvPr id="135" name="TextBox 134"/>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136" name="Straight Arrow Connector 135"/>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37" name="TextBox 136"/>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138" name="Straight Arrow Connector 137"/>
          <p:cNvCxnSpPr/>
          <p:nvPr/>
        </p:nvCxnSpPr>
        <p:spPr>
          <a:xfrm>
            <a:off x="5154386" y="3288268"/>
            <a:ext cx="1" cy="193239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39" name="TextBox 138"/>
          <p:cNvSpPr txBox="1"/>
          <p:nvPr/>
        </p:nvSpPr>
        <p:spPr>
          <a:xfrm>
            <a:off x="4717535" y="2819400"/>
            <a:ext cx="851931" cy="369332"/>
          </a:xfrm>
          <a:prstGeom prst="rect">
            <a:avLst/>
          </a:prstGeom>
          <a:noFill/>
        </p:spPr>
        <p:txBody>
          <a:bodyPr wrap="square" rtlCol="0">
            <a:spAutoFit/>
          </a:bodyPr>
          <a:lstStyle/>
          <a:p>
            <a:r>
              <a:rPr lang="en-US" dirty="0">
                <a:solidFill>
                  <a:srgbClr val="FF0000"/>
                </a:solidFill>
              </a:rPr>
              <a:t>80 kN</a:t>
            </a:r>
          </a:p>
        </p:txBody>
      </p:sp>
      <p:cxnSp>
        <p:nvCxnSpPr>
          <p:cNvPr id="140" name="Straight Connector 139"/>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41" name="TextBox 140"/>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142" name="Straight Connector 141"/>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43" name="TextBox 142"/>
          <p:cNvSpPr txBox="1"/>
          <p:nvPr/>
        </p:nvSpPr>
        <p:spPr>
          <a:xfrm>
            <a:off x="389993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44" name="TextBox 143"/>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45" name="Arc 144"/>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6" name="TextBox 145"/>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147" name="Straight Connector 146"/>
          <p:cNvCxnSpPr>
            <a:stCxn id="117"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a:stCxn id="117"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Arrow Connector 148"/>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50" name="Straight Arrow Connector 149"/>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51" name="TextBox 150"/>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152" name="TextBox 151"/>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cxnSp>
        <p:nvCxnSpPr>
          <p:cNvPr id="57" name="Straight Arrow Connector 56"/>
          <p:cNvCxnSpPr/>
          <p:nvPr/>
        </p:nvCxnSpPr>
        <p:spPr>
          <a:xfrm flipV="1">
            <a:off x="1643743" y="3594067"/>
            <a:ext cx="0" cy="161186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0" name="Straight Arrow Connector 59"/>
          <p:cNvCxnSpPr/>
          <p:nvPr/>
        </p:nvCxnSpPr>
        <p:spPr>
          <a:xfrm flipH="1" flipV="1">
            <a:off x="6972300" y="3352800"/>
            <a:ext cx="8534" cy="183680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2" name="TextBox 51"/>
          <p:cNvSpPr txBox="1"/>
          <p:nvPr/>
        </p:nvSpPr>
        <p:spPr>
          <a:xfrm>
            <a:off x="6758004" y="3004066"/>
            <a:ext cx="437125"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FY</a:t>
            </a:r>
            <a:endParaRPr lang="en-US" dirty="0">
              <a:solidFill>
                <a:srgbClr val="FF0000"/>
              </a:solidFill>
            </a:endParaRPr>
          </a:p>
        </p:txBody>
      </p:sp>
      <p:cxnSp>
        <p:nvCxnSpPr>
          <p:cNvPr id="53" name="Straight Arrow Connector 52"/>
          <p:cNvCxnSpPr/>
          <p:nvPr/>
        </p:nvCxnSpPr>
        <p:spPr>
          <a:xfrm flipV="1">
            <a:off x="1638300" y="5222824"/>
            <a:ext cx="840552" cy="976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4" name="TextBox 53"/>
          <p:cNvSpPr txBox="1"/>
          <p:nvPr/>
        </p:nvSpPr>
        <p:spPr>
          <a:xfrm>
            <a:off x="2080348" y="4757058"/>
            <a:ext cx="48099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AX</a:t>
            </a:r>
            <a:endParaRPr lang="en-US" dirty="0">
              <a:solidFill>
                <a:srgbClr val="FF0000"/>
              </a:solidFill>
            </a:endParaRPr>
          </a:p>
        </p:txBody>
      </p:sp>
    </p:spTree>
    <p:extLst>
      <p:ext uri="{BB962C8B-B14F-4D97-AF65-F5344CB8AC3E}">
        <p14:creationId xmlns:p14="http://schemas.microsoft.com/office/powerpoint/2010/main" val="352432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5"/>
                                        </p:tgtEl>
                                      </p:cBhvr>
                                    </p:animEffect>
                                    <p:set>
                                      <p:cBhvr>
                                        <p:cTn id="7" dur="1" fill="hold">
                                          <p:stCondLst>
                                            <p:cond delay="499"/>
                                          </p:stCondLst>
                                        </p:cTn>
                                        <p:tgtEl>
                                          <p:spTgt spid="115"/>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14"/>
                                        </p:tgtEl>
                                      </p:cBhvr>
                                    </p:animEffect>
                                    <p:set>
                                      <p:cBhvr>
                                        <p:cTn id="10" dur="1" fill="hold">
                                          <p:stCondLst>
                                            <p:cond delay="499"/>
                                          </p:stCondLst>
                                        </p:cTn>
                                        <p:tgtEl>
                                          <p:spTgt spid="114"/>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116"/>
                                        </p:tgtEl>
                                      </p:cBhvr>
                                    </p:animEffect>
                                    <p:set>
                                      <p:cBhvr>
                                        <p:cTn id="13" dur="1" fill="hold">
                                          <p:stCondLst>
                                            <p:cond delay="499"/>
                                          </p:stCondLst>
                                        </p:cTn>
                                        <p:tgtEl>
                                          <p:spTgt spid="116"/>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121"/>
                                        </p:tgtEl>
                                      </p:cBhvr>
                                    </p:animEffect>
                                    <p:set>
                                      <p:cBhvr>
                                        <p:cTn id="16" dur="1" fill="hold">
                                          <p:stCondLst>
                                            <p:cond delay="499"/>
                                          </p:stCondLst>
                                        </p:cTn>
                                        <p:tgtEl>
                                          <p:spTgt spid="12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animEffect transition="in" filter="fade">
                                      <p:cBhvr>
                                        <p:cTn id="21" dur="500"/>
                                        <p:tgtEl>
                                          <p:spTgt spid="5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1"/>
                                        </p:tgtEl>
                                        <p:attrNameLst>
                                          <p:attrName>style.visibility</p:attrName>
                                        </p:attrNameLst>
                                      </p:cBhvr>
                                      <p:to>
                                        <p:strVal val="visible"/>
                                      </p:to>
                                    </p:set>
                                    <p:animEffect transition="in" filter="fade">
                                      <p:cBhvr>
                                        <p:cTn id="24" dur="500"/>
                                        <p:tgtEl>
                                          <p:spTgt spid="61"/>
                                        </p:tgtEl>
                                      </p:cBhvr>
                                    </p:animEffect>
                                  </p:childTnLst>
                                </p:cTn>
                              </p:par>
                              <p:par>
                                <p:cTn id="25" presetID="10"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fade">
                                      <p:cBhvr>
                                        <p:cTn id="27" dur="500"/>
                                        <p:tgtEl>
                                          <p:spTgt spid="6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2"/>
                                        </p:tgtEl>
                                        <p:attrNameLst>
                                          <p:attrName>style.visibility</p:attrName>
                                        </p:attrNameLst>
                                      </p:cBhvr>
                                      <p:to>
                                        <p:strVal val="visible"/>
                                      </p:to>
                                    </p:set>
                                    <p:animEffect transition="in" filter="fade">
                                      <p:cBhvr>
                                        <p:cTn id="30" dur="500"/>
                                        <p:tgtEl>
                                          <p:spTgt spid="52"/>
                                        </p:tgtEl>
                                      </p:cBhvr>
                                    </p:animEffect>
                                  </p:childTnLst>
                                </p:cTn>
                              </p:par>
                              <p:par>
                                <p:cTn id="31" presetID="10"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animEffect transition="in" filter="fade">
                                      <p:cBhvr>
                                        <p:cTn id="33" dur="500"/>
                                        <p:tgtEl>
                                          <p:spTgt spid="5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114" grpId="0" animBg="1"/>
      <p:bldP spid="115" grpId="0" animBg="1"/>
      <p:bldP spid="116" grpId="0" animBg="1"/>
      <p:bldP spid="121" grpId="0" animBg="1"/>
      <p:bldP spid="52" grpId="0"/>
      <p:bldP spid="5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of Sections</a:t>
            </a:r>
          </a:p>
        </p:txBody>
      </p:sp>
      <p:sp>
        <p:nvSpPr>
          <p:cNvPr id="3" name="Content Placeholder 2"/>
          <p:cNvSpPr>
            <a:spLocks noGrp="1"/>
          </p:cNvSpPr>
          <p:nvPr>
            <p:ph idx="1"/>
          </p:nvPr>
        </p:nvSpPr>
        <p:spPr>
          <a:xfrm>
            <a:off x="457200" y="1295400"/>
            <a:ext cx="8229600" cy="1872735"/>
          </a:xfrm>
        </p:spPr>
        <p:txBody>
          <a:bodyPr>
            <a:normAutofit fontScale="85000" lnSpcReduction="20000"/>
          </a:bodyPr>
          <a:lstStyle/>
          <a:p>
            <a:r>
              <a:rPr lang="en-US" dirty="0"/>
              <a:t>Step 3:  Imagine cutting the truss into two sections.</a:t>
            </a:r>
          </a:p>
          <a:p>
            <a:pPr lvl="1"/>
            <a:r>
              <a:rPr lang="en-US" dirty="0"/>
              <a:t>Cut through members (no joints) that you need to find the forces in.</a:t>
            </a:r>
          </a:p>
          <a:p>
            <a:pPr lvl="1"/>
            <a:r>
              <a:rPr lang="en-US" dirty="0"/>
              <a:t>Try to not cut more than 3 members for 2D problems or 6 members for 3D problems.</a:t>
            </a:r>
          </a:p>
          <a:p>
            <a:endParaRPr lang="en-US" dirty="0"/>
          </a:p>
        </p:txBody>
      </p:sp>
      <p:sp>
        <p:nvSpPr>
          <p:cNvPr id="54" name="TextBox 53"/>
          <p:cNvSpPr txBox="1"/>
          <p:nvPr/>
        </p:nvSpPr>
        <p:spPr>
          <a:xfrm>
            <a:off x="1174234" y="3188732"/>
            <a:ext cx="1111766" cy="369332"/>
          </a:xfrm>
          <a:prstGeom prst="rect">
            <a:avLst/>
          </a:prstGeom>
          <a:noFill/>
        </p:spPr>
        <p:txBody>
          <a:bodyPr wrap="square" rtlCol="0">
            <a:spAutoFit/>
          </a:bodyPr>
          <a:lstStyle/>
          <a:p>
            <a:r>
              <a:rPr lang="en-US" dirty="0">
                <a:solidFill>
                  <a:srgbClr val="FF0000"/>
                </a:solidFill>
              </a:rPr>
              <a:t>66.7 </a:t>
            </a:r>
            <a:r>
              <a:rPr lang="en-US" dirty="0" err="1">
                <a:solidFill>
                  <a:srgbClr val="FF0000"/>
                </a:solidFill>
              </a:rPr>
              <a:t>kN</a:t>
            </a:r>
            <a:endParaRPr lang="en-US" dirty="0">
              <a:solidFill>
                <a:srgbClr val="FF0000"/>
              </a:solidFill>
            </a:endParaRPr>
          </a:p>
        </p:txBody>
      </p:sp>
      <p:sp>
        <p:nvSpPr>
          <p:cNvPr id="56" name="TextBox 55"/>
          <p:cNvSpPr txBox="1"/>
          <p:nvPr/>
        </p:nvSpPr>
        <p:spPr>
          <a:xfrm>
            <a:off x="6508234" y="2983468"/>
            <a:ext cx="1111766" cy="369332"/>
          </a:xfrm>
          <a:prstGeom prst="rect">
            <a:avLst/>
          </a:prstGeom>
          <a:noFill/>
        </p:spPr>
        <p:txBody>
          <a:bodyPr wrap="square" rtlCol="0">
            <a:spAutoFit/>
          </a:bodyPr>
          <a:lstStyle/>
          <a:p>
            <a:r>
              <a:rPr lang="en-US" dirty="0">
                <a:solidFill>
                  <a:srgbClr val="FF0000"/>
                </a:solidFill>
              </a:rPr>
              <a:t>73.3 </a:t>
            </a:r>
            <a:r>
              <a:rPr lang="en-US" dirty="0" err="1">
                <a:solidFill>
                  <a:srgbClr val="FF0000"/>
                </a:solidFill>
              </a:rPr>
              <a:t>kN</a:t>
            </a:r>
            <a:endParaRPr lang="en-US" dirty="0">
              <a:solidFill>
                <a:srgbClr val="FF0000"/>
              </a:solidFill>
            </a:endParaRPr>
          </a:p>
        </p:txBody>
      </p:sp>
      <p:cxnSp>
        <p:nvCxnSpPr>
          <p:cNvPr id="57" name="Straight Connector 56"/>
          <p:cNvCxnSpPr/>
          <p:nvPr/>
        </p:nvCxnSpPr>
        <p:spPr>
          <a:xfrm flipH="1">
            <a:off x="1638300" y="4254467"/>
            <a:ext cx="5342534" cy="1"/>
          </a:xfrm>
          <a:prstGeom prst="line">
            <a:avLst/>
          </a:prstGeom>
        </p:spPr>
        <p:style>
          <a:lnRef idx="1">
            <a:schemeClr val="accent1"/>
          </a:lnRef>
          <a:fillRef idx="0">
            <a:schemeClr val="accent1"/>
          </a:fillRef>
          <a:effectRef idx="0">
            <a:schemeClr val="accent1"/>
          </a:effectRef>
          <a:fontRef idx="minor">
            <a:schemeClr val="tx1"/>
          </a:fontRef>
        </p:style>
      </p:cxnSp>
      <p:sp>
        <p:nvSpPr>
          <p:cNvPr id="58" name="Rounded Rectangle 57"/>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59" name="Rounded Rectangle 58"/>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0" name="Rounded Rectangle 59"/>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4" name="Oval 63"/>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65" name="Rounded Rectangle 64"/>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6" name="Rounded Rectangle 65"/>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7" name="Rounded Rectangle 66"/>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9" name="Rounded Rectangle 68"/>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0" name="Rounded Rectangle 69"/>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1" name="Rounded Rectangle 70"/>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2" name="Oval 71"/>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3" name="Oval 72"/>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4" name="Oval 73"/>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5" name="Oval 74"/>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6" name="Oval 75"/>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7" name="TextBox 76"/>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78" name="TextBox 77"/>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79" name="TextBox 78"/>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80" name="TextBox 79"/>
          <p:cNvSpPr txBox="1"/>
          <p:nvPr/>
        </p:nvSpPr>
        <p:spPr>
          <a:xfrm>
            <a:off x="3303418" y="6208939"/>
            <a:ext cx="304800" cy="369332"/>
          </a:xfrm>
          <a:prstGeom prst="rect">
            <a:avLst/>
          </a:prstGeom>
          <a:noFill/>
        </p:spPr>
        <p:txBody>
          <a:bodyPr wrap="square" rtlCol="0">
            <a:spAutoFit/>
          </a:bodyPr>
          <a:lstStyle/>
          <a:p>
            <a:r>
              <a:rPr lang="en-US" dirty="0"/>
              <a:t>C</a:t>
            </a:r>
          </a:p>
        </p:txBody>
      </p:sp>
      <p:sp>
        <p:nvSpPr>
          <p:cNvPr id="81" name="TextBox 80"/>
          <p:cNvSpPr txBox="1"/>
          <p:nvPr/>
        </p:nvSpPr>
        <p:spPr>
          <a:xfrm>
            <a:off x="5043589" y="6172201"/>
            <a:ext cx="304800" cy="369332"/>
          </a:xfrm>
          <a:prstGeom prst="rect">
            <a:avLst/>
          </a:prstGeom>
          <a:noFill/>
        </p:spPr>
        <p:txBody>
          <a:bodyPr wrap="square" rtlCol="0">
            <a:spAutoFit/>
          </a:bodyPr>
          <a:lstStyle/>
          <a:p>
            <a:r>
              <a:rPr lang="en-US" dirty="0"/>
              <a:t>E</a:t>
            </a:r>
          </a:p>
        </p:txBody>
      </p:sp>
      <p:sp>
        <p:nvSpPr>
          <p:cNvPr id="82" name="TextBox 81"/>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83" name="Straight Arrow Connector 82"/>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4" name="TextBox 83"/>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85" name="Straight Arrow Connector 84"/>
          <p:cNvCxnSpPr/>
          <p:nvPr/>
        </p:nvCxnSpPr>
        <p:spPr>
          <a:xfrm>
            <a:off x="5154386" y="3288268"/>
            <a:ext cx="1" cy="1932399"/>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86" name="TextBox 85"/>
          <p:cNvSpPr txBox="1"/>
          <p:nvPr/>
        </p:nvSpPr>
        <p:spPr>
          <a:xfrm>
            <a:off x="4717535" y="2819400"/>
            <a:ext cx="851931" cy="369332"/>
          </a:xfrm>
          <a:prstGeom prst="rect">
            <a:avLst/>
          </a:prstGeom>
          <a:noFill/>
        </p:spPr>
        <p:txBody>
          <a:bodyPr wrap="square" rtlCol="0">
            <a:spAutoFit/>
          </a:bodyPr>
          <a:lstStyle/>
          <a:p>
            <a:r>
              <a:rPr lang="en-US" dirty="0">
                <a:solidFill>
                  <a:srgbClr val="FF0000"/>
                </a:solidFill>
              </a:rPr>
              <a:t>80 kN</a:t>
            </a:r>
          </a:p>
        </p:txBody>
      </p:sp>
      <p:cxnSp>
        <p:nvCxnSpPr>
          <p:cNvPr id="87" name="Straight Connector 86"/>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89" name="Straight Connector 88"/>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90" name="TextBox 89"/>
          <p:cNvSpPr txBox="1"/>
          <p:nvPr/>
        </p:nvSpPr>
        <p:spPr>
          <a:xfrm>
            <a:off x="389993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91" name="TextBox 90"/>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92" name="Arc 91"/>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3" name="TextBox 92"/>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94" name="Straight Connector 93"/>
          <p:cNvCxnSpPr>
            <a:stCxn id="64"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a:stCxn id="64"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97" name="Straight Arrow Connector 96"/>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8" name="TextBox 97"/>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99" name="TextBox 98"/>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cxnSp>
        <p:nvCxnSpPr>
          <p:cNvPr id="100" name="Straight Arrow Connector 99"/>
          <p:cNvCxnSpPr/>
          <p:nvPr/>
        </p:nvCxnSpPr>
        <p:spPr>
          <a:xfrm flipV="1">
            <a:off x="1643743" y="3594067"/>
            <a:ext cx="0" cy="161186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01" name="Straight Arrow Connector 100"/>
          <p:cNvCxnSpPr/>
          <p:nvPr/>
        </p:nvCxnSpPr>
        <p:spPr>
          <a:xfrm flipH="1" flipV="1">
            <a:off x="6972300" y="3352800"/>
            <a:ext cx="8534" cy="183680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a:off x="4298484" y="4636919"/>
            <a:ext cx="24003" cy="2068681"/>
          </a:xfrm>
          <a:prstGeom prst="line">
            <a:avLst/>
          </a:prstGeom>
          <a:ln>
            <a:prstDash val="lgDash"/>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8833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Box 72"/>
          <p:cNvSpPr txBox="1"/>
          <p:nvPr/>
        </p:nvSpPr>
        <p:spPr>
          <a:xfrm>
            <a:off x="1174234" y="3188732"/>
            <a:ext cx="1111766" cy="369332"/>
          </a:xfrm>
          <a:prstGeom prst="rect">
            <a:avLst/>
          </a:prstGeom>
          <a:noFill/>
        </p:spPr>
        <p:txBody>
          <a:bodyPr wrap="square" rtlCol="0">
            <a:spAutoFit/>
          </a:bodyPr>
          <a:lstStyle/>
          <a:p>
            <a:r>
              <a:rPr lang="en-US" dirty="0">
                <a:solidFill>
                  <a:srgbClr val="FF0000"/>
                </a:solidFill>
              </a:rPr>
              <a:t>66.7 </a:t>
            </a:r>
            <a:r>
              <a:rPr lang="en-US" dirty="0" err="1">
                <a:solidFill>
                  <a:srgbClr val="FF0000"/>
                </a:solidFill>
              </a:rPr>
              <a:t>kN</a:t>
            </a:r>
            <a:endParaRPr lang="en-US" dirty="0">
              <a:solidFill>
                <a:srgbClr val="FF0000"/>
              </a:solidFill>
            </a:endParaRPr>
          </a:p>
        </p:txBody>
      </p:sp>
      <p:sp>
        <p:nvSpPr>
          <p:cNvPr id="84" name="TextBox 83"/>
          <p:cNvSpPr txBox="1"/>
          <p:nvPr/>
        </p:nvSpPr>
        <p:spPr>
          <a:xfrm>
            <a:off x="6508234" y="2983468"/>
            <a:ext cx="1111766" cy="369332"/>
          </a:xfrm>
          <a:prstGeom prst="rect">
            <a:avLst/>
          </a:prstGeom>
          <a:noFill/>
        </p:spPr>
        <p:txBody>
          <a:bodyPr wrap="square" rtlCol="0">
            <a:spAutoFit/>
          </a:bodyPr>
          <a:lstStyle/>
          <a:p>
            <a:r>
              <a:rPr lang="en-US" dirty="0">
                <a:solidFill>
                  <a:srgbClr val="FF0000"/>
                </a:solidFill>
              </a:rPr>
              <a:t>73.3 </a:t>
            </a:r>
            <a:r>
              <a:rPr lang="en-US" dirty="0" err="1">
                <a:solidFill>
                  <a:srgbClr val="FF0000"/>
                </a:solidFill>
              </a:rPr>
              <a:t>kN</a:t>
            </a:r>
            <a:endParaRPr lang="en-US" dirty="0">
              <a:solidFill>
                <a:srgbClr val="FF0000"/>
              </a:solidFill>
            </a:endParaRPr>
          </a:p>
        </p:txBody>
      </p:sp>
      <p:cxnSp>
        <p:nvCxnSpPr>
          <p:cNvPr id="91" name="Straight Connector 90"/>
          <p:cNvCxnSpPr/>
          <p:nvPr/>
        </p:nvCxnSpPr>
        <p:spPr>
          <a:xfrm flipH="1">
            <a:off x="1638300" y="4254468"/>
            <a:ext cx="1835665" cy="0"/>
          </a:xfrm>
          <a:prstGeom prst="line">
            <a:avLst/>
          </a:prstGeom>
        </p:spPr>
        <p:style>
          <a:lnRef idx="1">
            <a:schemeClr val="accent1"/>
          </a:lnRef>
          <a:fillRef idx="0">
            <a:schemeClr val="accent1"/>
          </a:fillRef>
          <a:effectRef idx="0">
            <a:schemeClr val="accent1"/>
          </a:effectRef>
          <a:fontRef idx="minor">
            <a:schemeClr val="tx1"/>
          </a:fontRef>
        </p:style>
      </p:cxnSp>
      <p:sp>
        <p:nvSpPr>
          <p:cNvPr id="95" name="Rounded Rectangle 94"/>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6" name="Rounded Rectangle 95"/>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2" name="Rounded Rectangle 101"/>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3" name="Oval 102"/>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5" name="Rounded Rectangle 104"/>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7" name="Rounded Rectangle 106"/>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9" name="Rounded Rectangle 108"/>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0" name="Rounded Rectangle 109"/>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1" name="Rounded Rectangle 110"/>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2" name="Rounded Rectangle 111"/>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13" name="Oval 112"/>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7" name="Oval 116"/>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8" name="Oval 117"/>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9" name="Oval 118"/>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0" name="Oval 119"/>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21" name="TextBox 120"/>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122" name="TextBox 121"/>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123" name="TextBox 122"/>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124" name="TextBox 123"/>
          <p:cNvSpPr txBox="1"/>
          <p:nvPr/>
        </p:nvSpPr>
        <p:spPr>
          <a:xfrm>
            <a:off x="3303418" y="6208939"/>
            <a:ext cx="304800" cy="369332"/>
          </a:xfrm>
          <a:prstGeom prst="rect">
            <a:avLst/>
          </a:prstGeom>
          <a:noFill/>
        </p:spPr>
        <p:txBody>
          <a:bodyPr wrap="square" rtlCol="0">
            <a:spAutoFit/>
          </a:bodyPr>
          <a:lstStyle/>
          <a:p>
            <a:r>
              <a:rPr lang="en-US" dirty="0"/>
              <a:t>C</a:t>
            </a:r>
          </a:p>
        </p:txBody>
      </p:sp>
      <p:sp>
        <p:nvSpPr>
          <p:cNvPr id="125" name="TextBox 124"/>
          <p:cNvSpPr txBox="1"/>
          <p:nvPr/>
        </p:nvSpPr>
        <p:spPr>
          <a:xfrm>
            <a:off x="5043589" y="6172201"/>
            <a:ext cx="304800" cy="369332"/>
          </a:xfrm>
          <a:prstGeom prst="rect">
            <a:avLst/>
          </a:prstGeom>
          <a:noFill/>
        </p:spPr>
        <p:txBody>
          <a:bodyPr wrap="square" rtlCol="0">
            <a:spAutoFit/>
          </a:bodyPr>
          <a:lstStyle/>
          <a:p>
            <a:r>
              <a:rPr lang="en-US" dirty="0"/>
              <a:t>E</a:t>
            </a:r>
          </a:p>
        </p:txBody>
      </p:sp>
      <p:sp>
        <p:nvSpPr>
          <p:cNvPr id="126" name="TextBox 125"/>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127" name="Straight Arrow Connector 126"/>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28" name="TextBox 127"/>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131" name="Straight Connector 130"/>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32" name="TextBox 131"/>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133" name="Straight Connector 132"/>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36" name="Arc 135"/>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7" name="TextBox 136"/>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138" name="Straight Connector 137"/>
          <p:cNvCxnSpPr>
            <a:stCxn id="103"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a:stCxn id="103"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40" name="Straight Arrow Connector 139"/>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1" name="Straight Arrow Connector 140"/>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42" name="TextBox 141"/>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143" name="TextBox 142"/>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cxnSp>
        <p:nvCxnSpPr>
          <p:cNvPr id="144" name="Straight Arrow Connector 143"/>
          <p:cNvCxnSpPr/>
          <p:nvPr/>
        </p:nvCxnSpPr>
        <p:spPr>
          <a:xfrm flipV="1">
            <a:off x="1643743" y="3594067"/>
            <a:ext cx="0" cy="161186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45" name="Straight Arrow Connector 144"/>
          <p:cNvCxnSpPr/>
          <p:nvPr/>
        </p:nvCxnSpPr>
        <p:spPr>
          <a:xfrm flipH="1" flipV="1">
            <a:off x="6972300" y="3352800"/>
            <a:ext cx="8534" cy="183680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2" name="Title 1"/>
          <p:cNvSpPr>
            <a:spLocks noGrp="1"/>
          </p:cNvSpPr>
          <p:nvPr>
            <p:ph type="title"/>
          </p:nvPr>
        </p:nvSpPr>
        <p:spPr/>
        <p:txBody>
          <a:bodyPr/>
          <a:lstStyle/>
          <a:p>
            <a:r>
              <a:rPr lang="en-US" dirty="0"/>
              <a:t>Method of Sections</a:t>
            </a:r>
          </a:p>
        </p:txBody>
      </p:sp>
      <p:sp>
        <p:nvSpPr>
          <p:cNvPr id="3" name="Content Placeholder 2"/>
          <p:cNvSpPr>
            <a:spLocks noGrp="1"/>
          </p:cNvSpPr>
          <p:nvPr>
            <p:ph idx="1"/>
          </p:nvPr>
        </p:nvSpPr>
        <p:spPr>
          <a:xfrm>
            <a:off x="457200" y="1600201"/>
            <a:ext cx="8229600" cy="1567933"/>
          </a:xfrm>
        </p:spPr>
        <p:txBody>
          <a:bodyPr>
            <a:normAutofit fontScale="85000" lnSpcReduction="10000"/>
          </a:bodyPr>
          <a:lstStyle/>
          <a:p>
            <a:r>
              <a:rPr lang="en-US" dirty="0"/>
              <a:t>Step 4:  Draw one of the two halves separately and add in the internal forces from each cut member</a:t>
            </a:r>
          </a:p>
          <a:p>
            <a:pPr lvl="1"/>
            <a:r>
              <a:rPr lang="en-US" dirty="0"/>
              <a:t>Assume tension, negative answers will indicate compressive forces in members.</a:t>
            </a:r>
          </a:p>
          <a:p>
            <a:endParaRPr lang="en-US" dirty="0"/>
          </a:p>
        </p:txBody>
      </p:sp>
      <p:sp>
        <p:nvSpPr>
          <p:cNvPr id="64" name="Rectangle 63"/>
          <p:cNvSpPr/>
          <p:nvPr/>
        </p:nvSpPr>
        <p:spPr>
          <a:xfrm>
            <a:off x="4169226" y="4214478"/>
            <a:ext cx="1905000" cy="2586796"/>
          </a:xfrm>
          <a:prstGeom prst="rect">
            <a:avLst/>
          </a:prstGeom>
          <a:ln>
            <a:noFill/>
          </a:ln>
          <a:effectLst>
            <a:softEdge rad="1270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5" name="Straight Arrow Connector 64"/>
          <p:cNvCxnSpPr/>
          <p:nvPr/>
        </p:nvCxnSpPr>
        <p:spPr>
          <a:xfrm>
            <a:off x="4267201" y="5224187"/>
            <a:ext cx="520915"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66" name="Rectangle 65"/>
          <p:cNvSpPr/>
          <p:nvPr/>
        </p:nvSpPr>
        <p:spPr>
          <a:xfrm>
            <a:off x="5675773" y="2743200"/>
            <a:ext cx="3382106" cy="3904409"/>
          </a:xfrm>
          <a:prstGeom prst="rect">
            <a:avLst/>
          </a:prstGeom>
          <a:ln>
            <a:noFill/>
          </a:ln>
          <a:effectLst>
            <a:softEdge rad="1270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67" name="Straight Arrow Connector 66"/>
          <p:cNvCxnSpPr/>
          <p:nvPr/>
        </p:nvCxnSpPr>
        <p:spPr>
          <a:xfrm>
            <a:off x="4216618" y="5571978"/>
            <a:ext cx="507782" cy="26221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a:off x="4216618" y="6077664"/>
            <a:ext cx="507782"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69" name="TextBox 68"/>
          <p:cNvSpPr txBox="1"/>
          <p:nvPr/>
        </p:nvSpPr>
        <p:spPr>
          <a:xfrm>
            <a:off x="4866880" y="5021269"/>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BD</a:t>
            </a:r>
            <a:endParaRPr lang="en-US" dirty="0">
              <a:solidFill>
                <a:srgbClr val="FF0000"/>
              </a:solidFill>
            </a:endParaRPr>
          </a:p>
        </p:txBody>
      </p:sp>
      <p:sp>
        <p:nvSpPr>
          <p:cNvPr id="70" name="TextBox 69"/>
          <p:cNvSpPr txBox="1"/>
          <p:nvPr/>
        </p:nvSpPr>
        <p:spPr>
          <a:xfrm>
            <a:off x="4751417" y="5638550"/>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BE</a:t>
            </a:r>
            <a:endParaRPr lang="en-US" dirty="0">
              <a:solidFill>
                <a:srgbClr val="FF0000"/>
              </a:solidFill>
            </a:endParaRPr>
          </a:p>
        </p:txBody>
      </p:sp>
      <p:sp>
        <p:nvSpPr>
          <p:cNvPr id="71" name="TextBox 70"/>
          <p:cNvSpPr txBox="1"/>
          <p:nvPr/>
        </p:nvSpPr>
        <p:spPr>
          <a:xfrm>
            <a:off x="4781511" y="5941039"/>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CE</a:t>
            </a:r>
            <a:endParaRPr lang="en-US" dirty="0">
              <a:solidFill>
                <a:srgbClr val="FF0000"/>
              </a:solidFill>
            </a:endParaRPr>
          </a:p>
        </p:txBody>
      </p:sp>
    </p:spTree>
    <p:extLst>
      <p:ext uri="{BB962C8B-B14F-4D97-AF65-F5344CB8AC3E}">
        <p14:creationId xmlns:p14="http://schemas.microsoft.com/office/powerpoint/2010/main" val="24687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500"/>
                                        <p:tgtEl>
                                          <p:spTgt spid="6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par>
                                <p:cTn id="11" presetID="10"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animEffect transition="in" filter="fade">
                                      <p:cBhvr>
                                        <p:cTn id="13" dur="500"/>
                                        <p:tgtEl>
                                          <p:spTgt spid="6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0"/>
                                        </p:tgtEl>
                                        <p:attrNameLst>
                                          <p:attrName>style.visibility</p:attrName>
                                        </p:attrNameLst>
                                      </p:cBhvr>
                                      <p:to>
                                        <p:strVal val="visible"/>
                                      </p:to>
                                    </p:set>
                                    <p:animEffect transition="in" filter="fade">
                                      <p:cBhvr>
                                        <p:cTn id="16" dur="500"/>
                                        <p:tgtEl>
                                          <p:spTgt spid="70"/>
                                        </p:tgtEl>
                                      </p:cBhvr>
                                    </p:animEffect>
                                  </p:childTnLst>
                                </p:cTn>
                              </p:par>
                              <p:par>
                                <p:cTn id="17" presetID="10" presetClass="entr" presetSubtype="0" fill="hold" nodeType="withEffect">
                                  <p:stCondLst>
                                    <p:cond delay="0"/>
                                  </p:stCondLst>
                                  <p:childTnLst>
                                    <p:set>
                                      <p:cBhvr>
                                        <p:cTn id="18" dur="1" fill="hold">
                                          <p:stCondLst>
                                            <p:cond delay="0"/>
                                          </p:stCondLst>
                                        </p:cTn>
                                        <p:tgtEl>
                                          <p:spTgt spid="68"/>
                                        </p:tgtEl>
                                        <p:attrNameLst>
                                          <p:attrName>style.visibility</p:attrName>
                                        </p:attrNameLst>
                                      </p:cBhvr>
                                      <p:to>
                                        <p:strVal val="visible"/>
                                      </p:to>
                                    </p:set>
                                    <p:animEffect transition="in" filter="fade">
                                      <p:cBhvr>
                                        <p:cTn id="19" dur="500"/>
                                        <p:tgtEl>
                                          <p:spTgt spid="6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1"/>
                                        </p:tgtEl>
                                        <p:attrNameLst>
                                          <p:attrName>style.visibility</p:attrName>
                                        </p:attrNameLst>
                                      </p:cBhvr>
                                      <p:to>
                                        <p:strVal val="visible"/>
                                      </p:to>
                                    </p:set>
                                    <p:animEffect transition="in" filter="fade">
                                      <p:cBhvr>
                                        <p:cTn id="22" dur="500"/>
                                        <p:tgtEl>
                                          <p:spTgt spid="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0" grpId="0"/>
      <p:bldP spid="7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of Sections</a:t>
            </a:r>
          </a:p>
        </p:txBody>
      </p:sp>
      <p:sp>
        <p:nvSpPr>
          <p:cNvPr id="64" name="TextBox 63"/>
          <p:cNvSpPr txBox="1"/>
          <p:nvPr/>
        </p:nvSpPr>
        <p:spPr>
          <a:xfrm>
            <a:off x="1174234" y="3188732"/>
            <a:ext cx="1111766" cy="369332"/>
          </a:xfrm>
          <a:prstGeom prst="rect">
            <a:avLst/>
          </a:prstGeom>
          <a:noFill/>
        </p:spPr>
        <p:txBody>
          <a:bodyPr wrap="square" rtlCol="0">
            <a:spAutoFit/>
          </a:bodyPr>
          <a:lstStyle/>
          <a:p>
            <a:r>
              <a:rPr lang="en-US" dirty="0">
                <a:solidFill>
                  <a:srgbClr val="FF0000"/>
                </a:solidFill>
              </a:rPr>
              <a:t>66.7 </a:t>
            </a:r>
            <a:r>
              <a:rPr lang="en-US" dirty="0" err="1">
                <a:solidFill>
                  <a:srgbClr val="FF0000"/>
                </a:solidFill>
              </a:rPr>
              <a:t>kN</a:t>
            </a:r>
            <a:endParaRPr lang="en-US" dirty="0">
              <a:solidFill>
                <a:srgbClr val="FF0000"/>
              </a:solidFill>
            </a:endParaRPr>
          </a:p>
        </p:txBody>
      </p:sp>
      <p:sp>
        <p:nvSpPr>
          <p:cNvPr id="65" name="TextBox 64"/>
          <p:cNvSpPr txBox="1"/>
          <p:nvPr/>
        </p:nvSpPr>
        <p:spPr>
          <a:xfrm>
            <a:off x="6508234" y="2983468"/>
            <a:ext cx="1111766" cy="369332"/>
          </a:xfrm>
          <a:prstGeom prst="rect">
            <a:avLst/>
          </a:prstGeom>
          <a:noFill/>
        </p:spPr>
        <p:txBody>
          <a:bodyPr wrap="square" rtlCol="0">
            <a:spAutoFit/>
          </a:bodyPr>
          <a:lstStyle/>
          <a:p>
            <a:r>
              <a:rPr lang="en-US" dirty="0">
                <a:solidFill>
                  <a:srgbClr val="FF0000"/>
                </a:solidFill>
              </a:rPr>
              <a:t>73.3 </a:t>
            </a:r>
            <a:r>
              <a:rPr lang="en-US" dirty="0" err="1">
                <a:solidFill>
                  <a:srgbClr val="FF0000"/>
                </a:solidFill>
              </a:rPr>
              <a:t>kN</a:t>
            </a:r>
            <a:endParaRPr lang="en-US" dirty="0">
              <a:solidFill>
                <a:srgbClr val="FF0000"/>
              </a:solidFill>
            </a:endParaRPr>
          </a:p>
        </p:txBody>
      </p:sp>
      <p:cxnSp>
        <p:nvCxnSpPr>
          <p:cNvPr id="66" name="Straight Connector 65"/>
          <p:cNvCxnSpPr/>
          <p:nvPr/>
        </p:nvCxnSpPr>
        <p:spPr>
          <a:xfrm flipH="1">
            <a:off x="1638300" y="4254468"/>
            <a:ext cx="1835665" cy="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ounded Rectangle 66"/>
          <p:cNvSpPr/>
          <p:nvPr/>
        </p:nvSpPr>
        <p:spPr>
          <a:xfrm rot="20176388" flipH="1">
            <a:off x="4932730" y="5529537"/>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8" name="Rounded Rectangle 67"/>
          <p:cNvSpPr/>
          <p:nvPr/>
        </p:nvSpPr>
        <p:spPr>
          <a:xfrm rot="1423612">
            <a:off x="1423403" y="5507766"/>
            <a:ext cx="2239976" cy="26157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9" name="Rounded Rectangle 68"/>
          <p:cNvSpPr/>
          <p:nvPr/>
        </p:nvSpPr>
        <p:spPr>
          <a:xfrm>
            <a:off x="1510881" y="5112126"/>
            <a:ext cx="2070519" cy="23116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0" name="Oval 69"/>
          <p:cNvSpPr/>
          <p:nvPr/>
        </p:nvSpPr>
        <p:spPr>
          <a:xfrm>
            <a:off x="1600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71" name="Rounded Rectangle 70"/>
          <p:cNvSpPr/>
          <p:nvPr/>
        </p:nvSpPr>
        <p:spPr>
          <a:xfrm rot="5400000">
            <a:off x="2935142"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73" name="Rounded Rectangle 72"/>
          <p:cNvSpPr/>
          <p:nvPr/>
        </p:nvSpPr>
        <p:spPr>
          <a:xfrm flipH="1">
            <a:off x="5063575" y="5129817"/>
            <a:ext cx="2031560" cy="213470"/>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84" name="Rounded Rectangle 83"/>
          <p:cNvSpPr/>
          <p:nvPr/>
        </p:nvSpPr>
        <p:spPr>
          <a:xfrm rot="5400000">
            <a:off x="4648479" y="5525943"/>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1" name="Rounded Rectangle 90"/>
          <p:cNvSpPr/>
          <p:nvPr/>
        </p:nvSpPr>
        <p:spPr>
          <a:xfrm>
            <a:off x="3350237" y="5941039"/>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5" name="Rounded Rectangle 94"/>
          <p:cNvSpPr/>
          <p:nvPr/>
        </p:nvSpPr>
        <p:spPr>
          <a:xfrm>
            <a:off x="3350238" y="5129817"/>
            <a:ext cx="19444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96" name="Rounded Rectangle 95"/>
          <p:cNvSpPr/>
          <p:nvPr/>
        </p:nvSpPr>
        <p:spPr>
          <a:xfrm rot="1500000">
            <a:off x="3224336" y="5521968"/>
            <a:ext cx="2173634" cy="239112"/>
          </a:xfrm>
          <a:prstGeom prst="roundRect">
            <a:avLst>
              <a:gd name="adj" fmla="val 50000"/>
            </a:avLst>
          </a:prstGeom>
          <a:gradFill>
            <a:lin ang="16500000" scaled="0"/>
          </a:gradFill>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102" name="Oval 101"/>
          <p:cNvSpPr/>
          <p:nvPr/>
        </p:nvSpPr>
        <p:spPr>
          <a:xfrm>
            <a:off x="34290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3" name="Oval 102"/>
          <p:cNvSpPr/>
          <p:nvPr/>
        </p:nvSpPr>
        <p:spPr>
          <a:xfrm>
            <a:off x="5116286"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5" name="Oval 104"/>
          <p:cNvSpPr/>
          <p:nvPr/>
        </p:nvSpPr>
        <p:spPr>
          <a:xfrm>
            <a:off x="6934200" y="5189606"/>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7" name="Oval 106"/>
          <p:cNvSpPr/>
          <p:nvPr/>
        </p:nvSpPr>
        <p:spPr>
          <a:xfrm>
            <a:off x="5127172"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09" name="Oval 108"/>
          <p:cNvSpPr/>
          <p:nvPr/>
        </p:nvSpPr>
        <p:spPr>
          <a:xfrm>
            <a:off x="3429000" y="601852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110" name="TextBox 109"/>
          <p:cNvSpPr txBox="1"/>
          <p:nvPr/>
        </p:nvSpPr>
        <p:spPr>
          <a:xfrm>
            <a:off x="1219200" y="4739996"/>
            <a:ext cx="304800" cy="369332"/>
          </a:xfrm>
          <a:prstGeom prst="rect">
            <a:avLst/>
          </a:prstGeom>
          <a:noFill/>
        </p:spPr>
        <p:txBody>
          <a:bodyPr wrap="square" rtlCol="0">
            <a:spAutoFit/>
          </a:bodyPr>
          <a:lstStyle/>
          <a:p>
            <a:r>
              <a:rPr lang="en-US" dirty="0"/>
              <a:t>A</a:t>
            </a:r>
          </a:p>
        </p:txBody>
      </p:sp>
      <p:sp>
        <p:nvSpPr>
          <p:cNvPr id="111" name="TextBox 110"/>
          <p:cNvSpPr txBox="1"/>
          <p:nvPr/>
        </p:nvSpPr>
        <p:spPr>
          <a:xfrm>
            <a:off x="3113314" y="4712831"/>
            <a:ext cx="304800" cy="369332"/>
          </a:xfrm>
          <a:prstGeom prst="rect">
            <a:avLst/>
          </a:prstGeom>
          <a:noFill/>
        </p:spPr>
        <p:txBody>
          <a:bodyPr wrap="square" rtlCol="0">
            <a:spAutoFit/>
          </a:bodyPr>
          <a:lstStyle/>
          <a:p>
            <a:r>
              <a:rPr lang="en-US" dirty="0"/>
              <a:t>B</a:t>
            </a:r>
          </a:p>
        </p:txBody>
      </p:sp>
      <p:sp>
        <p:nvSpPr>
          <p:cNvPr id="112" name="TextBox 111"/>
          <p:cNvSpPr txBox="1"/>
          <p:nvPr/>
        </p:nvSpPr>
        <p:spPr>
          <a:xfrm>
            <a:off x="5295900" y="4739996"/>
            <a:ext cx="304800" cy="369332"/>
          </a:xfrm>
          <a:prstGeom prst="rect">
            <a:avLst/>
          </a:prstGeom>
          <a:noFill/>
        </p:spPr>
        <p:txBody>
          <a:bodyPr wrap="square" rtlCol="0">
            <a:spAutoFit/>
          </a:bodyPr>
          <a:lstStyle/>
          <a:p>
            <a:r>
              <a:rPr lang="en-US" dirty="0"/>
              <a:t>D</a:t>
            </a:r>
          </a:p>
        </p:txBody>
      </p:sp>
      <p:sp>
        <p:nvSpPr>
          <p:cNvPr id="113" name="TextBox 112"/>
          <p:cNvSpPr txBox="1"/>
          <p:nvPr/>
        </p:nvSpPr>
        <p:spPr>
          <a:xfrm>
            <a:off x="3303418" y="6208939"/>
            <a:ext cx="304800" cy="369332"/>
          </a:xfrm>
          <a:prstGeom prst="rect">
            <a:avLst/>
          </a:prstGeom>
          <a:noFill/>
        </p:spPr>
        <p:txBody>
          <a:bodyPr wrap="square" rtlCol="0">
            <a:spAutoFit/>
          </a:bodyPr>
          <a:lstStyle/>
          <a:p>
            <a:r>
              <a:rPr lang="en-US" dirty="0"/>
              <a:t>C</a:t>
            </a:r>
          </a:p>
        </p:txBody>
      </p:sp>
      <p:sp>
        <p:nvSpPr>
          <p:cNvPr id="117" name="TextBox 116"/>
          <p:cNvSpPr txBox="1"/>
          <p:nvPr/>
        </p:nvSpPr>
        <p:spPr>
          <a:xfrm>
            <a:off x="5043589" y="6172201"/>
            <a:ext cx="304800" cy="369332"/>
          </a:xfrm>
          <a:prstGeom prst="rect">
            <a:avLst/>
          </a:prstGeom>
          <a:noFill/>
        </p:spPr>
        <p:txBody>
          <a:bodyPr wrap="square" rtlCol="0">
            <a:spAutoFit/>
          </a:bodyPr>
          <a:lstStyle/>
          <a:p>
            <a:r>
              <a:rPr lang="en-US" dirty="0"/>
              <a:t>E</a:t>
            </a:r>
          </a:p>
        </p:txBody>
      </p:sp>
      <p:sp>
        <p:nvSpPr>
          <p:cNvPr id="118" name="TextBox 117"/>
          <p:cNvSpPr txBox="1"/>
          <p:nvPr/>
        </p:nvSpPr>
        <p:spPr>
          <a:xfrm>
            <a:off x="7086600" y="4812268"/>
            <a:ext cx="304800" cy="369332"/>
          </a:xfrm>
          <a:prstGeom prst="rect">
            <a:avLst/>
          </a:prstGeom>
          <a:noFill/>
        </p:spPr>
        <p:txBody>
          <a:bodyPr wrap="square" rtlCol="0">
            <a:spAutoFit/>
          </a:bodyPr>
          <a:lstStyle/>
          <a:p>
            <a:r>
              <a:rPr lang="en-US" dirty="0"/>
              <a:t>F</a:t>
            </a:r>
          </a:p>
        </p:txBody>
      </p:sp>
      <p:cxnSp>
        <p:nvCxnSpPr>
          <p:cNvPr id="119" name="Straight Arrow Connector 118"/>
          <p:cNvCxnSpPr/>
          <p:nvPr/>
        </p:nvCxnSpPr>
        <p:spPr>
          <a:xfrm flipH="1">
            <a:off x="3467100" y="3642868"/>
            <a:ext cx="2449" cy="156306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20" name="TextBox 119"/>
          <p:cNvSpPr txBox="1"/>
          <p:nvPr/>
        </p:nvSpPr>
        <p:spPr>
          <a:xfrm>
            <a:off x="3048000" y="3288268"/>
            <a:ext cx="851931" cy="369332"/>
          </a:xfrm>
          <a:prstGeom prst="rect">
            <a:avLst/>
          </a:prstGeom>
          <a:noFill/>
        </p:spPr>
        <p:txBody>
          <a:bodyPr wrap="square" rtlCol="0">
            <a:spAutoFit/>
          </a:bodyPr>
          <a:lstStyle/>
          <a:p>
            <a:r>
              <a:rPr lang="en-US" dirty="0">
                <a:solidFill>
                  <a:srgbClr val="FF0000"/>
                </a:solidFill>
              </a:rPr>
              <a:t>60 kN</a:t>
            </a:r>
          </a:p>
        </p:txBody>
      </p:sp>
      <p:cxnSp>
        <p:nvCxnSpPr>
          <p:cNvPr id="121" name="Straight Connector 120"/>
          <p:cNvCxnSpPr/>
          <p:nvPr/>
        </p:nvCxnSpPr>
        <p:spPr>
          <a:xfrm flipV="1">
            <a:off x="1638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22" name="TextBox 121"/>
          <p:cNvSpPr txBox="1"/>
          <p:nvPr/>
        </p:nvSpPr>
        <p:spPr>
          <a:xfrm>
            <a:off x="2133951"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123" name="Straight Connector 122"/>
          <p:cNvCxnSpPr/>
          <p:nvPr/>
        </p:nvCxnSpPr>
        <p:spPr>
          <a:xfrm flipV="1">
            <a:off x="6972300" y="3886200"/>
            <a:ext cx="0" cy="1303407"/>
          </a:xfrm>
          <a:prstGeom prst="line">
            <a:avLst/>
          </a:prstGeom>
        </p:spPr>
        <p:style>
          <a:lnRef idx="1">
            <a:schemeClr val="accent1"/>
          </a:lnRef>
          <a:fillRef idx="0">
            <a:schemeClr val="accent1"/>
          </a:fillRef>
          <a:effectRef idx="0">
            <a:schemeClr val="accent1"/>
          </a:effectRef>
          <a:fontRef idx="minor">
            <a:schemeClr val="tx1"/>
          </a:fontRef>
        </p:style>
      </p:cxnSp>
      <p:sp>
        <p:nvSpPr>
          <p:cNvPr id="124" name="TextBox 123"/>
          <p:cNvSpPr txBox="1"/>
          <p:nvPr/>
        </p:nvSpPr>
        <p:spPr>
          <a:xfrm>
            <a:off x="5679893" y="4092301"/>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125" name="Arc 124"/>
          <p:cNvSpPr/>
          <p:nvPr/>
        </p:nvSpPr>
        <p:spPr>
          <a:xfrm>
            <a:off x="952500" y="4408859"/>
            <a:ext cx="1753826" cy="1668805"/>
          </a:xfrm>
          <a:prstGeom prst="arc">
            <a:avLst>
              <a:gd name="adj1" fmla="val 21521881"/>
              <a:gd name="adj2" fmla="val 17247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26" name="TextBox 125"/>
          <p:cNvSpPr txBox="1"/>
          <p:nvPr/>
        </p:nvSpPr>
        <p:spPr>
          <a:xfrm>
            <a:off x="2631893" y="5345668"/>
            <a:ext cx="797107" cy="369332"/>
          </a:xfrm>
          <a:prstGeom prst="rect">
            <a:avLst/>
          </a:prstGeom>
          <a:noFill/>
        </p:spPr>
        <p:txBody>
          <a:bodyPr wrap="square" rtlCol="0">
            <a:spAutoFit/>
          </a:bodyPr>
          <a:lstStyle/>
          <a:p>
            <a:pPr algn="ctr"/>
            <a:r>
              <a:rPr lang="en-US" dirty="0">
                <a:solidFill>
                  <a:schemeClr val="tx2"/>
                </a:solidFill>
              </a:rPr>
              <a:t>20°</a:t>
            </a:r>
          </a:p>
        </p:txBody>
      </p:sp>
      <p:cxnSp>
        <p:nvCxnSpPr>
          <p:cNvPr id="127" name="Straight Connector 126"/>
          <p:cNvCxnSpPr>
            <a:stCxn id="70" idx="2"/>
          </p:cNvCxnSpPr>
          <p:nvPr/>
        </p:nvCxnSpPr>
        <p:spPr>
          <a:xfrm flipV="1">
            <a:off x="1600200" y="5220668"/>
            <a:ext cx="1360714" cy="7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a:stCxn id="70" idx="3"/>
          </p:cNvCxnSpPr>
          <p:nvPr/>
        </p:nvCxnSpPr>
        <p:spPr>
          <a:xfrm>
            <a:off x="1611359" y="5254647"/>
            <a:ext cx="1175951" cy="506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364124" y="5348377"/>
            <a:ext cx="609600" cy="583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0" name="Straight Arrow Connector 129"/>
          <p:cNvCxnSpPr/>
          <p:nvPr/>
        </p:nvCxnSpPr>
        <p:spPr>
          <a:xfrm flipV="1">
            <a:off x="364124" y="4659575"/>
            <a:ext cx="0" cy="67266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1" name="TextBox 130"/>
          <p:cNvSpPr txBox="1"/>
          <p:nvPr/>
        </p:nvSpPr>
        <p:spPr>
          <a:xfrm>
            <a:off x="1033046" y="5166628"/>
            <a:ext cx="338554" cy="369332"/>
          </a:xfrm>
          <a:prstGeom prst="rect">
            <a:avLst/>
          </a:prstGeom>
          <a:noFill/>
        </p:spPr>
        <p:txBody>
          <a:bodyPr wrap="none" rtlCol="0">
            <a:spAutoFit/>
          </a:bodyPr>
          <a:lstStyle/>
          <a:p>
            <a:r>
              <a:rPr lang="en-US" b="1" dirty="0"/>
              <a:t>X</a:t>
            </a:r>
            <a:endParaRPr lang="en-US" dirty="0"/>
          </a:p>
        </p:txBody>
      </p:sp>
      <p:sp>
        <p:nvSpPr>
          <p:cNvPr id="132" name="TextBox 131"/>
          <p:cNvSpPr txBox="1"/>
          <p:nvPr/>
        </p:nvSpPr>
        <p:spPr>
          <a:xfrm>
            <a:off x="194847" y="4267587"/>
            <a:ext cx="338554" cy="369332"/>
          </a:xfrm>
          <a:prstGeom prst="rect">
            <a:avLst/>
          </a:prstGeom>
          <a:noFill/>
        </p:spPr>
        <p:txBody>
          <a:bodyPr wrap="none" rtlCol="0">
            <a:spAutoFit/>
          </a:bodyPr>
          <a:lstStyle/>
          <a:p>
            <a:r>
              <a:rPr lang="en-US" b="1" dirty="0"/>
              <a:t>Y</a:t>
            </a:r>
            <a:endParaRPr lang="en-US" dirty="0"/>
          </a:p>
        </p:txBody>
      </p:sp>
      <p:cxnSp>
        <p:nvCxnSpPr>
          <p:cNvPr id="133" name="Straight Arrow Connector 132"/>
          <p:cNvCxnSpPr/>
          <p:nvPr/>
        </p:nvCxnSpPr>
        <p:spPr>
          <a:xfrm flipV="1">
            <a:off x="1643743" y="3594067"/>
            <a:ext cx="0" cy="161186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4" name="Straight Arrow Connector 133"/>
          <p:cNvCxnSpPr/>
          <p:nvPr/>
        </p:nvCxnSpPr>
        <p:spPr>
          <a:xfrm flipH="1" flipV="1">
            <a:off x="6972300" y="3352800"/>
            <a:ext cx="8534" cy="1836807"/>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35" name="Rectangle 134"/>
          <p:cNvSpPr/>
          <p:nvPr/>
        </p:nvSpPr>
        <p:spPr>
          <a:xfrm>
            <a:off x="4169226" y="4214478"/>
            <a:ext cx="1905000" cy="2586796"/>
          </a:xfrm>
          <a:prstGeom prst="rect">
            <a:avLst/>
          </a:prstGeom>
          <a:ln>
            <a:noFill/>
          </a:ln>
          <a:effectLst>
            <a:softEdge rad="1270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6" name="Straight Arrow Connector 135"/>
          <p:cNvCxnSpPr/>
          <p:nvPr/>
        </p:nvCxnSpPr>
        <p:spPr>
          <a:xfrm>
            <a:off x="4267201" y="5224187"/>
            <a:ext cx="520915"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37" name="Rectangle 136"/>
          <p:cNvSpPr/>
          <p:nvPr/>
        </p:nvSpPr>
        <p:spPr>
          <a:xfrm>
            <a:off x="5675773" y="2743200"/>
            <a:ext cx="3382106" cy="3904409"/>
          </a:xfrm>
          <a:prstGeom prst="rect">
            <a:avLst/>
          </a:prstGeom>
          <a:ln>
            <a:noFill/>
          </a:ln>
          <a:effectLst>
            <a:softEdge rad="127000"/>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38" name="Straight Arrow Connector 137"/>
          <p:cNvCxnSpPr/>
          <p:nvPr/>
        </p:nvCxnSpPr>
        <p:spPr>
          <a:xfrm>
            <a:off x="4216618" y="5571978"/>
            <a:ext cx="507782" cy="262218"/>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39" name="Straight Arrow Connector 138"/>
          <p:cNvCxnSpPr/>
          <p:nvPr/>
        </p:nvCxnSpPr>
        <p:spPr>
          <a:xfrm>
            <a:off x="4216618" y="6077664"/>
            <a:ext cx="507782"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140" name="TextBox 139"/>
          <p:cNvSpPr txBox="1"/>
          <p:nvPr/>
        </p:nvSpPr>
        <p:spPr>
          <a:xfrm>
            <a:off x="4866880" y="5021269"/>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BD</a:t>
            </a:r>
            <a:endParaRPr lang="en-US" dirty="0">
              <a:solidFill>
                <a:srgbClr val="FF0000"/>
              </a:solidFill>
            </a:endParaRPr>
          </a:p>
        </p:txBody>
      </p:sp>
      <p:sp>
        <p:nvSpPr>
          <p:cNvPr id="141" name="TextBox 140"/>
          <p:cNvSpPr txBox="1"/>
          <p:nvPr/>
        </p:nvSpPr>
        <p:spPr>
          <a:xfrm>
            <a:off x="4751417" y="5638550"/>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BE</a:t>
            </a:r>
            <a:endParaRPr lang="en-US" dirty="0">
              <a:solidFill>
                <a:srgbClr val="FF0000"/>
              </a:solidFill>
            </a:endParaRPr>
          </a:p>
        </p:txBody>
      </p:sp>
      <p:sp>
        <p:nvSpPr>
          <p:cNvPr id="142" name="TextBox 141"/>
          <p:cNvSpPr txBox="1"/>
          <p:nvPr/>
        </p:nvSpPr>
        <p:spPr>
          <a:xfrm>
            <a:off x="4781511" y="5941039"/>
            <a:ext cx="499556" cy="369332"/>
          </a:xfrm>
          <a:prstGeom prst="rect">
            <a:avLst/>
          </a:prstGeom>
          <a:noFill/>
        </p:spPr>
        <p:txBody>
          <a:bodyPr wrap="square" rtlCol="0">
            <a:spAutoFit/>
          </a:bodyPr>
          <a:lstStyle/>
          <a:p>
            <a:r>
              <a:rPr lang="en-US" dirty="0">
                <a:solidFill>
                  <a:srgbClr val="FF0000"/>
                </a:solidFill>
              </a:rPr>
              <a:t>F</a:t>
            </a:r>
            <a:r>
              <a:rPr lang="en-US" baseline="-25000" dirty="0">
                <a:solidFill>
                  <a:srgbClr val="FF0000"/>
                </a:solidFill>
              </a:rPr>
              <a:t>CE</a:t>
            </a:r>
            <a:endParaRPr lang="en-US" dirty="0">
              <a:solidFill>
                <a:srgbClr val="FF0000"/>
              </a:solidFill>
            </a:endParaRPr>
          </a:p>
        </p:txBody>
      </p:sp>
      <mc:AlternateContent xmlns:mc="http://schemas.openxmlformats.org/markup-compatibility/2006" xmlns:a14="http://schemas.microsoft.com/office/drawing/2010/main">
        <mc:Choice Requires="a14">
          <p:sp>
            <p:nvSpPr>
              <p:cNvPr id="52" name="Content Placeholder 2"/>
              <p:cNvSpPr txBox="1">
                <a:spLocks/>
              </p:cNvSpPr>
              <p:nvPr/>
            </p:nvSpPr>
            <p:spPr>
              <a:xfrm>
                <a:off x="5867400" y="3616418"/>
                <a:ext cx="2262797" cy="2938349"/>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smtClean="0">
                              <a:latin typeface="Cambria Math" panose="02040503050406030204" pitchFamily="18" charset="0"/>
                            </a:rPr>
                          </m:ctrlPr>
                        </m:naryPr>
                        <m:sub/>
                        <m:sup/>
                        <m:e>
                          <m:sSub>
                            <m:sSubPr>
                              <m:ctrlPr>
                                <a:rPr lang="en-US" i="1" smtClean="0">
                                  <a:latin typeface="Cambria Math" panose="02040503050406030204" pitchFamily="18" charset="0"/>
                                </a:rPr>
                              </m:ctrlPr>
                            </m:sSubPr>
                            <m:e>
                              <m:r>
                                <m:rPr>
                                  <m:sty m:val="p"/>
                                </m:rPr>
                                <a:rPr lang="en-US" b="0" i="0" smtClean="0">
                                  <a:latin typeface="Cambria Math"/>
                                </a:rPr>
                                <m:t>F</m:t>
                              </m:r>
                            </m:e>
                            <m:sub>
                              <m:r>
                                <m:rPr>
                                  <m:sty m:val="p"/>
                                </m:rPr>
                                <a:rPr lang="en-US" b="0" i="0" smtClean="0">
                                  <a:latin typeface="Cambria Math"/>
                                </a:rPr>
                                <m:t>x</m:t>
                              </m:r>
                            </m:sub>
                          </m:sSub>
                        </m:e>
                      </m:nary>
                      <m:r>
                        <a:rPr lang="en-US" b="0" i="0" smtClean="0">
                          <a:latin typeface="Cambria Math"/>
                        </a:rPr>
                        <m:t>=0</m:t>
                      </m:r>
                    </m:oMath>
                  </m:oMathPara>
                </a14:m>
                <a:endParaRPr lang="en-US" b="0"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sSub>
                            <m:sSubPr>
                              <m:ctrlPr>
                                <a:rPr lang="en-US" i="1">
                                  <a:latin typeface="Cambria Math" panose="02040503050406030204" pitchFamily="18" charset="0"/>
                                </a:rPr>
                              </m:ctrlPr>
                            </m:sSubPr>
                            <m:e>
                              <m:r>
                                <m:rPr>
                                  <m:sty m:val="p"/>
                                </m:rPr>
                                <a:rPr lang="en-US" i="0">
                                  <a:latin typeface="Cambria Math"/>
                                </a:rPr>
                                <m:t>F</m:t>
                              </m:r>
                            </m:e>
                            <m:sub>
                              <m:r>
                                <m:rPr>
                                  <m:sty m:val="p"/>
                                </m:rPr>
                                <a:rPr lang="en-US" b="0" i="0" smtClean="0">
                                  <a:latin typeface="Cambria Math"/>
                                </a:rPr>
                                <m:t>y</m:t>
                              </m:r>
                            </m:sub>
                          </m:sSub>
                        </m:e>
                      </m:nary>
                      <m:r>
                        <a:rPr lang="en-US" i="0">
                          <a:latin typeface="Cambria Math"/>
                        </a:rPr>
                        <m:t>=0</m:t>
                      </m:r>
                    </m:oMath>
                  </m:oMathPara>
                </a14:m>
                <a:endParaRPr lang="en-US" dirty="0"/>
              </a:p>
              <a:p>
                <a:pPr marL="0" indent="0">
                  <a:buNone/>
                </a:pPr>
                <a14:m>
                  <m:oMathPara xmlns:m="http://schemas.openxmlformats.org/officeDocument/2006/math">
                    <m:oMathParaPr>
                      <m:jc m:val="centerGroup"/>
                    </m:oMathParaPr>
                    <m:oMath xmlns:m="http://schemas.openxmlformats.org/officeDocument/2006/math">
                      <m:nary>
                        <m:naryPr>
                          <m:chr m:val="∑"/>
                          <m:subHide m:val="on"/>
                          <m:supHide m:val="on"/>
                          <m:ctrlPr>
                            <a:rPr lang="en-US" i="1">
                              <a:latin typeface="Cambria Math" panose="02040503050406030204" pitchFamily="18" charset="0"/>
                            </a:rPr>
                          </m:ctrlPr>
                        </m:naryPr>
                        <m:sub/>
                        <m:sup/>
                        <m:e>
                          <m:r>
                            <m:rPr>
                              <m:sty m:val="p"/>
                            </m:rPr>
                            <a:rPr lang="en-US" i="0" smtClean="0">
                              <a:latin typeface="Cambria Math"/>
                            </a:rPr>
                            <m:t>M</m:t>
                          </m:r>
                        </m:e>
                      </m:nary>
                      <m:r>
                        <a:rPr lang="en-US" i="0">
                          <a:latin typeface="Cambria Math"/>
                        </a:rPr>
                        <m:t>=0</m:t>
                      </m:r>
                    </m:oMath>
                  </m:oMathPara>
                </a14:m>
                <a:endParaRPr lang="en-US" dirty="0"/>
              </a:p>
              <a:p>
                <a:pPr marL="0" indent="0">
                  <a:buNone/>
                </a:pPr>
                <a:endParaRPr lang="en-US" dirty="0"/>
              </a:p>
              <a:p>
                <a:endParaRPr lang="en-US" dirty="0"/>
              </a:p>
            </p:txBody>
          </p:sp>
        </mc:Choice>
        <mc:Fallback xmlns="">
          <p:sp>
            <p:nvSpPr>
              <p:cNvPr id="52" name="Content Placeholder 2"/>
              <p:cNvSpPr txBox="1">
                <a:spLocks noRot="1" noChangeAspect="1" noMove="1" noResize="1" noEditPoints="1" noAdjustHandles="1" noChangeArrowheads="1" noChangeShapeType="1" noTextEdit="1"/>
              </p:cNvSpPr>
              <p:nvPr/>
            </p:nvSpPr>
            <p:spPr>
              <a:xfrm>
                <a:off x="5867400" y="3616418"/>
                <a:ext cx="2262797" cy="2938349"/>
              </a:xfrm>
              <a:prstGeom prst="rect">
                <a:avLst/>
              </a:prstGeom>
              <a:blipFill rotWithShape="1">
                <a:blip r:embed="rId3"/>
                <a:stretch>
                  <a:fillRect/>
                </a:stretch>
              </a:blipFill>
            </p:spPr>
            <p:txBody>
              <a:bodyPr/>
              <a:lstStyle/>
              <a:p>
                <a:r>
                  <a:rPr lang="en-US">
                    <a:noFill/>
                  </a:rPr>
                  <a:t> </a:t>
                </a:r>
              </a:p>
            </p:txBody>
          </p:sp>
        </mc:Fallback>
      </mc:AlternateContent>
      <p:sp>
        <p:nvSpPr>
          <p:cNvPr id="3" name="Content Placeholder 2"/>
          <p:cNvSpPr>
            <a:spLocks noGrp="1"/>
          </p:cNvSpPr>
          <p:nvPr>
            <p:ph idx="1"/>
          </p:nvPr>
        </p:nvSpPr>
        <p:spPr>
          <a:xfrm>
            <a:off x="457200" y="1447800"/>
            <a:ext cx="8229600" cy="1773197"/>
          </a:xfrm>
        </p:spPr>
        <p:txBody>
          <a:bodyPr>
            <a:normAutofit/>
          </a:bodyPr>
          <a:lstStyle/>
          <a:p>
            <a:r>
              <a:rPr lang="en-US" dirty="0"/>
              <a:t>Step 5:  Write out the equations of equilibrium (forces in the x, forces in the y, and moments)</a:t>
            </a:r>
          </a:p>
          <a:p>
            <a:r>
              <a:rPr lang="en-US" dirty="0"/>
              <a:t>Step 6: Solve the equations.</a:t>
            </a:r>
          </a:p>
          <a:p>
            <a:endParaRPr lang="en-US" dirty="0"/>
          </a:p>
        </p:txBody>
      </p:sp>
    </p:spTree>
    <p:extLst>
      <p:ext uri="{BB962C8B-B14F-4D97-AF65-F5344CB8AC3E}">
        <p14:creationId xmlns:p14="http://schemas.microsoft.com/office/powerpoint/2010/main" val="295991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animEffect transition="in" filter="fade">
                                      <p:cBhvr>
                                        <p:cTn id="7" dur="500"/>
                                        <p:tgtEl>
                                          <p:spTgt spid="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2">
                                            <p:txEl>
                                              <p:pRg st="1" end="1"/>
                                            </p:txEl>
                                          </p:spTgt>
                                        </p:tgtEl>
                                        <p:attrNameLst>
                                          <p:attrName>style.visibility</p:attrName>
                                        </p:attrNameLst>
                                      </p:cBhvr>
                                      <p:to>
                                        <p:strVal val="visible"/>
                                      </p:to>
                                    </p:set>
                                    <p:animEffect transition="in" filter="fade">
                                      <p:cBhvr>
                                        <p:cTn id="12" dur="500"/>
                                        <p:tgtEl>
                                          <p:spTgt spid="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2">
                                            <p:txEl>
                                              <p:pRg st="2" end="2"/>
                                            </p:txEl>
                                          </p:spTgt>
                                        </p:tgtEl>
                                        <p:attrNameLst>
                                          <p:attrName>style.visibility</p:attrName>
                                        </p:attrNameLst>
                                      </p:cBhvr>
                                      <p:to>
                                        <p:strVal val="visible"/>
                                      </p:to>
                                    </p:set>
                                    <p:animEffect transition="in" filter="fade">
                                      <p:cBhvr>
                                        <p:cTn id="17" dur="500"/>
                                        <p:tgtEl>
                                          <p:spTgt spid="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Extending the Method of Sections</a:t>
            </a:r>
          </a:p>
        </p:txBody>
      </p:sp>
      <p:sp>
        <p:nvSpPr>
          <p:cNvPr id="3" name="Content Placeholder 2"/>
          <p:cNvSpPr>
            <a:spLocks noGrp="1"/>
          </p:cNvSpPr>
          <p:nvPr>
            <p:ph idx="1"/>
          </p:nvPr>
        </p:nvSpPr>
        <p:spPr>
          <a:xfrm>
            <a:off x="457200" y="1600200"/>
            <a:ext cx="3124200" cy="4632888"/>
          </a:xfrm>
        </p:spPr>
        <p:txBody>
          <a:bodyPr>
            <a:normAutofit fontScale="77500" lnSpcReduction="20000"/>
          </a:bodyPr>
          <a:lstStyle/>
          <a:p>
            <a:r>
              <a:rPr lang="en-US" dirty="0"/>
              <a:t>Sometimes we are asked to find the forces acting in specific members, but no one cut with the method of sections will give us all the forces we are looking for.</a:t>
            </a:r>
          </a:p>
          <a:p>
            <a:r>
              <a:rPr lang="en-US" dirty="0"/>
              <a:t>For example, imagine we were asked to find the forces in members AC, BC, CD, and CE. </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dirty="0"/>
          </a:p>
        </p:txBody>
      </p:sp>
      <p:sp>
        <p:nvSpPr>
          <p:cNvPr id="5" name="Arc 4"/>
          <p:cNvSpPr/>
          <p:nvPr/>
        </p:nvSpPr>
        <p:spPr>
          <a:xfrm>
            <a:off x="4292924"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Arc 5"/>
          <p:cNvSpPr/>
          <p:nvPr/>
        </p:nvSpPr>
        <p:spPr>
          <a:xfrm>
            <a:off x="7830315" y="3352800"/>
            <a:ext cx="914400" cy="914400"/>
          </a:xfrm>
          <a:prstGeom prst="arc">
            <a:avLst>
              <a:gd name="adj1" fmla="val 4458182"/>
              <a:gd name="adj2" fmla="val 550909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ounded Rectangle 6"/>
          <p:cNvSpPr/>
          <p:nvPr/>
        </p:nvSpPr>
        <p:spPr>
          <a:xfrm rot="2107357" flipH="1">
            <a:off x="5648229" y="4067531"/>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Rounded Rectangle 7"/>
          <p:cNvSpPr/>
          <p:nvPr/>
        </p:nvSpPr>
        <p:spPr>
          <a:xfrm rot="2107357" flipH="1">
            <a:off x="5648230" y="3239737"/>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9" name="Rounded Rectangle 8"/>
          <p:cNvSpPr/>
          <p:nvPr/>
        </p:nvSpPr>
        <p:spPr>
          <a:xfrm rot="2107357" flipH="1">
            <a:off x="5648711" y="4893573"/>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ounded Rectangle 9"/>
          <p:cNvSpPr/>
          <p:nvPr/>
        </p:nvSpPr>
        <p:spPr>
          <a:xfrm rot="2107357" flipH="1">
            <a:off x="5639032" y="5749379"/>
            <a:ext cx="1739298"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Rounded Rectangle 10"/>
          <p:cNvSpPr/>
          <p:nvPr/>
        </p:nvSpPr>
        <p:spPr>
          <a:xfrm>
            <a:off x="5787328" y="61556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Rounded Rectangle 11"/>
          <p:cNvSpPr/>
          <p:nvPr/>
        </p:nvSpPr>
        <p:spPr>
          <a:xfrm>
            <a:off x="5780602" y="2813376"/>
            <a:ext cx="1457087"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Rounded Rectangle 12"/>
          <p:cNvSpPr/>
          <p:nvPr/>
        </p:nvSpPr>
        <p:spPr>
          <a:xfrm rot="5400000">
            <a:off x="5368229"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Rounded Rectangle 13"/>
          <p:cNvSpPr/>
          <p:nvPr/>
        </p:nvSpPr>
        <p:spPr>
          <a:xfrm rot="5400000">
            <a:off x="6591432" y="322847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Rounded Rectangle 14"/>
          <p:cNvSpPr/>
          <p:nvPr/>
        </p:nvSpPr>
        <p:spPr>
          <a:xfrm>
            <a:off x="5786047" y="3643568"/>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6" name="Oval 15"/>
          <p:cNvSpPr/>
          <p:nvPr/>
        </p:nvSpPr>
        <p:spPr>
          <a:xfrm>
            <a:off x="5863528" y="6233088"/>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Rounded Rectangle 16"/>
          <p:cNvSpPr/>
          <p:nvPr/>
        </p:nvSpPr>
        <p:spPr>
          <a:xfrm>
            <a:off x="5780603" y="4473760"/>
            <a:ext cx="1462211"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8" name="Rounded Rectangle 17"/>
          <p:cNvSpPr/>
          <p:nvPr/>
        </p:nvSpPr>
        <p:spPr>
          <a:xfrm rot="5400000">
            <a:off x="5368229"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9" name="Rounded Rectangle 18"/>
          <p:cNvSpPr/>
          <p:nvPr/>
        </p:nvSpPr>
        <p:spPr>
          <a:xfrm rot="5400000">
            <a:off x="6596557" y="4058664"/>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ounded Rectangle 19"/>
          <p:cNvSpPr/>
          <p:nvPr/>
        </p:nvSpPr>
        <p:spPr>
          <a:xfrm rot="5400000">
            <a:off x="6591432"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Rounded Rectangle 20"/>
          <p:cNvSpPr/>
          <p:nvPr/>
        </p:nvSpPr>
        <p:spPr>
          <a:xfrm rot="5400000">
            <a:off x="5368229" y="4884706"/>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2" name="Rounded Rectangle 21"/>
          <p:cNvSpPr/>
          <p:nvPr/>
        </p:nvSpPr>
        <p:spPr>
          <a:xfrm>
            <a:off x="5770353" y="5317406"/>
            <a:ext cx="1467336"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Rounded Rectangle 22"/>
          <p:cNvSpPr/>
          <p:nvPr/>
        </p:nvSpPr>
        <p:spPr>
          <a:xfrm rot="5400000">
            <a:off x="5357343"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Rounded Rectangle 23"/>
          <p:cNvSpPr/>
          <p:nvPr/>
        </p:nvSpPr>
        <p:spPr>
          <a:xfrm rot="5400000">
            <a:off x="6602318" y="5740511"/>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Rounded Rectangle 24"/>
          <p:cNvSpPr/>
          <p:nvPr/>
        </p:nvSpPr>
        <p:spPr>
          <a:xfrm>
            <a:off x="4717006" y="3643568"/>
            <a:ext cx="1313333"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Rounded Rectangle 25"/>
          <p:cNvSpPr/>
          <p:nvPr/>
        </p:nvSpPr>
        <p:spPr>
          <a:xfrm>
            <a:off x="7006528" y="3643568"/>
            <a:ext cx="1371599"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Rounded Rectangle 26"/>
          <p:cNvSpPr/>
          <p:nvPr/>
        </p:nvSpPr>
        <p:spPr>
          <a:xfrm rot="2173487" flipH="1">
            <a:off x="6868917" y="3223520"/>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8" name="Straight Connector 27"/>
          <p:cNvCxnSpPr/>
          <p:nvPr/>
        </p:nvCxnSpPr>
        <p:spPr>
          <a:xfrm flipH="1">
            <a:off x="3501328" y="5443068"/>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flipH="1" flipV="1">
            <a:off x="3509172" y="3774773"/>
            <a:ext cx="982757" cy="1"/>
          </a:xfrm>
          <a:prstGeom prst="line">
            <a:avLst/>
          </a:prstGeom>
        </p:spPr>
        <p:style>
          <a:lnRef idx="1">
            <a:schemeClr val="accent1"/>
          </a:lnRef>
          <a:fillRef idx="0">
            <a:schemeClr val="accent1"/>
          </a:fillRef>
          <a:effectRef idx="0">
            <a:schemeClr val="accent1"/>
          </a:effectRef>
          <a:fontRef idx="minor">
            <a:schemeClr val="tx1"/>
          </a:fontRef>
        </p:style>
      </p:cxnSp>
      <p:sp>
        <p:nvSpPr>
          <p:cNvPr id="30" name="Rounded Rectangle 29"/>
          <p:cNvSpPr/>
          <p:nvPr/>
        </p:nvSpPr>
        <p:spPr>
          <a:xfrm rot="5400000">
            <a:off x="5362656" y="6570702"/>
            <a:ext cx="1061354" cy="231162"/>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1" name="Rounded Rectangle 30"/>
          <p:cNvSpPr/>
          <p:nvPr/>
        </p:nvSpPr>
        <p:spPr>
          <a:xfrm rot="5400000">
            <a:off x="7063370" y="6392842"/>
            <a:ext cx="127726" cy="115581"/>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2" name="Oval 31"/>
          <p:cNvSpPr/>
          <p:nvPr/>
        </p:nvSpPr>
        <p:spPr>
          <a:xfrm>
            <a:off x="5863528"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Oval 32"/>
          <p:cNvSpPr/>
          <p:nvPr/>
        </p:nvSpPr>
        <p:spPr>
          <a:xfrm>
            <a:off x="5863528"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 name="Oval 33"/>
          <p:cNvSpPr/>
          <p:nvPr/>
        </p:nvSpPr>
        <p:spPr>
          <a:xfrm>
            <a:off x="5863528"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Oval 34"/>
          <p:cNvSpPr/>
          <p:nvPr/>
        </p:nvSpPr>
        <p:spPr>
          <a:xfrm>
            <a:off x="58635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 name="Oval 35"/>
          <p:cNvSpPr/>
          <p:nvPr/>
        </p:nvSpPr>
        <p:spPr>
          <a:xfrm>
            <a:off x="5863528"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Rounded Rectangle 36"/>
          <p:cNvSpPr/>
          <p:nvPr/>
        </p:nvSpPr>
        <p:spPr>
          <a:xfrm rot="19426513">
            <a:off x="4467336" y="3240323"/>
            <a:ext cx="1695377" cy="213426"/>
          </a:xfrm>
          <a:prstGeom prst="roundRect">
            <a:avLst>
              <a:gd name="adj" fmla="val 5000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8" name="Rectangle 37"/>
          <p:cNvSpPr/>
          <p:nvPr/>
        </p:nvSpPr>
        <p:spPr>
          <a:xfrm>
            <a:off x="0" y="6514496"/>
            <a:ext cx="9144000" cy="7024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39" name="Oval 38"/>
          <p:cNvSpPr/>
          <p:nvPr/>
        </p:nvSpPr>
        <p:spPr>
          <a:xfrm>
            <a:off x="5863528"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0" name="Oval 39"/>
          <p:cNvSpPr/>
          <p:nvPr/>
        </p:nvSpPr>
        <p:spPr>
          <a:xfrm>
            <a:off x="7127233" y="28956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Oval 40"/>
          <p:cNvSpPr/>
          <p:nvPr/>
        </p:nvSpPr>
        <p:spPr>
          <a:xfrm>
            <a:off x="70827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Oval 41"/>
          <p:cNvSpPr/>
          <p:nvPr/>
        </p:nvSpPr>
        <p:spPr>
          <a:xfrm>
            <a:off x="7082728" y="45720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p:cNvSpPr/>
          <p:nvPr/>
        </p:nvSpPr>
        <p:spPr>
          <a:xfrm>
            <a:off x="7082728" y="54102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4" name="Oval 43"/>
          <p:cNvSpPr/>
          <p:nvPr/>
        </p:nvSpPr>
        <p:spPr>
          <a:xfrm>
            <a:off x="7082728" y="62484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Oval 44"/>
          <p:cNvSpPr/>
          <p:nvPr/>
        </p:nvSpPr>
        <p:spPr>
          <a:xfrm>
            <a:off x="82638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6" name="Oval 45"/>
          <p:cNvSpPr/>
          <p:nvPr/>
        </p:nvSpPr>
        <p:spPr>
          <a:xfrm>
            <a:off x="4720528" y="3733800"/>
            <a:ext cx="76200" cy="76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47" name="Straight Connector 46"/>
          <p:cNvCxnSpPr/>
          <p:nvPr/>
        </p:nvCxnSpPr>
        <p:spPr>
          <a:xfrm flipH="1">
            <a:off x="3501328" y="62865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3501328" y="4610100"/>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flipH="1">
            <a:off x="3509172" y="2923514"/>
            <a:ext cx="222680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3882328" y="2933700"/>
            <a:ext cx="0" cy="3375588"/>
          </a:xfrm>
          <a:prstGeom prst="line">
            <a:avLst/>
          </a:prstGeom>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3483774" y="3146111"/>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2" name="TextBox 51"/>
          <p:cNvSpPr txBox="1"/>
          <p:nvPr/>
        </p:nvSpPr>
        <p:spPr>
          <a:xfrm>
            <a:off x="3483773" y="40058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3" name="TextBox 52"/>
          <p:cNvSpPr txBox="1"/>
          <p:nvPr/>
        </p:nvSpPr>
        <p:spPr>
          <a:xfrm>
            <a:off x="3483772" y="48990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sp>
        <p:nvSpPr>
          <p:cNvPr id="54" name="TextBox 53"/>
          <p:cNvSpPr txBox="1"/>
          <p:nvPr/>
        </p:nvSpPr>
        <p:spPr>
          <a:xfrm>
            <a:off x="3483771" y="5702272"/>
            <a:ext cx="797107" cy="369332"/>
          </a:xfrm>
          <a:prstGeom prst="rect">
            <a:avLst/>
          </a:prstGeom>
          <a:solidFill>
            <a:schemeClr val="bg1"/>
          </a:solidFill>
        </p:spPr>
        <p:txBody>
          <a:bodyPr wrap="square" rtlCol="0">
            <a:spAutoFit/>
          </a:bodyPr>
          <a:lstStyle/>
          <a:p>
            <a:pPr algn="ctr"/>
            <a:r>
              <a:rPr lang="en-US" dirty="0">
                <a:solidFill>
                  <a:schemeClr val="tx2"/>
                </a:solidFill>
              </a:rPr>
              <a:t>6 m</a:t>
            </a:r>
          </a:p>
        </p:txBody>
      </p:sp>
      <p:cxnSp>
        <p:nvCxnSpPr>
          <p:cNvPr id="55" name="Straight Arrow Connector 54"/>
          <p:cNvCxnSpPr/>
          <p:nvPr/>
        </p:nvCxnSpPr>
        <p:spPr>
          <a:xfrm>
            <a:off x="4761078" y="3774773"/>
            <a:ext cx="264250" cy="1225514"/>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56" name="TextBox 55"/>
          <p:cNvSpPr txBox="1"/>
          <p:nvPr/>
        </p:nvSpPr>
        <p:spPr>
          <a:xfrm>
            <a:off x="4599362" y="5015697"/>
            <a:ext cx="851931" cy="369332"/>
          </a:xfrm>
          <a:prstGeom prst="rect">
            <a:avLst/>
          </a:prstGeom>
          <a:noFill/>
        </p:spPr>
        <p:txBody>
          <a:bodyPr wrap="square" rtlCol="0">
            <a:spAutoFit/>
          </a:bodyPr>
          <a:lstStyle/>
          <a:p>
            <a:r>
              <a:rPr lang="en-US" dirty="0">
                <a:solidFill>
                  <a:srgbClr val="FF0000"/>
                </a:solidFill>
              </a:rPr>
              <a:t>40 </a:t>
            </a:r>
            <a:r>
              <a:rPr lang="en-US" dirty="0" err="1">
                <a:solidFill>
                  <a:srgbClr val="FF0000"/>
                </a:solidFill>
              </a:rPr>
              <a:t>kN</a:t>
            </a:r>
            <a:endParaRPr lang="en-US" dirty="0">
              <a:solidFill>
                <a:srgbClr val="FF0000"/>
              </a:solidFill>
            </a:endParaRPr>
          </a:p>
        </p:txBody>
      </p:sp>
      <p:cxnSp>
        <p:nvCxnSpPr>
          <p:cNvPr id="57" name="Straight Connector 56"/>
          <p:cNvCxnSpPr/>
          <p:nvPr/>
        </p:nvCxnSpPr>
        <p:spPr>
          <a:xfrm flipV="1">
            <a:off x="4758089"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V="1">
            <a:off x="8287515" y="2209800"/>
            <a:ext cx="2989" cy="12848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903275" y="2209800"/>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7143024" y="2209799"/>
            <a:ext cx="2989" cy="5233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4750124" y="2471493"/>
            <a:ext cx="3537391" cy="1"/>
          </a:xfrm>
          <a:prstGeom prst="line">
            <a:avLst/>
          </a:prstGeom>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949128" y="2286828"/>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63" name="TextBox 62"/>
          <p:cNvSpPr txBox="1"/>
          <p:nvPr/>
        </p:nvSpPr>
        <p:spPr>
          <a:xfrm>
            <a:off x="6113154"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sp>
        <p:nvSpPr>
          <p:cNvPr id="64" name="TextBox 63"/>
          <p:cNvSpPr txBox="1"/>
          <p:nvPr/>
        </p:nvSpPr>
        <p:spPr>
          <a:xfrm>
            <a:off x="7323718" y="2288047"/>
            <a:ext cx="797107" cy="369332"/>
          </a:xfrm>
          <a:prstGeom prst="rect">
            <a:avLst/>
          </a:prstGeom>
          <a:solidFill>
            <a:schemeClr val="bg1"/>
          </a:solidFill>
        </p:spPr>
        <p:txBody>
          <a:bodyPr wrap="square" rtlCol="0">
            <a:spAutoFit/>
          </a:bodyPr>
          <a:lstStyle/>
          <a:p>
            <a:pPr algn="ctr"/>
            <a:r>
              <a:rPr lang="en-US" dirty="0">
                <a:solidFill>
                  <a:schemeClr val="tx2"/>
                </a:solidFill>
              </a:rPr>
              <a:t>10 m</a:t>
            </a:r>
          </a:p>
        </p:txBody>
      </p:sp>
      <p:cxnSp>
        <p:nvCxnSpPr>
          <p:cNvPr id="65" name="Straight Arrow Connector 64"/>
          <p:cNvCxnSpPr/>
          <p:nvPr/>
        </p:nvCxnSpPr>
        <p:spPr>
          <a:xfrm>
            <a:off x="8301928" y="3798846"/>
            <a:ext cx="381000" cy="1284892"/>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66" name="TextBox 65"/>
          <p:cNvSpPr txBox="1"/>
          <p:nvPr/>
        </p:nvSpPr>
        <p:spPr>
          <a:xfrm>
            <a:off x="8180762" y="5117068"/>
            <a:ext cx="851931" cy="369332"/>
          </a:xfrm>
          <a:prstGeom prst="rect">
            <a:avLst/>
          </a:prstGeom>
          <a:noFill/>
        </p:spPr>
        <p:txBody>
          <a:bodyPr wrap="square" rtlCol="0">
            <a:spAutoFit/>
          </a:bodyPr>
          <a:lstStyle/>
          <a:p>
            <a:r>
              <a:rPr lang="en-US" dirty="0">
                <a:solidFill>
                  <a:srgbClr val="FF0000"/>
                </a:solidFill>
              </a:rPr>
              <a:t>50 </a:t>
            </a:r>
            <a:r>
              <a:rPr lang="en-US" dirty="0" err="1">
                <a:solidFill>
                  <a:srgbClr val="FF0000"/>
                </a:solidFill>
              </a:rPr>
              <a:t>kN</a:t>
            </a:r>
            <a:endParaRPr lang="en-US" dirty="0">
              <a:solidFill>
                <a:srgbClr val="FF0000"/>
              </a:solidFill>
            </a:endParaRPr>
          </a:p>
        </p:txBody>
      </p:sp>
      <p:cxnSp>
        <p:nvCxnSpPr>
          <p:cNvPr id="67" name="Straight Connector 66"/>
          <p:cNvCxnSpPr/>
          <p:nvPr/>
        </p:nvCxnSpPr>
        <p:spPr>
          <a:xfrm flipH="1" flipV="1">
            <a:off x="4753068" y="3777482"/>
            <a:ext cx="6515" cy="98437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8295413" y="3759149"/>
            <a:ext cx="6515" cy="984379"/>
          </a:xfrm>
          <a:prstGeom prst="line">
            <a:avLst/>
          </a:prstGeom>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518161" y="4590431"/>
            <a:ext cx="797107" cy="369332"/>
          </a:xfrm>
          <a:prstGeom prst="rect">
            <a:avLst/>
          </a:prstGeom>
          <a:noFill/>
        </p:spPr>
        <p:txBody>
          <a:bodyPr wrap="square" rtlCol="0">
            <a:spAutoFit/>
          </a:bodyPr>
          <a:lstStyle/>
          <a:p>
            <a:pPr algn="ctr"/>
            <a:r>
              <a:rPr lang="en-US" dirty="0">
                <a:solidFill>
                  <a:schemeClr val="tx2"/>
                </a:solidFill>
              </a:rPr>
              <a:t>15° x2</a:t>
            </a:r>
          </a:p>
        </p:txBody>
      </p:sp>
      <p:sp>
        <p:nvSpPr>
          <p:cNvPr id="70" name="TextBox 69"/>
          <p:cNvSpPr txBox="1"/>
          <p:nvPr/>
        </p:nvSpPr>
        <p:spPr>
          <a:xfrm>
            <a:off x="5451293" y="5998810"/>
            <a:ext cx="317716" cy="369332"/>
          </a:xfrm>
          <a:prstGeom prst="rect">
            <a:avLst/>
          </a:prstGeom>
          <a:noFill/>
        </p:spPr>
        <p:txBody>
          <a:bodyPr wrap="none" rtlCol="0">
            <a:spAutoFit/>
          </a:bodyPr>
          <a:lstStyle/>
          <a:p>
            <a:r>
              <a:rPr lang="en-US" dirty="0"/>
              <a:t>A</a:t>
            </a:r>
          </a:p>
        </p:txBody>
      </p:sp>
      <p:sp>
        <p:nvSpPr>
          <p:cNvPr id="71" name="TextBox 70"/>
          <p:cNvSpPr txBox="1"/>
          <p:nvPr/>
        </p:nvSpPr>
        <p:spPr>
          <a:xfrm>
            <a:off x="7309296" y="6063344"/>
            <a:ext cx="309700" cy="369332"/>
          </a:xfrm>
          <a:prstGeom prst="rect">
            <a:avLst/>
          </a:prstGeom>
          <a:noFill/>
        </p:spPr>
        <p:txBody>
          <a:bodyPr wrap="none" rtlCol="0">
            <a:spAutoFit/>
          </a:bodyPr>
          <a:lstStyle/>
          <a:p>
            <a:r>
              <a:rPr lang="en-US" dirty="0"/>
              <a:t>B</a:t>
            </a:r>
          </a:p>
        </p:txBody>
      </p:sp>
      <p:sp>
        <p:nvSpPr>
          <p:cNvPr id="72" name="TextBox 71"/>
          <p:cNvSpPr txBox="1"/>
          <p:nvPr/>
        </p:nvSpPr>
        <p:spPr>
          <a:xfrm>
            <a:off x="5460756" y="5127954"/>
            <a:ext cx="308098" cy="369332"/>
          </a:xfrm>
          <a:prstGeom prst="rect">
            <a:avLst/>
          </a:prstGeom>
          <a:noFill/>
        </p:spPr>
        <p:txBody>
          <a:bodyPr wrap="none" rtlCol="0">
            <a:spAutoFit/>
          </a:bodyPr>
          <a:lstStyle/>
          <a:p>
            <a:r>
              <a:rPr lang="en-US" dirty="0"/>
              <a:t>C</a:t>
            </a:r>
          </a:p>
        </p:txBody>
      </p:sp>
      <p:sp>
        <p:nvSpPr>
          <p:cNvPr id="73" name="TextBox 72"/>
          <p:cNvSpPr txBox="1"/>
          <p:nvPr/>
        </p:nvSpPr>
        <p:spPr>
          <a:xfrm>
            <a:off x="7264486" y="5127172"/>
            <a:ext cx="327334" cy="369332"/>
          </a:xfrm>
          <a:prstGeom prst="rect">
            <a:avLst/>
          </a:prstGeom>
          <a:noFill/>
        </p:spPr>
        <p:txBody>
          <a:bodyPr wrap="none" rtlCol="0">
            <a:spAutoFit/>
          </a:bodyPr>
          <a:lstStyle/>
          <a:p>
            <a:r>
              <a:rPr lang="en-US" dirty="0"/>
              <a:t>D</a:t>
            </a:r>
          </a:p>
        </p:txBody>
      </p:sp>
      <p:sp>
        <p:nvSpPr>
          <p:cNvPr id="74" name="TextBox 73"/>
          <p:cNvSpPr txBox="1"/>
          <p:nvPr/>
        </p:nvSpPr>
        <p:spPr>
          <a:xfrm>
            <a:off x="5486400" y="4267200"/>
            <a:ext cx="296876" cy="369332"/>
          </a:xfrm>
          <a:prstGeom prst="rect">
            <a:avLst/>
          </a:prstGeom>
          <a:noFill/>
        </p:spPr>
        <p:txBody>
          <a:bodyPr wrap="none" rtlCol="0">
            <a:spAutoFit/>
          </a:bodyPr>
          <a:lstStyle/>
          <a:p>
            <a:r>
              <a:rPr lang="en-US" dirty="0"/>
              <a:t>E</a:t>
            </a:r>
          </a:p>
        </p:txBody>
      </p:sp>
      <p:sp>
        <p:nvSpPr>
          <p:cNvPr id="75" name="TextBox 74"/>
          <p:cNvSpPr txBox="1"/>
          <p:nvPr/>
        </p:nvSpPr>
        <p:spPr>
          <a:xfrm>
            <a:off x="7285992" y="4267982"/>
            <a:ext cx="290464" cy="369332"/>
          </a:xfrm>
          <a:prstGeom prst="rect">
            <a:avLst/>
          </a:prstGeom>
          <a:noFill/>
        </p:spPr>
        <p:txBody>
          <a:bodyPr wrap="none" rtlCol="0">
            <a:spAutoFit/>
          </a:bodyPr>
          <a:lstStyle/>
          <a:p>
            <a:r>
              <a:rPr lang="en-US" dirty="0"/>
              <a:t>F</a:t>
            </a:r>
          </a:p>
        </p:txBody>
      </p:sp>
    </p:spTree>
    <p:extLst>
      <p:ext uri="{BB962C8B-B14F-4D97-AF65-F5344CB8AC3E}">
        <p14:creationId xmlns:p14="http://schemas.microsoft.com/office/powerpoint/2010/main" val="265689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500"/>
                                        <p:tgtEl>
                                          <p:spTgt spid="12"/>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fade">
                                      <p:cBhvr>
                                        <p:cTn id="38" dur="500"/>
                                        <p:tgtEl>
                                          <p:spTgt spid="13"/>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fade">
                                      <p:cBhvr>
                                        <p:cTn id="41" dur="500"/>
                                        <p:tgtEl>
                                          <p:spTgt spid="1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8"/>
                                        </p:tgtEl>
                                        <p:attrNameLst>
                                          <p:attrName>style.visibility</p:attrName>
                                        </p:attrNameLst>
                                      </p:cBhvr>
                                      <p:to>
                                        <p:strVal val="visible"/>
                                      </p:to>
                                    </p:set>
                                    <p:animEffect transition="in" filter="fade">
                                      <p:cBhvr>
                                        <p:cTn id="53" dur="500"/>
                                        <p:tgtEl>
                                          <p:spTgt spid="1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500"/>
                                        <p:tgtEl>
                                          <p:spTgt spid="19"/>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fade">
                                      <p:cBhvr>
                                        <p:cTn id="62" dur="500"/>
                                        <p:tgtEl>
                                          <p:spTgt spid="21"/>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fade">
                                      <p:cBhvr>
                                        <p:cTn id="65" dur="500"/>
                                        <p:tgtEl>
                                          <p:spTgt spid="22"/>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23"/>
                                        </p:tgtEl>
                                        <p:attrNameLst>
                                          <p:attrName>style.visibility</p:attrName>
                                        </p:attrNameLst>
                                      </p:cBhvr>
                                      <p:to>
                                        <p:strVal val="visible"/>
                                      </p:to>
                                    </p:set>
                                    <p:animEffect transition="in" filter="fade">
                                      <p:cBhvr>
                                        <p:cTn id="68" dur="500"/>
                                        <p:tgtEl>
                                          <p:spTgt spid="2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fade">
                                      <p:cBhvr>
                                        <p:cTn id="71" dur="500"/>
                                        <p:tgtEl>
                                          <p:spTgt spid="2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25"/>
                                        </p:tgtEl>
                                        <p:attrNameLst>
                                          <p:attrName>style.visibility</p:attrName>
                                        </p:attrNameLst>
                                      </p:cBhvr>
                                      <p:to>
                                        <p:strVal val="visible"/>
                                      </p:to>
                                    </p:set>
                                    <p:animEffect transition="in" filter="fade">
                                      <p:cBhvr>
                                        <p:cTn id="74" dur="500"/>
                                        <p:tgtEl>
                                          <p:spTgt spid="2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26"/>
                                        </p:tgtEl>
                                        <p:attrNameLst>
                                          <p:attrName>style.visibility</p:attrName>
                                        </p:attrNameLst>
                                      </p:cBhvr>
                                      <p:to>
                                        <p:strVal val="visible"/>
                                      </p:to>
                                    </p:set>
                                    <p:animEffect transition="in" filter="fade">
                                      <p:cBhvr>
                                        <p:cTn id="77" dur="500"/>
                                        <p:tgtEl>
                                          <p:spTgt spid="2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27"/>
                                        </p:tgtEl>
                                        <p:attrNameLst>
                                          <p:attrName>style.visibility</p:attrName>
                                        </p:attrNameLst>
                                      </p:cBhvr>
                                      <p:to>
                                        <p:strVal val="visible"/>
                                      </p:to>
                                    </p:set>
                                    <p:animEffect transition="in" filter="fade">
                                      <p:cBhvr>
                                        <p:cTn id="80" dur="500"/>
                                        <p:tgtEl>
                                          <p:spTgt spid="27"/>
                                        </p:tgtEl>
                                      </p:cBhvr>
                                    </p:animEffect>
                                  </p:childTnLst>
                                </p:cTn>
                              </p:par>
                              <p:par>
                                <p:cTn id="81" presetID="10" presetClass="entr" presetSubtype="0" fill="hold" nodeType="withEffect">
                                  <p:stCondLst>
                                    <p:cond delay="0"/>
                                  </p:stCondLst>
                                  <p:childTnLst>
                                    <p:set>
                                      <p:cBhvr>
                                        <p:cTn id="82" dur="1" fill="hold">
                                          <p:stCondLst>
                                            <p:cond delay="0"/>
                                          </p:stCondLst>
                                        </p:cTn>
                                        <p:tgtEl>
                                          <p:spTgt spid="28"/>
                                        </p:tgtEl>
                                        <p:attrNameLst>
                                          <p:attrName>style.visibility</p:attrName>
                                        </p:attrNameLst>
                                      </p:cBhvr>
                                      <p:to>
                                        <p:strVal val="visible"/>
                                      </p:to>
                                    </p:set>
                                    <p:animEffect transition="in" filter="fade">
                                      <p:cBhvr>
                                        <p:cTn id="83" dur="500"/>
                                        <p:tgtEl>
                                          <p:spTgt spid="28"/>
                                        </p:tgtEl>
                                      </p:cBhvr>
                                    </p:animEffect>
                                  </p:childTnLst>
                                </p:cTn>
                              </p:par>
                              <p:par>
                                <p:cTn id="84" presetID="10" presetClass="entr" presetSubtype="0" fill="hold" nodeType="withEffect">
                                  <p:stCondLst>
                                    <p:cond delay="0"/>
                                  </p:stCondLst>
                                  <p:childTnLst>
                                    <p:set>
                                      <p:cBhvr>
                                        <p:cTn id="85" dur="1" fill="hold">
                                          <p:stCondLst>
                                            <p:cond delay="0"/>
                                          </p:stCondLst>
                                        </p:cTn>
                                        <p:tgtEl>
                                          <p:spTgt spid="29"/>
                                        </p:tgtEl>
                                        <p:attrNameLst>
                                          <p:attrName>style.visibility</p:attrName>
                                        </p:attrNameLst>
                                      </p:cBhvr>
                                      <p:to>
                                        <p:strVal val="visible"/>
                                      </p:to>
                                    </p:set>
                                    <p:animEffect transition="in" filter="fade">
                                      <p:cBhvr>
                                        <p:cTn id="86" dur="500"/>
                                        <p:tgtEl>
                                          <p:spTgt spid="29"/>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fade">
                                      <p:cBhvr>
                                        <p:cTn id="89" dur="500"/>
                                        <p:tgtEl>
                                          <p:spTgt spid="30"/>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fade">
                                      <p:cBhvr>
                                        <p:cTn id="92" dur="500"/>
                                        <p:tgtEl>
                                          <p:spTgt spid="31"/>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32"/>
                                        </p:tgtEl>
                                        <p:attrNameLst>
                                          <p:attrName>style.visibility</p:attrName>
                                        </p:attrNameLst>
                                      </p:cBhvr>
                                      <p:to>
                                        <p:strVal val="visible"/>
                                      </p:to>
                                    </p:set>
                                    <p:animEffect transition="in" filter="fade">
                                      <p:cBhvr>
                                        <p:cTn id="95" dur="500"/>
                                        <p:tgtEl>
                                          <p:spTgt spid="32"/>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33"/>
                                        </p:tgtEl>
                                        <p:attrNameLst>
                                          <p:attrName>style.visibility</p:attrName>
                                        </p:attrNameLst>
                                      </p:cBhvr>
                                      <p:to>
                                        <p:strVal val="visible"/>
                                      </p:to>
                                    </p:set>
                                    <p:animEffect transition="in" filter="fade">
                                      <p:cBhvr>
                                        <p:cTn id="98" dur="500"/>
                                        <p:tgtEl>
                                          <p:spTgt spid="33"/>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34"/>
                                        </p:tgtEl>
                                        <p:attrNameLst>
                                          <p:attrName>style.visibility</p:attrName>
                                        </p:attrNameLst>
                                      </p:cBhvr>
                                      <p:to>
                                        <p:strVal val="visible"/>
                                      </p:to>
                                    </p:set>
                                    <p:animEffect transition="in" filter="fade">
                                      <p:cBhvr>
                                        <p:cTn id="101" dur="500"/>
                                        <p:tgtEl>
                                          <p:spTgt spid="34"/>
                                        </p:tgtEl>
                                      </p:cBhvr>
                                    </p:animEffect>
                                  </p:childTnLst>
                                </p:cTn>
                              </p:par>
                              <p:par>
                                <p:cTn id="102" presetID="10" presetClass="entr" presetSubtype="0" fill="hold" grpId="0" nodeType="with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500"/>
                                        <p:tgtEl>
                                          <p:spTgt spid="35"/>
                                        </p:tgtEl>
                                      </p:cBhvr>
                                    </p:animEffect>
                                  </p:childTnLst>
                                </p:cTn>
                              </p:par>
                              <p:par>
                                <p:cTn id="105" presetID="10" presetClass="entr" presetSubtype="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animEffect transition="in" filter="fade">
                                      <p:cBhvr>
                                        <p:cTn id="107" dur="500"/>
                                        <p:tgtEl>
                                          <p:spTgt spid="36"/>
                                        </p:tgtEl>
                                      </p:cBhvr>
                                    </p:animEffect>
                                  </p:childTnLst>
                                </p:cTn>
                              </p:par>
                              <p:par>
                                <p:cTn id="108" presetID="10" presetClass="entr" presetSubtype="0" fill="hold" grpId="0" nodeType="withEffect">
                                  <p:stCondLst>
                                    <p:cond delay="0"/>
                                  </p:stCondLst>
                                  <p:childTnLst>
                                    <p:set>
                                      <p:cBhvr>
                                        <p:cTn id="109" dur="1" fill="hold">
                                          <p:stCondLst>
                                            <p:cond delay="0"/>
                                          </p:stCondLst>
                                        </p:cTn>
                                        <p:tgtEl>
                                          <p:spTgt spid="37"/>
                                        </p:tgtEl>
                                        <p:attrNameLst>
                                          <p:attrName>style.visibility</p:attrName>
                                        </p:attrNameLst>
                                      </p:cBhvr>
                                      <p:to>
                                        <p:strVal val="visible"/>
                                      </p:to>
                                    </p:set>
                                    <p:animEffect transition="in" filter="fade">
                                      <p:cBhvr>
                                        <p:cTn id="110" dur="500"/>
                                        <p:tgtEl>
                                          <p:spTgt spid="37"/>
                                        </p:tgtEl>
                                      </p:cBhvr>
                                    </p:animEffect>
                                  </p:childTnLst>
                                </p:cTn>
                              </p:par>
                              <p:par>
                                <p:cTn id="111" presetID="10" presetClass="entr" presetSubtype="0" fill="hold" grpId="0" nodeType="withEffect">
                                  <p:stCondLst>
                                    <p:cond delay="0"/>
                                  </p:stCondLst>
                                  <p:childTnLst>
                                    <p:set>
                                      <p:cBhvr>
                                        <p:cTn id="112" dur="1" fill="hold">
                                          <p:stCondLst>
                                            <p:cond delay="0"/>
                                          </p:stCondLst>
                                        </p:cTn>
                                        <p:tgtEl>
                                          <p:spTgt spid="38"/>
                                        </p:tgtEl>
                                        <p:attrNameLst>
                                          <p:attrName>style.visibility</p:attrName>
                                        </p:attrNameLst>
                                      </p:cBhvr>
                                      <p:to>
                                        <p:strVal val="visible"/>
                                      </p:to>
                                    </p:set>
                                    <p:animEffect transition="in" filter="fade">
                                      <p:cBhvr>
                                        <p:cTn id="113" dur="500"/>
                                        <p:tgtEl>
                                          <p:spTgt spid="38"/>
                                        </p:tgtEl>
                                      </p:cBhvr>
                                    </p:animEffect>
                                  </p:childTnLst>
                                </p:cTn>
                              </p:par>
                              <p:par>
                                <p:cTn id="114" presetID="10" presetClass="entr" presetSubtype="0" fill="hold" grpId="0" nodeType="with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fade">
                                      <p:cBhvr>
                                        <p:cTn id="116" dur="500"/>
                                        <p:tgtEl>
                                          <p:spTgt spid="39"/>
                                        </p:tgtEl>
                                      </p:cBhvr>
                                    </p:animEffect>
                                  </p:childTnLst>
                                </p:cTn>
                              </p:par>
                              <p:par>
                                <p:cTn id="117" presetID="10" presetClass="entr" presetSubtype="0" fill="hold" grpId="0" nodeType="withEffect">
                                  <p:stCondLst>
                                    <p:cond delay="0"/>
                                  </p:stCondLst>
                                  <p:childTnLst>
                                    <p:set>
                                      <p:cBhvr>
                                        <p:cTn id="118" dur="1" fill="hold">
                                          <p:stCondLst>
                                            <p:cond delay="0"/>
                                          </p:stCondLst>
                                        </p:cTn>
                                        <p:tgtEl>
                                          <p:spTgt spid="40"/>
                                        </p:tgtEl>
                                        <p:attrNameLst>
                                          <p:attrName>style.visibility</p:attrName>
                                        </p:attrNameLst>
                                      </p:cBhvr>
                                      <p:to>
                                        <p:strVal val="visible"/>
                                      </p:to>
                                    </p:set>
                                    <p:animEffect transition="in" filter="fade">
                                      <p:cBhvr>
                                        <p:cTn id="119" dur="500"/>
                                        <p:tgtEl>
                                          <p:spTgt spid="40"/>
                                        </p:tgtEl>
                                      </p:cBhvr>
                                    </p:animEffect>
                                  </p:childTnLst>
                                </p:cTn>
                              </p:par>
                              <p:par>
                                <p:cTn id="120" presetID="10" presetClass="entr" presetSubtype="0" fill="hold" grpId="0" nodeType="withEffect">
                                  <p:stCondLst>
                                    <p:cond delay="0"/>
                                  </p:stCondLst>
                                  <p:childTnLst>
                                    <p:set>
                                      <p:cBhvr>
                                        <p:cTn id="121" dur="1" fill="hold">
                                          <p:stCondLst>
                                            <p:cond delay="0"/>
                                          </p:stCondLst>
                                        </p:cTn>
                                        <p:tgtEl>
                                          <p:spTgt spid="41"/>
                                        </p:tgtEl>
                                        <p:attrNameLst>
                                          <p:attrName>style.visibility</p:attrName>
                                        </p:attrNameLst>
                                      </p:cBhvr>
                                      <p:to>
                                        <p:strVal val="visible"/>
                                      </p:to>
                                    </p:set>
                                    <p:animEffect transition="in" filter="fade">
                                      <p:cBhvr>
                                        <p:cTn id="122" dur="500"/>
                                        <p:tgtEl>
                                          <p:spTgt spid="41"/>
                                        </p:tgtEl>
                                      </p:cBhvr>
                                    </p:animEffect>
                                  </p:childTnLst>
                                </p:cTn>
                              </p:par>
                              <p:par>
                                <p:cTn id="123" presetID="10" presetClass="entr" presetSubtype="0" fill="hold" grpId="0" nodeType="withEffect">
                                  <p:stCondLst>
                                    <p:cond delay="0"/>
                                  </p:stCondLst>
                                  <p:childTnLst>
                                    <p:set>
                                      <p:cBhvr>
                                        <p:cTn id="124" dur="1" fill="hold">
                                          <p:stCondLst>
                                            <p:cond delay="0"/>
                                          </p:stCondLst>
                                        </p:cTn>
                                        <p:tgtEl>
                                          <p:spTgt spid="42"/>
                                        </p:tgtEl>
                                        <p:attrNameLst>
                                          <p:attrName>style.visibility</p:attrName>
                                        </p:attrNameLst>
                                      </p:cBhvr>
                                      <p:to>
                                        <p:strVal val="visible"/>
                                      </p:to>
                                    </p:set>
                                    <p:animEffect transition="in" filter="fade">
                                      <p:cBhvr>
                                        <p:cTn id="125" dur="500"/>
                                        <p:tgtEl>
                                          <p:spTgt spid="42"/>
                                        </p:tgtEl>
                                      </p:cBhvr>
                                    </p:animEffect>
                                  </p:childTnLst>
                                </p:cTn>
                              </p:par>
                              <p:par>
                                <p:cTn id="126" presetID="10" presetClass="entr" presetSubtype="0" fill="hold" grpId="0" nodeType="withEffect">
                                  <p:stCondLst>
                                    <p:cond delay="0"/>
                                  </p:stCondLst>
                                  <p:childTnLst>
                                    <p:set>
                                      <p:cBhvr>
                                        <p:cTn id="127" dur="1" fill="hold">
                                          <p:stCondLst>
                                            <p:cond delay="0"/>
                                          </p:stCondLst>
                                        </p:cTn>
                                        <p:tgtEl>
                                          <p:spTgt spid="43"/>
                                        </p:tgtEl>
                                        <p:attrNameLst>
                                          <p:attrName>style.visibility</p:attrName>
                                        </p:attrNameLst>
                                      </p:cBhvr>
                                      <p:to>
                                        <p:strVal val="visible"/>
                                      </p:to>
                                    </p:set>
                                    <p:animEffect transition="in" filter="fade">
                                      <p:cBhvr>
                                        <p:cTn id="128" dur="500"/>
                                        <p:tgtEl>
                                          <p:spTgt spid="43"/>
                                        </p:tgtEl>
                                      </p:cBhvr>
                                    </p:animEffect>
                                  </p:childTnLst>
                                </p:cTn>
                              </p:par>
                              <p:par>
                                <p:cTn id="129" presetID="10" presetClass="entr" presetSubtype="0" fill="hold" grpId="0" nodeType="withEffect">
                                  <p:stCondLst>
                                    <p:cond delay="0"/>
                                  </p:stCondLst>
                                  <p:childTnLst>
                                    <p:set>
                                      <p:cBhvr>
                                        <p:cTn id="130" dur="1" fill="hold">
                                          <p:stCondLst>
                                            <p:cond delay="0"/>
                                          </p:stCondLst>
                                        </p:cTn>
                                        <p:tgtEl>
                                          <p:spTgt spid="44"/>
                                        </p:tgtEl>
                                        <p:attrNameLst>
                                          <p:attrName>style.visibility</p:attrName>
                                        </p:attrNameLst>
                                      </p:cBhvr>
                                      <p:to>
                                        <p:strVal val="visible"/>
                                      </p:to>
                                    </p:set>
                                    <p:animEffect transition="in" filter="fade">
                                      <p:cBhvr>
                                        <p:cTn id="131" dur="500"/>
                                        <p:tgtEl>
                                          <p:spTgt spid="44"/>
                                        </p:tgtEl>
                                      </p:cBhvr>
                                    </p:animEffect>
                                  </p:childTnLst>
                                </p:cTn>
                              </p:par>
                              <p:par>
                                <p:cTn id="132" presetID="10" presetClass="entr" presetSubtype="0" fill="hold" grpId="0" nodeType="withEffect">
                                  <p:stCondLst>
                                    <p:cond delay="0"/>
                                  </p:stCondLst>
                                  <p:childTnLst>
                                    <p:set>
                                      <p:cBhvr>
                                        <p:cTn id="133" dur="1" fill="hold">
                                          <p:stCondLst>
                                            <p:cond delay="0"/>
                                          </p:stCondLst>
                                        </p:cTn>
                                        <p:tgtEl>
                                          <p:spTgt spid="45"/>
                                        </p:tgtEl>
                                        <p:attrNameLst>
                                          <p:attrName>style.visibility</p:attrName>
                                        </p:attrNameLst>
                                      </p:cBhvr>
                                      <p:to>
                                        <p:strVal val="visible"/>
                                      </p:to>
                                    </p:set>
                                    <p:animEffect transition="in" filter="fade">
                                      <p:cBhvr>
                                        <p:cTn id="134" dur="500"/>
                                        <p:tgtEl>
                                          <p:spTgt spid="45"/>
                                        </p:tgtEl>
                                      </p:cBhvr>
                                    </p:animEffect>
                                  </p:childTnLst>
                                </p:cTn>
                              </p:par>
                              <p:par>
                                <p:cTn id="135" presetID="10" presetClass="entr" presetSubtype="0" fill="hold" grpId="0" nodeType="with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fade">
                                      <p:cBhvr>
                                        <p:cTn id="137" dur="500"/>
                                        <p:tgtEl>
                                          <p:spTgt spid="46"/>
                                        </p:tgtEl>
                                      </p:cBhvr>
                                    </p:animEffect>
                                  </p:childTnLst>
                                </p:cTn>
                              </p:par>
                              <p:par>
                                <p:cTn id="138" presetID="10" presetClass="entr" presetSubtype="0" fill="hold" nodeType="withEffect">
                                  <p:stCondLst>
                                    <p:cond delay="0"/>
                                  </p:stCondLst>
                                  <p:childTnLst>
                                    <p:set>
                                      <p:cBhvr>
                                        <p:cTn id="139" dur="1" fill="hold">
                                          <p:stCondLst>
                                            <p:cond delay="0"/>
                                          </p:stCondLst>
                                        </p:cTn>
                                        <p:tgtEl>
                                          <p:spTgt spid="47"/>
                                        </p:tgtEl>
                                        <p:attrNameLst>
                                          <p:attrName>style.visibility</p:attrName>
                                        </p:attrNameLst>
                                      </p:cBhvr>
                                      <p:to>
                                        <p:strVal val="visible"/>
                                      </p:to>
                                    </p:set>
                                    <p:animEffect transition="in" filter="fade">
                                      <p:cBhvr>
                                        <p:cTn id="140" dur="500"/>
                                        <p:tgtEl>
                                          <p:spTgt spid="47"/>
                                        </p:tgtEl>
                                      </p:cBhvr>
                                    </p:animEffect>
                                  </p:childTnLst>
                                </p:cTn>
                              </p:par>
                              <p:par>
                                <p:cTn id="141" presetID="10" presetClass="entr" presetSubtype="0" fill="hold" nodeType="withEffect">
                                  <p:stCondLst>
                                    <p:cond delay="0"/>
                                  </p:stCondLst>
                                  <p:childTnLst>
                                    <p:set>
                                      <p:cBhvr>
                                        <p:cTn id="142" dur="1" fill="hold">
                                          <p:stCondLst>
                                            <p:cond delay="0"/>
                                          </p:stCondLst>
                                        </p:cTn>
                                        <p:tgtEl>
                                          <p:spTgt spid="48"/>
                                        </p:tgtEl>
                                        <p:attrNameLst>
                                          <p:attrName>style.visibility</p:attrName>
                                        </p:attrNameLst>
                                      </p:cBhvr>
                                      <p:to>
                                        <p:strVal val="visible"/>
                                      </p:to>
                                    </p:set>
                                    <p:animEffect transition="in" filter="fade">
                                      <p:cBhvr>
                                        <p:cTn id="143" dur="500"/>
                                        <p:tgtEl>
                                          <p:spTgt spid="48"/>
                                        </p:tgtEl>
                                      </p:cBhvr>
                                    </p:animEffect>
                                  </p:childTnLst>
                                </p:cTn>
                              </p:par>
                              <p:par>
                                <p:cTn id="144" presetID="10" presetClass="entr" presetSubtype="0" fill="hold" nodeType="withEffect">
                                  <p:stCondLst>
                                    <p:cond delay="0"/>
                                  </p:stCondLst>
                                  <p:childTnLst>
                                    <p:set>
                                      <p:cBhvr>
                                        <p:cTn id="145" dur="1" fill="hold">
                                          <p:stCondLst>
                                            <p:cond delay="0"/>
                                          </p:stCondLst>
                                        </p:cTn>
                                        <p:tgtEl>
                                          <p:spTgt spid="49"/>
                                        </p:tgtEl>
                                        <p:attrNameLst>
                                          <p:attrName>style.visibility</p:attrName>
                                        </p:attrNameLst>
                                      </p:cBhvr>
                                      <p:to>
                                        <p:strVal val="visible"/>
                                      </p:to>
                                    </p:set>
                                    <p:animEffect transition="in" filter="fade">
                                      <p:cBhvr>
                                        <p:cTn id="146" dur="500"/>
                                        <p:tgtEl>
                                          <p:spTgt spid="49"/>
                                        </p:tgtEl>
                                      </p:cBhvr>
                                    </p:animEffect>
                                  </p:childTnLst>
                                </p:cTn>
                              </p:par>
                              <p:par>
                                <p:cTn id="147" presetID="10" presetClass="entr" presetSubtype="0" fill="hold" nodeType="withEffect">
                                  <p:stCondLst>
                                    <p:cond delay="0"/>
                                  </p:stCondLst>
                                  <p:childTnLst>
                                    <p:set>
                                      <p:cBhvr>
                                        <p:cTn id="148" dur="1" fill="hold">
                                          <p:stCondLst>
                                            <p:cond delay="0"/>
                                          </p:stCondLst>
                                        </p:cTn>
                                        <p:tgtEl>
                                          <p:spTgt spid="50"/>
                                        </p:tgtEl>
                                        <p:attrNameLst>
                                          <p:attrName>style.visibility</p:attrName>
                                        </p:attrNameLst>
                                      </p:cBhvr>
                                      <p:to>
                                        <p:strVal val="visible"/>
                                      </p:to>
                                    </p:set>
                                    <p:animEffect transition="in" filter="fade">
                                      <p:cBhvr>
                                        <p:cTn id="149" dur="500"/>
                                        <p:tgtEl>
                                          <p:spTgt spid="50"/>
                                        </p:tgtEl>
                                      </p:cBhvr>
                                    </p:animEffect>
                                  </p:childTnLst>
                                </p:cTn>
                              </p:par>
                              <p:par>
                                <p:cTn id="150" presetID="10" presetClass="entr" presetSubtype="0" fill="hold" grpId="0" nodeType="withEffect">
                                  <p:stCondLst>
                                    <p:cond delay="0"/>
                                  </p:stCondLst>
                                  <p:childTnLst>
                                    <p:set>
                                      <p:cBhvr>
                                        <p:cTn id="151" dur="1" fill="hold">
                                          <p:stCondLst>
                                            <p:cond delay="0"/>
                                          </p:stCondLst>
                                        </p:cTn>
                                        <p:tgtEl>
                                          <p:spTgt spid="51"/>
                                        </p:tgtEl>
                                        <p:attrNameLst>
                                          <p:attrName>style.visibility</p:attrName>
                                        </p:attrNameLst>
                                      </p:cBhvr>
                                      <p:to>
                                        <p:strVal val="visible"/>
                                      </p:to>
                                    </p:set>
                                    <p:animEffect transition="in" filter="fade">
                                      <p:cBhvr>
                                        <p:cTn id="152" dur="500"/>
                                        <p:tgtEl>
                                          <p:spTgt spid="51"/>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52"/>
                                        </p:tgtEl>
                                        <p:attrNameLst>
                                          <p:attrName>style.visibility</p:attrName>
                                        </p:attrNameLst>
                                      </p:cBhvr>
                                      <p:to>
                                        <p:strVal val="visible"/>
                                      </p:to>
                                    </p:set>
                                    <p:animEffect transition="in" filter="fade">
                                      <p:cBhvr>
                                        <p:cTn id="155" dur="500"/>
                                        <p:tgtEl>
                                          <p:spTgt spid="52"/>
                                        </p:tgtEl>
                                      </p:cBhvr>
                                    </p:animEffect>
                                  </p:childTnLst>
                                </p:cTn>
                              </p:par>
                              <p:par>
                                <p:cTn id="156" presetID="10" presetClass="entr" presetSubtype="0" fill="hold" grpId="0" nodeType="withEffect">
                                  <p:stCondLst>
                                    <p:cond delay="0"/>
                                  </p:stCondLst>
                                  <p:childTnLst>
                                    <p:set>
                                      <p:cBhvr>
                                        <p:cTn id="157" dur="1" fill="hold">
                                          <p:stCondLst>
                                            <p:cond delay="0"/>
                                          </p:stCondLst>
                                        </p:cTn>
                                        <p:tgtEl>
                                          <p:spTgt spid="53"/>
                                        </p:tgtEl>
                                        <p:attrNameLst>
                                          <p:attrName>style.visibility</p:attrName>
                                        </p:attrNameLst>
                                      </p:cBhvr>
                                      <p:to>
                                        <p:strVal val="visible"/>
                                      </p:to>
                                    </p:set>
                                    <p:animEffect transition="in" filter="fade">
                                      <p:cBhvr>
                                        <p:cTn id="158" dur="500"/>
                                        <p:tgtEl>
                                          <p:spTgt spid="53"/>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54"/>
                                        </p:tgtEl>
                                        <p:attrNameLst>
                                          <p:attrName>style.visibility</p:attrName>
                                        </p:attrNameLst>
                                      </p:cBhvr>
                                      <p:to>
                                        <p:strVal val="visible"/>
                                      </p:to>
                                    </p:set>
                                    <p:animEffect transition="in" filter="fade">
                                      <p:cBhvr>
                                        <p:cTn id="161" dur="500"/>
                                        <p:tgtEl>
                                          <p:spTgt spid="54"/>
                                        </p:tgtEl>
                                      </p:cBhvr>
                                    </p:animEffect>
                                  </p:childTnLst>
                                </p:cTn>
                              </p:par>
                              <p:par>
                                <p:cTn id="162" presetID="10" presetClass="entr" presetSubtype="0" fill="hold" nodeType="withEffect">
                                  <p:stCondLst>
                                    <p:cond delay="0"/>
                                  </p:stCondLst>
                                  <p:childTnLst>
                                    <p:set>
                                      <p:cBhvr>
                                        <p:cTn id="163" dur="1" fill="hold">
                                          <p:stCondLst>
                                            <p:cond delay="0"/>
                                          </p:stCondLst>
                                        </p:cTn>
                                        <p:tgtEl>
                                          <p:spTgt spid="55"/>
                                        </p:tgtEl>
                                        <p:attrNameLst>
                                          <p:attrName>style.visibility</p:attrName>
                                        </p:attrNameLst>
                                      </p:cBhvr>
                                      <p:to>
                                        <p:strVal val="visible"/>
                                      </p:to>
                                    </p:set>
                                    <p:animEffect transition="in" filter="fade">
                                      <p:cBhvr>
                                        <p:cTn id="164" dur="500"/>
                                        <p:tgtEl>
                                          <p:spTgt spid="55"/>
                                        </p:tgtEl>
                                      </p:cBhvr>
                                    </p:animEffect>
                                  </p:childTnLst>
                                </p:cTn>
                              </p:par>
                              <p:par>
                                <p:cTn id="165" presetID="10" presetClass="entr" presetSubtype="0" fill="hold" grpId="0" nodeType="withEffect">
                                  <p:stCondLst>
                                    <p:cond delay="0"/>
                                  </p:stCondLst>
                                  <p:childTnLst>
                                    <p:set>
                                      <p:cBhvr>
                                        <p:cTn id="166" dur="1" fill="hold">
                                          <p:stCondLst>
                                            <p:cond delay="0"/>
                                          </p:stCondLst>
                                        </p:cTn>
                                        <p:tgtEl>
                                          <p:spTgt spid="56"/>
                                        </p:tgtEl>
                                        <p:attrNameLst>
                                          <p:attrName>style.visibility</p:attrName>
                                        </p:attrNameLst>
                                      </p:cBhvr>
                                      <p:to>
                                        <p:strVal val="visible"/>
                                      </p:to>
                                    </p:set>
                                    <p:animEffect transition="in" filter="fade">
                                      <p:cBhvr>
                                        <p:cTn id="167" dur="500"/>
                                        <p:tgtEl>
                                          <p:spTgt spid="56"/>
                                        </p:tgtEl>
                                      </p:cBhvr>
                                    </p:animEffect>
                                  </p:childTnLst>
                                </p:cTn>
                              </p:par>
                              <p:par>
                                <p:cTn id="168" presetID="10" presetClass="entr" presetSubtype="0" fill="hold" nodeType="with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fade">
                                      <p:cBhvr>
                                        <p:cTn id="170" dur="500"/>
                                        <p:tgtEl>
                                          <p:spTgt spid="57"/>
                                        </p:tgtEl>
                                      </p:cBhvr>
                                    </p:animEffect>
                                  </p:childTnLst>
                                </p:cTn>
                              </p:par>
                              <p:par>
                                <p:cTn id="171" presetID="10" presetClass="entr" presetSubtype="0" fill="hold" nodeType="withEffect">
                                  <p:stCondLst>
                                    <p:cond delay="0"/>
                                  </p:stCondLst>
                                  <p:childTnLst>
                                    <p:set>
                                      <p:cBhvr>
                                        <p:cTn id="172" dur="1" fill="hold">
                                          <p:stCondLst>
                                            <p:cond delay="0"/>
                                          </p:stCondLst>
                                        </p:cTn>
                                        <p:tgtEl>
                                          <p:spTgt spid="58"/>
                                        </p:tgtEl>
                                        <p:attrNameLst>
                                          <p:attrName>style.visibility</p:attrName>
                                        </p:attrNameLst>
                                      </p:cBhvr>
                                      <p:to>
                                        <p:strVal val="visible"/>
                                      </p:to>
                                    </p:set>
                                    <p:animEffect transition="in" filter="fade">
                                      <p:cBhvr>
                                        <p:cTn id="173" dur="500"/>
                                        <p:tgtEl>
                                          <p:spTgt spid="58"/>
                                        </p:tgtEl>
                                      </p:cBhvr>
                                    </p:animEffect>
                                  </p:childTnLst>
                                </p:cTn>
                              </p:par>
                              <p:par>
                                <p:cTn id="174" presetID="10" presetClass="entr" presetSubtype="0" fill="hold" nodeType="withEffect">
                                  <p:stCondLst>
                                    <p:cond delay="0"/>
                                  </p:stCondLst>
                                  <p:childTnLst>
                                    <p:set>
                                      <p:cBhvr>
                                        <p:cTn id="175" dur="1" fill="hold">
                                          <p:stCondLst>
                                            <p:cond delay="0"/>
                                          </p:stCondLst>
                                        </p:cTn>
                                        <p:tgtEl>
                                          <p:spTgt spid="59"/>
                                        </p:tgtEl>
                                        <p:attrNameLst>
                                          <p:attrName>style.visibility</p:attrName>
                                        </p:attrNameLst>
                                      </p:cBhvr>
                                      <p:to>
                                        <p:strVal val="visible"/>
                                      </p:to>
                                    </p:set>
                                    <p:animEffect transition="in" filter="fade">
                                      <p:cBhvr>
                                        <p:cTn id="176" dur="500"/>
                                        <p:tgtEl>
                                          <p:spTgt spid="59"/>
                                        </p:tgtEl>
                                      </p:cBhvr>
                                    </p:animEffect>
                                  </p:childTnLst>
                                </p:cTn>
                              </p:par>
                              <p:par>
                                <p:cTn id="177" presetID="10" presetClass="entr" presetSubtype="0" fill="hold" nodeType="withEffect">
                                  <p:stCondLst>
                                    <p:cond delay="0"/>
                                  </p:stCondLst>
                                  <p:childTnLst>
                                    <p:set>
                                      <p:cBhvr>
                                        <p:cTn id="178" dur="1" fill="hold">
                                          <p:stCondLst>
                                            <p:cond delay="0"/>
                                          </p:stCondLst>
                                        </p:cTn>
                                        <p:tgtEl>
                                          <p:spTgt spid="60"/>
                                        </p:tgtEl>
                                        <p:attrNameLst>
                                          <p:attrName>style.visibility</p:attrName>
                                        </p:attrNameLst>
                                      </p:cBhvr>
                                      <p:to>
                                        <p:strVal val="visible"/>
                                      </p:to>
                                    </p:set>
                                    <p:animEffect transition="in" filter="fade">
                                      <p:cBhvr>
                                        <p:cTn id="179" dur="500"/>
                                        <p:tgtEl>
                                          <p:spTgt spid="60"/>
                                        </p:tgtEl>
                                      </p:cBhvr>
                                    </p:animEffect>
                                  </p:childTnLst>
                                </p:cTn>
                              </p:par>
                              <p:par>
                                <p:cTn id="180" presetID="10" presetClass="entr" presetSubtype="0" fill="hold" nodeType="withEffect">
                                  <p:stCondLst>
                                    <p:cond delay="0"/>
                                  </p:stCondLst>
                                  <p:childTnLst>
                                    <p:set>
                                      <p:cBhvr>
                                        <p:cTn id="181" dur="1" fill="hold">
                                          <p:stCondLst>
                                            <p:cond delay="0"/>
                                          </p:stCondLst>
                                        </p:cTn>
                                        <p:tgtEl>
                                          <p:spTgt spid="61"/>
                                        </p:tgtEl>
                                        <p:attrNameLst>
                                          <p:attrName>style.visibility</p:attrName>
                                        </p:attrNameLst>
                                      </p:cBhvr>
                                      <p:to>
                                        <p:strVal val="visible"/>
                                      </p:to>
                                    </p:set>
                                    <p:animEffect transition="in" filter="fade">
                                      <p:cBhvr>
                                        <p:cTn id="182" dur="500"/>
                                        <p:tgtEl>
                                          <p:spTgt spid="61"/>
                                        </p:tgtEl>
                                      </p:cBhvr>
                                    </p:animEffect>
                                  </p:childTnLst>
                                </p:cTn>
                              </p:par>
                              <p:par>
                                <p:cTn id="183" presetID="10" presetClass="entr" presetSubtype="0" fill="hold" grpId="0" nodeType="withEffect">
                                  <p:stCondLst>
                                    <p:cond delay="0"/>
                                  </p:stCondLst>
                                  <p:childTnLst>
                                    <p:set>
                                      <p:cBhvr>
                                        <p:cTn id="184" dur="1" fill="hold">
                                          <p:stCondLst>
                                            <p:cond delay="0"/>
                                          </p:stCondLst>
                                        </p:cTn>
                                        <p:tgtEl>
                                          <p:spTgt spid="62"/>
                                        </p:tgtEl>
                                        <p:attrNameLst>
                                          <p:attrName>style.visibility</p:attrName>
                                        </p:attrNameLst>
                                      </p:cBhvr>
                                      <p:to>
                                        <p:strVal val="visible"/>
                                      </p:to>
                                    </p:set>
                                    <p:animEffect transition="in" filter="fade">
                                      <p:cBhvr>
                                        <p:cTn id="185" dur="500"/>
                                        <p:tgtEl>
                                          <p:spTgt spid="62"/>
                                        </p:tgtEl>
                                      </p:cBhvr>
                                    </p:animEffect>
                                  </p:childTnLst>
                                </p:cTn>
                              </p:par>
                              <p:par>
                                <p:cTn id="186" presetID="10" presetClass="entr" presetSubtype="0" fill="hold" grpId="0" nodeType="withEffect">
                                  <p:stCondLst>
                                    <p:cond delay="0"/>
                                  </p:stCondLst>
                                  <p:childTnLst>
                                    <p:set>
                                      <p:cBhvr>
                                        <p:cTn id="187" dur="1" fill="hold">
                                          <p:stCondLst>
                                            <p:cond delay="0"/>
                                          </p:stCondLst>
                                        </p:cTn>
                                        <p:tgtEl>
                                          <p:spTgt spid="63"/>
                                        </p:tgtEl>
                                        <p:attrNameLst>
                                          <p:attrName>style.visibility</p:attrName>
                                        </p:attrNameLst>
                                      </p:cBhvr>
                                      <p:to>
                                        <p:strVal val="visible"/>
                                      </p:to>
                                    </p:set>
                                    <p:animEffect transition="in" filter="fade">
                                      <p:cBhvr>
                                        <p:cTn id="188" dur="500"/>
                                        <p:tgtEl>
                                          <p:spTgt spid="63"/>
                                        </p:tgtEl>
                                      </p:cBhvr>
                                    </p:animEffect>
                                  </p:childTnLst>
                                </p:cTn>
                              </p:par>
                              <p:par>
                                <p:cTn id="189" presetID="10" presetClass="entr" presetSubtype="0" fill="hold" grpId="0" nodeType="withEffect">
                                  <p:stCondLst>
                                    <p:cond delay="0"/>
                                  </p:stCondLst>
                                  <p:childTnLst>
                                    <p:set>
                                      <p:cBhvr>
                                        <p:cTn id="190" dur="1" fill="hold">
                                          <p:stCondLst>
                                            <p:cond delay="0"/>
                                          </p:stCondLst>
                                        </p:cTn>
                                        <p:tgtEl>
                                          <p:spTgt spid="64"/>
                                        </p:tgtEl>
                                        <p:attrNameLst>
                                          <p:attrName>style.visibility</p:attrName>
                                        </p:attrNameLst>
                                      </p:cBhvr>
                                      <p:to>
                                        <p:strVal val="visible"/>
                                      </p:to>
                                    </p:set>
                                    <p:animEffect transition="in" filter="fade">
                                      <p:cBhvr>
                                        <p:cTn id="191" dur="500"/>
                                        <p:tgtEl>
                                          <p:spTgt spid="64"/>
                                        </p:tgtEl>
                                      </p:cBhvr>
                                    </p:animEffect>
                                  </p:childTnLst>
                                </p:cTn>
                              </p:par>
                              <p:par>
                                <p:cTn id="192" presetID="10" presetClass="entr" presetSubtype="0" fill="hold" nodeType="withEffect">
                                  <p:stCondLst>
                                    <p:cond delay="0"/>
                                  </p:stCondLst>
                                  <p:childTnLst>
                                    <p:set>
                                      <p:cBhvr>
                                        <p:cTn id="193" dur="1" fill="hold">
                                          <p:stCondLst>
                                            <p:cond delay="0"/>
                                          </p:stCondLst>
                                        </p:cTn>
                                        <p:tgtEl>
                                          <p:spTgt spid="65"/>
                                        </p:tgtEl>
                                        <p:attrNameLst>
                                          <p:attrName>style.visibility</p:attrName>
                                        </p:attrNameLst>
                                      </p:cBhvr>
                                      <p:to>
                                        <p:strVal val="visible"/>
                                      </p:to>
                                    </p:set>
                                    <p:animEffect transition="in" filter="fade">
                                      <p:cBhvr>
                                        <p:cTn id="194" dur="500"/>
                                        <p:tgtEl>
                                          <p:spTgt spid="65"/>
                                        </p:tgtEl>
                                      </p:cBhvr>
                                    </p:animEffect>
                                  </p:childTnLst>
                                </p:cTn>
                              </p:par>
                              <p:par>
                                <p:cTn id="195" presetID="10" presetClass="entr" presetSubtype="0" fill="hold" grpId="0" nodeType="withEffect">
                                  <p:stCondLst>
                                    <p:cond delay="0"/>
                                  </p:stCondLst>
                                  <p:childTnLst>
                                    <p:set>
                                      <p:cBhvr>
                                        <p:cTn id="196" dur="1" fill="hold">
                                          <p:stCondLst>
                                            <p:cond delay="0"/>
                                          </p:stCondLst>
                                        </p:cTn>
                                        <p:tgtEl>
                                          <p:spTgt spid="66"/>
                                        </p:tgtEl>
                                        <p:attrNameLst>
                                          <p:attrName>style.visibility</p:attrName>
                                        </p:attrNameLst>
                                      </p:cBhvr>
                                      <p:to>
                                        <p:strVal val="visible"/>
                                      </p:to>
                                    </p:set>
                                    <p:animEffect transition="in" filter="fade">
                                      <p:cBhvr>
                                        <p:cTn id="197" dur="500"/>
                                        <p:tgtEl>
                                          <p:spTgt spid="66"/>
                                        </p:tgtEl>
                                      </p:cBhvr>
                                    </p:animEffect>
                                  </p:childTnLst>
                                </p:cTn>
                              </p:par>
                              <p:par>
                                <p:cTn id="198" presetID="10" presetClass="entr" presetSubtype="0" fill="hold" nodeType="withEffect">
                                  <p:stCondLst>
                                    <p:cond delay="0"/>
                                  </p:stCondLst>
                                  <p:childTnLst>
                                    <p:set>
                                      <p:cBhvr>
                                        <p:cTn id="199" dur="1" fill="hold">
                                          <p:stCondLst>
                                            <p:cond delay="0"/>
                                          </p:stCondLst>
                                        </p:cTn>
                                        <p:tgtEl>
                                          <p:spTgt spid="67"/>
                                        </p:tgtEl>
                                        <p:attrNameLst>
                                          <p:attrName>style.visibility</p:attrName>
                                        </p:attrNameLst>
                                      </p:cBhvr>
                                      <p:to>
                                        <p:strVal val="visible"/>
                                      </p:to>
                                    </p:set>
                                    <p:animEffect transition="in" filter="fade">
                                      <p:cBhvr>
                                        <p:cTn id="200" dur="500"/>
                                        <p:tgtEl>
                                          <p:spTgt spid="67"/>
                                        </p:tgtEl>
                                      </p:cBhvr>
                                    </p:animEffect>
                                  </p:childTnLst>
                                </p:cTn>
                              </p:par>
                              <p:par>
                                <p:cTn id="201" presetID="10" presetClass="entr" presetSubtype="0" fill="hold" nodeType="withEffect">
                                  <p:stCondLst>
                                    <p:cond delay="0"/>
                                  </p:stCondLst>
                                  <p:childTnLst>
                                    <p:set>
                                      <p:cBhvr>
                                        <p:cTn id="202" dur="1" fill="hold">
                                          <p:stCondLst>
                                            <p:cond delay="0"/>
                                          </p:stCondLst>
                                        </p:cTn>
                                        <p:tgtEl>
                                          <p:spTgt spid="68"/>
                                        </p:tgtEl>
                                        <p:attrNameLst>
                                          <p:attrName>style.visibility</p:attrName>
                                        </p:attrNameLst>
                                      </p:cBhvr>
                                      <p:to>
                                        <p:strVal val="visible"/>
                                      </p:to>
                                    </p:set>
                                    <p:animEffect transition="in" filter="fade">
                                      <p:cBhvr>
                                        <p:cTn id="203" dur="500"/>
                                        <p:tgtEl>
                                          <p:spTgt spid="68"/>
                                        </p:tgtEl>
                                      </p:cBhvr>
                                    </p:animEffect>
                                  </p:childTnLst>
                                </p:cTn>
                              </p:par>
                              <p:par>
                                <p:cTn id="204" presetID="10" presetClass="entr" presetSubtype="0" fill="hold" grpId="0" nodeType="withEffect">
                                  <p:stCondLst>
                                    <p:cond delay="0"/>
                                  </p:stCondLst>
                                  <p:childTnLst>
                                    <p:set>
                                      <p:cBhvr>
                                        <p:cTn id="205" dur="1" fill="hold">
                                          <p:stCondLst>
                                            <p:cond delay="0"/>
                                          </p:stCondLst>
                                        </p:cTn>
                                        <p:tgtEl>
                                          <p:spTgt spid="69"/>
                                        </p:tgtEl>
                                        <p:attrNameLst>
                                          <p:attrName>style.visibility</p:attrName>
                                        </p:attrNameLst>
                                      </p:cBhvr>
                                      <p:to>
                                        <p:strVal val="visible"/>
                                      </p:to>
                                    </p:set>
                                    <p:animEffect transition="in" filter="fade">
                                      <p:cBhvr>
                                        <p:cTn id="206" dur="500"/>
                                        <p:tgtEl>
                                          <p:spTgt spid="69"/>
                                        </p:tgtEl>
                                      </p:cBhvr>
                                    </p:animEffect>
                                  </p:childTnLst>
                                </p:cTn>
                              </p:par>
                              <p:par>
                                <p:cTn id="207" presetID="10" presetClass="entr" presetSubtype="0" fill="hold" grpId="0" nodeType="withEffect">
                                  <p:stCondLst>
                                    <p:cond delay="0"/>
                                  </p:stCondLst>
                                  <p:childTnLst>
                                    <p:set>
                                      <p:cBhvr>
                                        <p:cTn id="208" dur="1" fill="hold">
                                          <p:stCondLst>
                                            <p:cond delay="0"/>
                                          </p:stCondLst>
                                        </p:cTn>
                                        <p:tgtEl>
                                          <p:spTgt spid="70"/>
                                        </p:tgtEl>
                                        <p:attrNameLst>
                                          <p:attrName>style.visibility</p:attrName>
                                        </p:attrNameLst>
                                      </p:cBhvr>
                                      <p:to>
                                        <p:strVal val="visible"/>
                                      </p:to>
                                    </p:set>
                                    <p:animEffect transition="in" filter="fade">
                                      <p:cBhvr>
                                        <p:cTn id="209" dur="500"/>
                                        <p:tgtEl>
                                          <p:spTgt spid="70"/>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71"/>
                                        </p:tgtEl>
                                        <p:attrNameLst>
                                          <p:attrName>style.visibility</p:attrName>
                                        </p:attrNameLst>
                                      </p:cBhvr>
                                      <p:to>
                                        <p:strVal val="visible"/>
                                      </p:to>
                                    </p:set>
                                    <p:animEffect transition="in" filter="fade">
                                      <p:cBhvr>
                                        <p:cTn id="212" dur="500"/>
                                        <p:tgtEl>
                                          <p:spTgt spid="71"/>
                                        </p:tgtEl>
                                      </p:cBhvr>
                                    </p:animEffect>
                                  </p:childTnLst>
                                </p:cTn>
                              </p:par>
                              <p:par>
                                <p:cTn id="213" presetID="10" presetClass="entr" presetSubtype="0" fill="hold" grpId="0" nodeType="withEffect">
                                  <p:stCondLst>
                                    <p:cond delay="0"/>
                                  </p:stCondLst>
                                  <p:childTnLst>
                                    <p:set>
                                      <p:cBhvr>
                                        <p:cTn id="214" dur="1" fill="hold">
                                          <p:stCondLst>
                                            <p:cond delay="0"/>
                                          </p:stCondLst>
                                        </p:cTn>
                                        <p:tgtEl>
                                          <p:spTgt spid="72"/>
                                        </p:tgtEl>
                                        <p:attrNameLst>
                                          <p:attrName>style.visibility</p:attrName>
                                        </p:attrNameLst>
                                      </p:cBhvr>
                                      <p:to>
                                        <p:strVal val="visible"/>
                                      </p:to>
                                    </p:set>
                                    <p:animEffect transition="in" filter="fade">
                                      <p:cBhvr>
                                        <p:cTn id="215" dur="500"/>
                                        <p:tgtEl>
                                          <p:spTgt spid="72"/>
                                        </p:tgtEl>
                                      </p:cBhvr>
                                    </p:animEffect>
                                  </p:childTnLst>
                                </p:cTn>
                              </p:par>
                              <p:par>
                                <p:cTn id="216" presetID="10" presetClass="entr" presetSubtype="0" fill="hold" grpId="0" nodeType="withEffect">
                                  <p:stCondLst>
                                    <p:cond delay="0"/>
                                  </p:stCondLst>
                                  <p:childTnLst>
                                    <p:set>
                                      <p:cBhvr>
                                        <p:cTn id="217" dur="1" fill="hold">
                                          <p:stCondLst>
                                            <p:cond delay="0"/>
                                          </p:stCondLst>
                                        </p:cTn>
                                        <p:tgtEl>
                                          <p:spTgt spid="73"/>
                                        </p:tgtEl>
                                        <p:attrNameLst>
                                          <p:attrName>style.visibility</p:attrName>
                                        </p:attrNameLst>
                                      </p:cBhvr>
                                      <p:to>
                                        <p:strVal val="visible"/>
                                      </p:to>
                                    </p:set>
                                    <p:animEffect transition="in" filter="fade">
                                      <p:cBhvr>
                                        <p:cTn id="218" dur="500"/>
                                        <p:tgtEl>
                                          <p:spTgt spid="73"/>
                                        </p:tgtEl>
                                      </p:cBhvr>
                                    </p:animEffect>
                                  </p:childTnLst>
                                </p:cTn>
                              </p:par>
                              <p:par>
                                <p:cTn id="219" presetID="10" presetClass="entr" presetSubtype="0" fill="hold" grpId="0" nodeType="withEffect">
                                  <p:stCondLst>
                                    <p:cond delay="0"/>
                                  </p:stCondLst>
                                  <p:childTnLst>
                                    <p:set>
                                      <p:cBhvr>
                                        <p:cTn id="220" dur="1" fill="hold">
                                          <p:stCondLst>
                                            <p:cond delay="0"/>
                                          </p:stCondLst>
                                        </p:cTn>
                                        <p:tgtEl>
                                          <p:spTgt spid="74"/>
                                        </p:tgtEl>
                                        <p:attrNameLst>
                                          <p:attrName>style.visibility</p:attrName>
                                        </p:attrNameLst>
                                      </p:cBhvr>
                                      <p:to>
                                        <p:strVal val="visible"/>
                                      </p:to>
                                    </p:set>
                                    <p:animEffect transition="in" filter="fade">
                                      <p:cBhvr>
                                        <p:cTn id="221" dur="500"/>
                                        <p:tgtEl>
                                          <p:spTgt spid="74"/>
                                        </p:tgtEl>
                                      </p:cBhvr>
                                    </p:animEffect>
                                  </p:childTnLst>
                                </p:cTn>
                              </p:par>
                              <p:par>
                                <p:cTn id="222" presetID="10" presetClass="entr" presetSubtype="0" fill="hold" grpId="0" nodeType="withEffect">
                                  <p:stCondLst>
                                    <p:cond delay="0"/>
                                  </p:stCondLst>
                                  <p:childTnLst>
                                    <p:set>
                                      <p:cBhvr>
                                        <p:cTn id="223" dur="1" fill="hold">
                                          <p:stCondLst>
                                            <p:cond delay="0"/>
                                          </p:stCondLst>
                                        </p:cTn>
                                        <p:tgtEl>
                                          <p:spTgt spid="75"/>
                                        </p:tgtEl>
                                        <p:attrNameLst>
                                          <p:attrName>style.visibility</p:attrName>
                                        </p:attrNameLst>
                                      </p:cBhvr>
                                      <p:to>
                                        <p:strVal val="visible"/>
                                      </p:to>
                                    </p:set>
                                    <p:animEffect transition="in" filter="fade">
                                      <p:cBhvr>
                                        <p:cTn id="224" dur="500"/>
                                        <p:tgtEl>
                                          <p:spTgt spid="75"/>
                                        </p:tgtEl>
                                      </p:cBhvr>
                                    </p:animEffect>
                                  </p:childTnLst>
                                </p:cTn>
                              </p:par>
                            </p:childTnLst>
                          </p:cTn>
                        </p:par>
                      </p:childTnLst>
                    </p:cTn>
                  </p:par>
                  <p:par>
                    <p:cTn id="225" fill="hold">
                      <p:stCondLst>
                        <p:cond delay="indefinite"/>
                      </p:stCondLst>
                      <p:childTnLst>
                        <p:par>
                          <p:cTn id="226" fill="hold">
                            <p:stCondLst>
                              <p:cond delay="0"/>
                            </p:stCondLst>
                            <p:childTnLst>
                              <p:par>
                                <p:cTn id="227" presetID="1" presetClass="entr" presetSubtype="0" fill="hold" grpId="0" nodeType="clickEffect">
                                  <p:stCondLst>
                                    <p:cond delay="0"/>
                                  </p:stCondLst>
                                  <p:childTnLst>
                                    <p:set>
                                      <p:cBhvr>
                                        <p:cTn id="22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51" grpId="0" animBg="1"/>
      <p:bldP spid="52" grpId="0" animBg="1"/>
      <p:bldP spid="53" grpId="0" animBg="1"/>
      <p:bldP spid="54" grpId="0" animBg="1"/>
      <p:bldP spid="56" grpId="0"/>
      <p:bldP spid="62" grpId="0" animBg="1"/>
      <p:bldP spid="63" grpId="0" animBg="1"/>
      <p:bldP spid="64" grpId="0" animBg="1"/>
      <p:bldP spid="66" grpId="0"/>
      <p:bldP spid="69" grpId="0"/>
      <p:bldP spid="70" grpId="0"/>
      <p:bldP spid="71" grpId="0"/>
      <p:bldP spid="72" grpId="0"/>
      <p:bldP spid="73" grpId="0"/>
      <p:bldP spid="74" grpId="0"/>
      <p:bldP spid="75"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1401</TotalTime>
  <Words>1208</Words>
  <Application>Microsoft Office PowerPoint</Application>
  <PresentationFormat>On-screen Show (4:3)</PresentationFormat>
  <Paragraphs>300</Paragraphs>
  <Slides>22</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Cambria Math</vt:lpstr>
      <vt:lpstr>MA_Template</vt:lpstr>
      <vt:lpstr>Method of Sections</vt:lpstr>
      <vt:lpstr>Method of Sections</vt:lpstr>
      <vt:lpstr>The Method of Sections</vt:lpstr>
      <vt:lpstr>Method of Sections</vt:lpstr>
      <vt:lpstr>Method of Sections</vt:lpstr>
      <vt:lpstr>Method of Sections</vt:lpstr>
      <vt:lpstr>Method of Sections</vt:lpstr>
      <vt:lpstr>Method of Sections</vt:lpstr>
      <vt:lpstr>Extending the Method of Sections</vt:lpstr>
      <vt:lpstr>Extending the Method of Sections</vt:lpstr>
      <vt:lpstr>Using the Method of Sections Repeatedly</vt:lpstr>
      <vt:lpstr>Using the Method of Sections Repeatedly</vt:lpstr>
      <vt:lpstr>PowerPoint Presentation</vt:lpstr>
      <vt:lpstr>Using the Method of Sections and then the Method of Joints</vt:lpstr>
      <vt:lpstr>Combining Methods Worked Example</vt:lpstr>
      <vt:lpstr>Combining Methods Worked Example</vt:lpstr>
      <vt:lpstr>PowerPoint Presentation</vt:lpstr>
      <vt:lpstr>Thanks for Watching</vt:lpstr>
      <vt:lpstr>Method of Sections Worked Example</vt:lpstr>
      <vt:lpstr>Method of Sections Worked Example</vt:lpstr>
      <vt:lpstr>Method of Sections Worked Example</vt:lpstr>
      <vt:lpstr>Method of Sections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15</cp:revision>
  <dcterms:created xsi:type="dcterms:W3CDTF">2020-08-21T15:23:22Z</dcterms:created>
  <dcterms:modified xsi:type="dcterms:W3CDTF">2023-06-02T16:51:48Z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