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sldIdLst>
    <p:sldId id="256" r:id="rId5"/>
    <p:sldId id="302" r:id="rId6"/>
    <p:sldId id="303" r:id="rId7"/>
    <p:sldId id="304" r:id="rId8"/>
    <p:sldId id="305" r:id="rId9"/>
    <p:sldId id="306" r:id="rId10"/>
    <p:sldId id="307" r:id="rId11"/>
    <p:sldId id="287" r:id="rId12"/>
    <p:sldId id="260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54101" autoAdjust="0"/>
  </p:normalViewPr>
  <p:slideViewPr>
    <p:cSldViewPr>
      <p:cViewPr varScale="1">
        <p:scale>
          <a:sx n="90" d="100"/>
          <a:sy n="90" d="100"/>
        </p:scale>
        <p:origin x="12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Conservation of Energy for Systems of Particles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and Energy for Systems of Participles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elevator shown to the right has a mass of 1500 kg and the counterweight has a mass of 500kg.  At some point the cable attached to the motor snaps, causing the elevator to begin falling.</a:t>
            </a:r>
          </a:p>
          <a:p>
            <a:pPr lvl="1"/>
            <a:r>
              <a:rPr lang="en-US" dirty="0"/>
              <a:t>After falling 3 meters, what is the speed of the elevator?</a:t>
            </a:r>
          </a:p>
          <a:p>
            <a:pPr lvl="1"/>
            <a:r>
              <a:rPr lang="en-US" dirty="0"/>
              <a:t>If the emergency brake is applied at this point (3m down) exerting a constant force of 15,000 N, how much further will the elevator fall?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7391400" y="2642507"/>
            <a:ext cx="0" cy="10150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248400" y="3886200"/>
            <a:ext cx="1524000" cy="2209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Elevator</a:t>
            </a:r>
          </a:p>
        </p:txBody>
      </p:sp>
      <p:sp>
        <p:nvSpPr>
          <p:cNvPr id="8" name="Rectangle 7"/>
          <p:cNvSpPr/>
          <p:nvPr/>
        </p:nvSpPr>
        <p:spPr>
          <a:xfrm rot="5400000">
            <a:off x="7211787" y="5154387"/>
            <a:ext cx="1578425" cy="304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Counterweight</a:t>
            </a:r>
          </a:p>
        </p:txBody>
      </p:sp>
      <p:sp>
        <p:nvSpPr>
          <p:cNvPr id="9" name="Oval 8"/>
          <p:cNvSpPr/>
          <p:nvPr/>
        </p:nvSpPr>
        <p:spPr>
          <a:xfrm>
            <a:off x="6324600" y="34725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91400" y="3472543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96200" y="2819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38900" y="3537857"/>
            <a:ext cx="76200" cy="3374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05700" y="3537856"/>
            <a:ext cx="76200" cy="3374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10500" y="2691491"/>
            <a:ext cx="76200" cy="3374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408964" y="2079171"/>
            <a:ext cx="250916" cy="3129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86400" y="2392135"/>
            <a:ext cx="3603172" cy="2993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Roof (fixed)</a:t>
            </a:r>
          </a:p>
        </p:txBody>
      </p:sp>
      <p:sp>
        <p:nvSpPr>
          <p:cNvPr id="18" name="Oval 17"/>
          <p:cNvSpPr/>
          <p:nvPr/>
        </p:nvSpPr>
        <p:spPr>
          <a:xfrm>
            <a:off x="6248400" y="1872343"/>
            <a:ext cx="411480" cy="41365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1" idx="2"/>
          </p:cNvCxnSpPr>
          <p:nvPr/>
        </p:nvCxnSpPr>
        <p:spPr>
          <a:xfrm>
            <a:off x="7696200" y="2971800"/>
            <a:ext cx="0" cy="7102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8" idx="1"/>
          </p:cNvCxnSpPr>
          <p:nvPr/>
        </p:nvCxnSpPr>
        <p:spPr>
          <a:xfrm>
            <a:off x="8001000" y="2971800"/>
            <a:ext cx="0" cy="15457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83678" y="2686051"/>
            <a:ext cx="209006" cy="5075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030684" y="2100943"/>
            <a:ext cx="228600" cy="137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59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and Energy for Systems of Particles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 far, we have defined our system as a single particle, where work can be done to this particle causing the energy of that particle (kinetic and potential) to be changed.</a:t>
                </a:r>
              </a:p>
              <a:p>
                <a:r>
                  <a:rPr lang="en-US" dirty="0"/>
                  <a:t>If we redefine our system to include multiple particles, can still apply the same formula we used before: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=∆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𝐾𝐸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 ∆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0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and Energy for Systems of Particles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To find the work done to the overall system, we simply sum up the work done to each particle in the system.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To find the change in energy of the overall system we simply sum up the change in energies of each particle in the system.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𝐾𝐸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𝐾𝐸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56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4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CFF1-7082-4B59-9FA5-54D2B6E01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vs. External 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CA587-E740-47BD-AEB5-EA370397D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Analyzing a system of particles (rather than analyzing each particle separately) can become advantageous, because we can </a:t>
            </a:r>
            <a:r>
              <a:rPr lang="en-US" b="1" dirty="0"/>
              <a:t>ignore the work done by internal forces</a:t>
            </a:r>
            <a:r>
              <a:rPr lang="en-US" dirty="0"/>
              <a:t> in our system</a:t>
            </a:r>
          </a:p>
          <a:p>
            <a:r>
              <a:rPr lang="en-US" dirty="0"/>
              <a:t>The reason we can ignore the work done by internal forces is because </a:t>
            </a:r>
            <a:r>
              <a:rPr lang="en-US" b="1" dirty="0"/>
              <a:t>these work terms will always cancel each other out</a:t>
            </a:r>
            <a:r>
              <a:rPr lang="en-US" dirty="0"/>
              <a:t>, because Newton’s Third Law ensures they will always be equal and opposite.</a:t>
            </a:r>
          </a:p>
        </p:txBody>
      </p:sp>
    </p:spTree>
    <p:extLst>
      <p:ext uri="{BB962C8B-B14F-4D97-AF65-F5344CB8AC3E}">
        <p14:creationId xmlns:p14="http://schemas.microsoft.com/office/powerpoint/2010/main" val="20298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B342-593A-47A2-A207-E7C59D24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vs. External 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9360F-3262-4E5C-B124-86090AAAB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1"/>
            <a:ext cx="8305791" cy="16515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internal force is any force exerted between two bodies within the system.</a:t>
            </a:r>
          </a:p>
          <a:p>
            <a:r>
              <a:rPr lang="en-US" dirty="0"/>
              <a:t>An external force is any force exerted by something outside the system on one of the bodies on the system.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100C4-DB6A-48FC-B98D-C54ACD48ED0D}"/>
              </a:ext>
            </a:extLst>
          </p:cNvPr>
          <p:cNvSpPr/>
          <p:nvPr/>
        </p:nvSpPr>
        <p:spPr>
          <a:xfrm>
            <a:off x="457200" y="3352800"/>
            <a:ext cx="1828800" cy="121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10 lbs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221A7B-E83A-4FAC-993E-520AFA1E8465}"/>
              </a:ext>
            </a:extLst>
          </p:cNvPr>
          <p:cNvSpPr/>
          <p:nvPr/>
        </p:nvSpPr>
        <p:spPr>
          <a:xfrm>
            <a:off x="4343400" y="5334000"/>
            <a:ext cx="9144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5 lbs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D01DAB-4ECB-4EA8-A5B0-2A83EE5ED770}"/>
              </a:ext>
            </a:extLst>
          </p:cNvPr>
          <p:cNvSpPr/>
          <p:nvPr/>
        </p:nvSpPr>
        <p:spPr>
          <a:xfrm>
            <a:off x="4191000" y="3962400"/>
            <a:ext cx="6096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4013BF-2F1E-4CD9-86A6-A8B7011FFB67}"/>
              </a:ext>
            </a:extLst>
          </p:cNvPr>
          <p:cNvCxnSpPr>
            <a:stCxn id="7" idx="0"/>
            <a:endCxn id="5" idx="3"/>
          </p:cNvCxnSpPr>
          <p:nvPr/>
        </p:nvCxnSpPr>
        <p:spPr>
          <a:xfrm flipH="1">
            <a:off x="2286000" y="3962400"/>
            <a:ext cx="2209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68CCCE-D9B8-4CF4-99AA-0530DF41A50A}"/>
              </a:ext>
            </a:extLst>
          </p:cNvPr>
          <p:cNvCxnSpPr>
            <a:stCxn id="7" idx="6"/>
            <a:endCxn id="6" idx="0"/>
          </p:cNvCxnSpPr>
          <p:nvPr/>
        </p:nvCxnSpPr>
        <p:spPr>
          <a:xfrm>
            <a:off x="4800600" y="4267200"/>
            <a:ext cx="0" cy="1066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23">
            <a:extLst>
              <a:ext uri="{FF2B5EF4-FFF2-40B4-BE49-F238E27FC236}">
                <a16:creationId xmlns:a16="http://schemas.microsoft.com/office/drawing/2014/main" id="{584292DA-40A2-4842-8E07-FFAA56FEF63C}"/>
              </a:ext>
            </a:extLst>
          </p:cNvPr>
          <p:cNvSpPr/>
          <p:nvPr/>
        </p:nvSpPr>
        <p:spPr>
          <a:xfrm rot="2700000">
            <a:off x="4014106" y="3986728"/>
            <a:ext cx="266700" cy="12954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90FC9A-BB05-462C-BBA6-CAE09A1100D3}"/>
              </a:ext>
            </a:extLst>
          </p:cNvPr>
          <p:cNvSpPr/>
          <p:nvPr/>
        </p:nvSpPr>
        <p:spPr>
          <a:xfrm>
            <a:off x="4457700" y="42291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and Round Single Corner Rectangle 9">
            <a:extLst>
              <a:ext uri="{FF2B5EF4-FFF2-40B4-BE49-F238E27FC236}">
                <a16:creationId xmlns:a16="http://schemas.microsoft.com/office/drawing/2014/main" id="{9F254779-9C1A-430F-8D9C-88029EB08A55}"/>
              </a:ext>
            </a:extLst>
          </p:cNvPr>
          <p:cNvSpPr/>
          <p:nvPr/>
        </p:nvSpPr>
        <p:spPr>
          <a:xfrm>
            <a:off x="0" y="4572000"/>
            <a:ext cx="4191000" cy="2286000"/>
          </a:xfrm>
          <a:prstGeom prst="snipRoundRect">
            <a:avLst>
              <a:gd name="adj1" fmla="val 0"/>
              <a:gd name="adj2" fmla="val 2866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9B6E05-FE14-4266-A344-7C558C057995}"/>
              </a:ext>
            </a:extLst>
          </p:cNvPr>
          <p:cNvCxnSpPr>
            <a:cxnSpLocks/>
          </p:cNvCxnSpPr>
          <p:nvPr/>
        </p:nvCxnSpPr>
        <p:spPr>
          <a:xfrm>
            <a:off x="2286000" y="3962400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81716E-883D-4527-B239-8B542447AE7A}"/>
              </a:ext>
            </a:extLst>
          </p:cNvPr>
          <p:cNvCxnSpPr>
            <a:cxnSpLocks/>
          </p:cNvCxnSpPr>
          <p:nvPr/>
        </p:nvCxnSpPr>
        <p:spPr>
          <a:xfrm flipH="1">
            <a:off x="914400" y="4653280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18255F-E829-4CA3-BBA1-271A5EBDFFA4}"/>
              </a:ext>
            </a:extLst>
          </p:cNvPr>
          <p:cNvCxnSpPr>
            <a:cxnSpLocks/>
          </p:cNvCxnSpPr>
          <p:nvPr/>
        </p:nvCxnSpPr>
        <p:spPr>
          <a:xfrm flipV="1">
            <a:off x="4810760" y="4724400"/>
            <a:ext cx="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B3B790-8BE9-4C05-94D3-E46316FFBF05}"/>
              </a:ext>
            </a:extLst>
          </p:cNvPr>
          <p:cNvSpPr txBox="1"/>
          <p:nvPr/>
        </p:nvSpPr>
        <p:spPr>
          <a:xfrm>
            <a:off x="2495271" y="34932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F72C8-5DF5-454C-A249-93C581D204C7}"/>
              </a:ext>
            </a:extLst>
          </p:cNvPr>
          <p:cNvSpPr txBox="1"/>
          <p:nvPr/>
        </p:nvSpPr>
        <p:spPr>
          <a:xfrm>
            <a:off x="4909766" y="481738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1ECBF9-C2D5-423D-978F-041A61ECD6EF}"/>
              </a:ext>
            </a:extLst>
          </p:cNvPr>
          <p:cNvSpPr txBox="1"/>
          <p:nvPr/>
        </p:nvSpPr>
        <p:spPr>
          <a:xfrm>
            <a:off x="1202323" y="469252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C6024AA-FACC-4D3A-9048-E5674AF60A5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9262FE-7F58-4A1E-8AF3-5A510A86DEB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FD91B88-B25F-41C8-9F88-77C8BE7179D8}"/>
              </a:ext>
            </a:extLst>
          </p:cNvPr>
          <p:cNvSpPr txBox="1">
            <a:spLocks/>
          </p:cNvSpPr>
          <p:nvPr/>
        </p:nvSpPr>
        <p:spPr>
          <a:xfrm>
            <a:off x="5638800" y="3291032"/>
            <a:ext cx="3276600" cy="3109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tension forces in this system are internal forces</a:t>
            </a:r>
          </a:p>
          <a:p>
            <a:r>
              <a:rPr lang="en-US" dirty="0">
                <a:solidFill>
                  <a:schemeClr val="tx1"/>
                </a:solidFill>
              </a:rPr>
              <a:t>The friction force is an external force </a:t>
            </a:r>
          </a:p>
        </p:txBody>
      </p:sp>
    </p:spTree>
    <p:extLst>
      <p:ext uri="{BB962C8B-B14F-4D97-AF65-F5344CB8AC3E}">
        <p14:creationId xmlns:p14="http://schemas.microsoft.com/office/powerpoint/2010/main" val="213393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10" grpId="0" animBg="1"/>
      <p:bldP spid="11" grpId="0" animBg="1"/>
      <p:bldP spid="12" grpId="0" animBg="1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and Energy for Systems of Particles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One potential pitfall with the work and energy method is that we will only have a single equation to work with.</a:t>
            </a:r>
          </a:p>
          <a:p>
            <a:r>
              <a:rPr lang="en-US" dirty="0"/>
              <a:t>In order to determine the overall relationship between the position (gravitational potential energy) and velocity (kinetic energy) we will often need to use </a:t>
            </a:r>
            <a:r>
              <a:rPr lang="en-US" b="1" dirty="0"/>
              <a:t>constraint relationships established in kinematics</a:t>
            </a:r>
            <a:r>
              <a:rPr lang="en-US" dirty="0"/>
              <a:t> that we discussed with </a:t>
            </a:r>
            <a:r>
              <a:rPr lang="en-US" b="1" dirty="0"/>
              <a:t>dependent motion</a:t>
            </a:r>
            <a:r>
              <a:rPr lang="en-US" dirty="0"/>
              <a:t>.</a:t>
            </a:r>
          </a:p>
          <a:p>
            <a:r>
              <a:rPr lang="en-US" dirty="0"/>
              <a:t>Using these constrain equations, along with the conservation of energy equation itself, we can often solve for the forces applied, positions, and velocities of the particles in our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C29-9A58-4871-BDC5-A36C637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a Work and Energy Problem</a:t>
            </a:r>
            <a:br>
              <a:rPr lang="en-US" dirty="0"/>
            </a:br>
            <a:r>
              <a:rPr lang="en-US" dirty="0"/>
              <a:t>(The Process)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Solving a work and energy involves three steps, carefully accounting for the factors at play between some initial state and some final state.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up one diagram showing the initial state and set up some other diagram for the final state.</a:t>
                </a:r>
              </a:p>
              <a:p>
                <a:pPr marL="914400" lvl="1" indent="-514350"/>
                <a:r>
                  <a:rPr lang="en-US" dirty="0"/>
                  <a:t>Identify any </a:t>
                </a:r>
                <a:r>
                  <a:rPr lang="en-US" dirty="0">
                    <a:solidFill>
                      <a:srgbClr val="FF0000"/>
                    </a:solidFill>
                  </a:rPr>
                  <a:t>external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forces</a:t>
                </a:r>
                <a:r>
                  <a:rPr lang="en-US" dirty="0"/>
                  <a:t> that will do work between the two states</a:t>
                </a:r>
              </a:p>
              <a:p>
                <a:pPr marL="914400" lvl="1" indent="-514350"/>
                <a:r>
                  <a:rPr lang="en-US" dirty="0"/>
                  <a:t>Identify the known or unknown </a:t>
                </a:r>
                <a:r>
                  <a:rPr lang="en-US" dirty="0">
                    <a:solidFill>
                      <a:schemeClr val="accent1"/>
                    </a:solidFill>
                  </a:rPr>
                  <a:t>velocities</a:t>
                </a:r>
                <a:r>
                  <a:rPr lang="en-US" dirty="0"/>
                  <a:t> in each state</a:t>
                </a:r>
              </a:p>
              <a:p>
                <a:pPr marL="914400" lvl="1" indent="-514350"/>
                <a:r>
                  <a:rPr lang="en-US" dirty="0"/>
                  <a:t>Identify the changes in </a:t>
                </a:r>
                <a:r>
                  <a:rPr lang="en-US" dirty="0">
                    <a:solidFill>
                      <a:schemeClr val="accent1"/>
                    </a:solidFill>
                  </a:rPr>
                  <a:t>height</a:t>
                </a:r>
                <a:r>
                  <a:rPr lang="en-US" dirty="0"/>
                  <a:t> if applicable</a:t>
                </a:r>
              </a:p>
              <a:p>
                <a:pPr marL="914400" lvl="1" indent="-514350"/>
                <a:r>
                  <a:rPr lang="en-US" dirty="0"/>
                  <a:t>Identify the </a:t>
                </a:r>
                <a:r>
                  <a:rPr lang="en-US" dirty="0">
                    <a:solidFill>
                      <a:schemeClr val="accent1"/>
                    </a:solidFill>
                  </a:rPr>
                  <a:t>‘x’</a:t>
                </a:r>
                <a:r>
                  <a:rPr lang="en-US" dirty="0"/>
                  <a:t> values for the initial and final values if applicable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the diagram to put together the single conservation of energy equation, with included known and unknown values.</a:t>
                </a:r>
              </a:p>
              <a:p>
                <a:pPr marL="914400" lvl="1" indent="-5143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W</m:t>
                    </m:r>
                    <m:r>
                      <a:rPr lang="en-US">
                        <a:latin typeface="Cambria Math"/>
                      </a:rPr>
                      <m:t>=∆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KE</m:t>
                    </m:r>
                    <m:r>
                      <a:rPr lang="en-US">
                        <a:latin typeface="Cambria Math"/>
                        <a:ea typeface="Cambria Math"/>
                      </a:rPr>
                      <m:t>+∆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PE</m:t>
                    </m:r>
                  </m:oMath>
                </a14:m>
                <a:endParaRPr lang="en-US" dirty="0"/>
              </a:p>
              <a:p>
                <a:pPr marL="914400" lvl="1" indent="-514350"/>
                <a:r>
                  <a:rPr lang="en-US" dirty="0"/>
                  <a:t>If you have more than one unknown you will need to come up with additional equations relating the unknowns you have.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Solve the equations for the unknown quantity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963" t="-2231" r="-1333" b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65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and Energy for Systems of Particles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Two blocks are connected by a massless rope and a frictionless pulley as shown below.  If the coefficient of friction between block A and the surface is .4, what is the speed of the blocks after block A has moved 6 ft?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3352800"/>
            <a:ext cx="1828800" cy="1219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10 lbs</a:t>
            </a:r>
          </a:p>
        </p:txBody>
      </p:sp>
      <p:sp>
        <p:nvSpPr>
          <p:cNvPr id="7" name="Rectangle 6"/>
          <p:cNvSpPr/>
          <p:nvPr/>
        </p:nvSpPr>
        <p:spPr>
          <a:xfrm>
            <a:off x="5867400" y="5334000"/>
            <a:ext cx="914400" cy="1066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5 lbs</a:t>
            </a:r>
          </a:p>
        </p:txBody>
      </p:sp>
      <p:sp>
        <p:nvSpPr>
          <p:cNvPr id="8" name="Oval 7"/>
          <p:cNvSpPr/>
          <p:nvPr/>
        </p:nvSpPr>
        <p:spPr>
          <a:xfrm>
            <a:off x="5715000" y="3962400"/>
            <a:ext cx="609600" cy="6096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8" idx="0"/>
            <a:endCxn id="6" idx="3"/>
          </p:cNvCxnSpPr>
          <p:nvPr/>
        </p:nvCxnSpPr>
        <p:spPr>
          <a:xfrm flipH="1">
            <a:off x="3810000" y="3962400"/>
            <a:ext cx="2209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  <a:endCxn id="7" idx="0"/>
          </p:cNvCxnSpPr>
          <p:nvPr/>
        </p:nvCxnSpPr>
        <p:spPr>
          <a:xfrm>
            <a:off x="6324600" y="4267200"/>
            <a:ext cx="0" cy="1066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 rot="2700000">
            <a:off x="5538106" y="3986728"/>
            <a:ext cx="266700" cy="12954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981700" y="42291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and Round Single Corner Rectangle 9">
            <a:extLst>
              <a:ext uri="{FF2B5EF4-FFF2-40B4-BE49-F238E27FC236}">
                <a16:creationId xmlns:a16="http://schemas.microsoft.com/office/drawing/2014/main" id="{B6752830-4682-4D8B-A36E-8F41EA70B063}"/>
              </a:ext>
            </a:extLst>
          </p:cNvPr>
          <p:cNvSpPr/>
          <p:nvPr/>
        </p:nvSpPr>
        <p:spPr>
          <a:xfrm>
            <a:off x="0" y="4572000"/>
            <a:ext cx="5715000" cy="2286000"/>
          </a:xfrm>
          <a:prstGeom prst="snipRoundRect">
            <a:avLst>
              <a:gd name="adj1" fmla="val 0"/>
              <a:gd name="adj2" fmla="val 28667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66157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739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MA_Template</vt:lpstr>
      <vt:lpstr>The Conservation of Energy for Systems of Particles</vt:lpstr>
      <vt:lpstr>Work and Energy for Systems of Particles</vt:lpstr>
      <vt:lpstr>Work and Energy for Systems of Particles</vt:lpstr>
      <vt:lpstr>Internal vs. External Forces</vt:lpstr>
      <vt:lpstr>Internal vs. External Forces</vt:lpstr>
      <vt:lpstr>Work and Energy for Systems of Particles</vt:lpstr>
      <vt:lpstr>Solving a Work and Energy Problem (The Process)</vt:lpstr>
      <vt:lpstr>Thanks for Watching</vt:lpstr>
      <vt:lpstr>Work and Energy for Systems of Particles Worked Example</vt:lpstr>
      <vt:lpstr>Work and Energy for Systems of Participles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19</cp:revision>
  <dcterms:created xsi:type="dcterms:W3CDTF">2020-08-21T15:23:22Z</dcterms:created>
  <dcterms:modified xsi:type="dcterms:W3CDTF">2020-12-30T16:58:35Z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