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57" r:id="rId6"/>
    <p:sldId id="258" r:id="rId7"/>
    <p:sldId id="289" r:id="rId8"/>
    <p:sldId id="259" r:id="rId9"/>
    <p:sldId id="290" r:id="rId10"/>
    <p:sldId id="260" r:id="rId11"/>
    <p:sldId id="269" r:id="rId12"/>
    <p:sldId id="273" r:id="rId13"/>
    <p:sldId id="261" r:id="rId14"/>
    <p:sldId id="265" r:id="rId15"/>
    <p:sldId id="287" r:id="rId16"/>
    <p:sldId id="288" r:id="rId17"/>
    <p:sldId id="266" r:id="rId18"/>
    <p:sldId id="26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7/29/2021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10</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16</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Originally, you will have your positions, velocities, and accelerations written out in terms of r and theta vectors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𝑢</m:t>
                        </m:r>
                      </m:e>
                      <m:sub>
                        <m:r>
                          <a:rPr lang="en-US" b="0" i="1" smtClean="0">
                            <a:latin typeface="Cambria Math"/>
                          </a:rPr>
                          <m:t>𝑟</m:t>
                        </m:r>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a:latin typeface="Cambria Math"/>
                          </a:rPr>
                          <m:t>𝑟</m:t>
                        </m:r>
                        <m:r>
                          <a:rPr lang="en-US" b="0" i="1" smtClean="0">
                            <a:latin typeface="Cambria Math"/>
                          </a:rPr>
                          <m:t>2</m:t>
                        </m:r>
                      </m:sub>
                    </m:sSub>
                  </m:oMath>
                </a14:m>
                <a:r>
                  <a:rPr lang="en-US" dirty="0"/>
                  <a:t>, ... and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2</m:t>
                        </m:r>
                      </m:sub>
                    </m:sSub>
                  </m:oMath>
                </a14:m>
                <a:r>
                  <a:rPr lang="en-US" dirty="0"/>
                  <a:t>…</a:t>
                </a:r>
              </a:p>
              <a:p>
                <a:pPr lvl="1"/>
                <a:r>
                  <a:rPr lang="en-US" b="1" dirty="0"/>
                  <a:t>Draw these directions on your original diagram.</a:t>
                </a:r>
              </a:p>
              <a:p>
                <a:r>
                  <a:rPr lang="en-US" dirty="0"/>
                  <a:t>In order to combine terms, you will need to convert everything back to x and y coordinates.</a:t>
                </a:r>
              </a:p>
              <a:p>
                <a:pPr lvl="1"/>
                <a:r>
                  <a:rPr lang="en-US" dirty="0"/>
                  <a:t>Use sines and cosines along with the angles of the r and theta directions to do this</a:t>
                </a:r>
              </a:p>
              <a:p>
                <a:r>
                  <a:rPr lang="en-US" dirty="0"/>
                  <a:t>I usually start by writing out a single equation showing each of the vector’s directions, then use sines and cosines to split this into separate x and y equations.</a:t>
                </a:r>
              </a:p>
              <a:p>
                <a:r>
                  <a:rPr lang="en-US" dirty="0"/>
                  <a:t>In the end, we should wind up with the same equations we would get from absolute motion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37" t="-2561"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7914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label your r and theta directions</a:t>
            </a:r>
          </a:p>
          <a:p>
            <a:pPr lvl="1"/>
            <a:r>
              <a:rPr lang="en-US" dirty="0"/>
              <a:t>Also identify what distances and/or angles remain constant and what distances or angles change over time</a:t>
            </a:r>
          </a:p>
          <a:p>
            <a:r>
              <a:rPr lang="en-US" dirty="0"/>
              <a:t>Next, pick a point for analysis and use the pre-determined velocity and acceleration vector equation </a:t>
            </a:r>
          </a:p>
          <a:p>
            <a:pPr lvl="1"/>
            <a:r>
              <a:rPr lang="en-US" dirty="0"/>
              <a:t>Draw in the r and theta direction angles if that helps you break them down later</a:t>
            </a:r>
          </a:p>
          <a:p>
            <a:r>
              <a:rPr lang="en-US" dirty="0"/>
              <a:t>Use sines and cosines to break down your vector equations into x and y scalar equations</a:t>
            </a:r>
          </a:p>
          <a:p>
            <a:r>
              <a:rPr lang="en-US" dirty="0"/>
              <a:t>Use the equations you have generated, along with any current angles, distances, velocities, and accelerations to solve for the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polar motion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lnSpcReduction="10000"/>
          </a:bodyPr>
          <a:lstStyle/>
          <a:p>
            <a:r>
              <a:rPr lang="en-US" dirty="0"/>
              <a:t>Absolute Motion Analysis:</a:t>
            </a:r>
          </a:p>
          <a:p>
            <a:pPr lvl="1"/>
            <a:r>
              <a:rPr lang="en-US" dirty="0"/>
              <a:t>Involves calculus</a:t>
            </a:r>
          </a:p>
          <a:p>
            <a:pPr lvl="1"/>
            <a:r>
              <a:rPr lang="en-US" dirty="0"/>
              <a:t>Does not involve coordinate transformations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Involves coordinate transformations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polar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81125"/>
                <a:ext cx="8229600" cy="5181600"/>
              </a:xfrm>
            </p:spPr>
            <p:txBody>
              <a:bodyPr>
                <a:normAutofit fontScale="92500" lnSpcReduction="2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position in x and y, take the derivative to find the velocity, and take the double derivative to find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but we will need to break the resulting vector equations into x and y pieces</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sz="3200" dirty="0">
                  <a:solidFill>
                    <a:schemeClr val="tx1"/>
                  </a:solidFill>
                  <a:latin typeface="Cambria Math"/>
                </a:endParaRPr>
              </a:p>
              <a:p>
                <a:pPr marL="0" indent="0">
                  <a:buNone/>
                </a:pPr>
                <a:endParaRPr lang="en-US" sz="3200"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481" t="-3059" r="-1185"/>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457199" y="1600199"/>
            <a:ext cx="4329091" cy="3461023"/>
          </a:xfrm>
        </p:spPr>
        <p:txBody>
          <a:bodyPr>
            <a:normAutofit fontScale="92500" lnSpcReduction="20000"/>
          </a:bodyPr>
          <a:lstStyle/>
          <a:p>
            <a:r>
              <a:rPr lang="en-US" dirty="0"/>
              <a:t>In relative motion analysis, each piece of the body will have its own coordinate system</a:t>
            </a:r>
          </a:p>
          <a:p>
            <a:r>
              <a:rPr lang="en-US" dirty="0"/>
              <a:t>Each piece’s velocities and accelerations will be in its own coordinate system</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057400"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2731798"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267892"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230127"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502320"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EE0E54-D858-42A1-A267-0EB36137600F}"/>
                  </a:ext>
                </a:extLst>
              </p:cNvPr>
              <p:cNvSpPr txBox="1"/>
              <p:nvPr/>
            </p:nvSpPr>
            <p:spPr>
              <a:xfrm>
                <a:off x="4396734"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396734" y="5680249"/>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9D37CF-1D8B-482E-8084-8E325C58BA83}"/>
                  </a:ext>
                </a:extLst>
              </p:cNvPr>
              <p:cNvSpPr txBox="1"/>
              <p:nvPr/>
            </p:nvSpPr>
            <p:spPr>
              <a:xfrm>
                <a:off x="8443907" y="3511920"/>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8443907" y="3511920"/>
                <a:ext cx="237950" cy="307777"/>
              </a:xfrm>
              <a:prstGeom prst="rect">
                <a:avLst/>
              </a:prstGeom>
              <a:blipFill>
                <a:blip r:embed="rId3"/>
                <a:stretch>
                  <a:fillRect l="-35897" r="-38462" b="-31373"/>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3645207"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196750"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5487823" y="4544484"/>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7801915" y="3516868"/>
            <a:ext cx="308098" cy="369332"/>
          </a:xfrm>
          <a:prstGeom prst="rect">
            <a:avLst/>
          </a:prstGeom>
          <a:noFill/>
        </p:spPr>
        <p:txBody>
          <a:bodyPr wrap="none" rtlCol="0">
            <a:spAutoFit/>
          </a:bodyPr>
          <a:lstStyle/>
          <a:p>
            <a:r>
              <a:rPr lang="en-US" dirty="0"/>
              <a:t>C</a:t>
            </a:r>
          </a:p>
        </p:txBody>
      </p:sp>
      <p:cxnSp>
        <p:nvCxnSpPr>
          <p:cNvPr id="28" name="Straight Arrow Connector 27">
            <a:extLst>
              <a:ext uri="{FF2B5EF4-FFF2-40B4-BE49-F238E27FC236}">
                <a16:creationId xmlns:a16="http://schemas.microsoft.com/office/drawing/2014/main" id="{C6C8EDD8-BA9A-48EB-8519-BAA7A9951E3B}"/>
              </a:ext>
            </a:extLst>
          </p:cNvPr>
          <p:cNvCxnSpPr>
            <a:cxnSpLocks/>
          </p:cNvCxnSpPr>
          <p:nvPr/>
        </p:nvCxnSpPr>
        <p:spPr>
          <a:xfrm>
            <a:off x="3431125" y="6074731"/>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AF7854AA-66C1-4432-B2EF-A07E06A4A189}"/>
              </a:ext>
            </a:extLst>
          </p:cNvPr>
          <p:cNvSpPr txBox="1"/>
          <p:nvPr/>
        </p:nvSpPr>
        <p:spPr>
          <a:xfrm>
            <a:off x="2944402" y="4802913"/>
            <a:ext cx="549989" cy="376469"/>
          </a:xfrm>
          <a:prstGeom prst="rect">
            <a:avLst/>
          </a:prstGeom>
          <a:noFill/>
        </p:spPr>
        <p:txBody>
          <a:bodyPr wrap="square" rtlCol="0">
            <a:spAutoFit/>
          </a:bodyPr>
          <a:lstStyle/>
          <a:p>
            <a:r>
              <a:rPr lang="en-US" dirty="0"/>
              <a:t>y</a:t>
            </a:r>
          </a:p>
        </p:txBody>
      </p:sp>
      <p:sp>
        <p:nvSpPr>
          <p:cNvPr id="30" name="TextBox 29">
            <a:extLst>
              <a:ext uri="{FF2B5EF4-FFF2-40B4-BE49-F238E27FC236}">
                <a16:creationId xmlns:a16="http://schemas.microsoft.com/office/drawing/2014/main" id="{9E6393B3-FA0C-4782-89D3-759A35A860F0}"/>
              </a:ext>
            </a:extLst>
          </p:cNvPr>
          <p:cNvSpPr txBox="1"/>
          <p:nvPr/>
        </p:nvSpPr>
        <p:spPr>
          <a:xfrm>
            <a:off x="5525822" y="5874094"/>
            <a:ext cx="540831" cy="376469"/>
          </a:xfrm>
          <a:prstGeom prst="rect">
            <a:avLst/>
          </a:prstGeom>
          <a:noFill/>
        </p:spPr>
        <p:txBody>
          <a:bodyPr wrap="square" rtlCol="0">
            <a:spAutoFit/>
          </a:bodyPr>
          <a:lstStyle/>
          <a:p>
            <a:r>
              <a:rPr lang="en-US" dirty="0"/>
              <a:t>x</a:t>
            </a:r>
          </a:p>
        </p:txBody>
      </p:sp>
      <p:cxnSp>
        <p:nvCxnSpPr>
          <p:cNvPr id="31" name="Straight Arrow Connector 30">
            <a:extLst>
              <a:ext uri="{FF2B5EF4-FFF2-40B4-BE49-F238E27FC236}">
                <a16:creationId xmlns:a16="http://schemas.microsoft.com/office/drawing/2014/main" id="{816BBA12-AB0D-49A5-9A18-D1264E7096F2}"/>
              </a:ext>
            </a:extLst>
          </p:cNvPr>
          <p:cNvCxnSpPr>
            <a:cxnSpLocks/>
          </p:cNvCxnSpPr>
          <p:nvPr/>
        </p:nvCxnSpPr>
        <p:spPr>
          <a:xfrm flipV="1">
            <a:off x="3369271" y="4913816"/>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Group 40">
            <a:extLst>
              <a:ext uri="{FF2B5EF4-FFF2-40B4-BE49-F238E27FC236}">
                <a16:creationId xmlns:a16="http://schemas.microsoft.com/office/drawing/2014/main" id="{901D3B1C-781A-458F-A7EE-316ABB04B806}"/>
              </a:ext>
            </a:extLst>
          </p:cNvPr>
          <p:cNvGrpSpPr/>
          <p:nvPr/>
        </p:nvGrpSpPr>
        <p:grpSpPr>
          <a:xfrm rot="19149344">
            <a:off x="4870962" y="2590987"/>
            <a:ext cx="1608400" cy="1523745"/>
            <a:chOff x="186784" y="3402807"/>
            <a:chExt cx="1608400" cy="1523745"/>
          </a:xfrm>
        </p:grpSpPr>
        <p:cxnSp>
          <p:nvCxnSpPr>
            <p:cNvPr id="32" name="Straight Arrow Connector 31">
              <a:extLst>
                <a:ext uri="{FF2B5EF4-FFF2-40B4-BE49-F238E27FC236}">
                  <a16:creationId xmlns:a16="http://schemas.microsoft.com/office/drawing/2014/main" id="{261FD12D-861D-4346-9820-7F7C002472C7}"/>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E6DAC27-DC78-4CEF-96BE-56D593955C9E}"/>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45D8274-EF0B-4BF6-828F-A9B3C235F786}"/>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445D8274-EF0B-4BF6-828F-A9B3C235F786}"/>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4"/>
                  <a:stretch>
                    <a:fillRect t="-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C564CAC-B3B7-444D-A1C5-6EFE352C5103}"/>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1</m:t>
                            </m:r>
                          </m:sub>
                        </m:sSub>
                      </m:oMath>
                    </m:oMathPara>
                  </a14:m>
                  <a:endParaRPr lang="en-US" dirty="0"/>
                </a:p>
              </p:txBody>
            </p:sp>
          </mc:Choice>
          <mc:Fallback xmlns="">
            <p:sp>
              <p:nvSpPr>
                <p:cNvPr id="40" name="TextBox 39">
                  <a:extLst>
                    <a:ext uri="{FF2B5EF4-FFF2-40B4-BE49-F238E27FC236}">
                      <a16:creationId xmlns:a16="http://schemas.microsoft.com/office/drawing/2014/main" id="{5C564CAC-B3B7-444D-A1C5-6EFE352C5103}"/>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5"/>
                  <a:stretch>
                    <a:fillRect t="-5714"/>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EF754F1F-ABFF-40DF-9521-CC7868B583E4}"/>
              </a:ext>
            </a:extLst>
          </p:cNvPr>
          <p:cNvGrpSpPr/>
          <p:nvPr/>
        </p:nvGrpSpPr>
        <p:grpSpPr>
          <a:xfrm rot="20399898">
            <a:off x="7191430" y="1874254"/>
            <a:ext cx="1608400" cy="1523745"/>
            <a:chOff x="186784" y="3402807"/>
            <a:chExt cx="1608400" cy="1523745"/>
          </a:xfrm>
        </p:grpSpPr>
        <p:cxnSp>
          <p:nvCxnSpPr>
            <p:cNvPr id="43" name="Straight Arrow Connector 42">
              <a:extLst>
                <a:ext uri="{FF2B5EF4-FFF2-40B4-BE49-F238E27FC236}">
                  <a16:creationId xmlns:a16="http://schemas.microsoft.com/office/drawing/2014/main" id="{58E99013-874A-4ADA-8DDB-EB1719E67DEE}"/>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EC399759-701F-48A4-BB82-605F78FA7464}"/>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2A8CA63-4482-4074-856E-7B49D9C61030}"/>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a:p>
              </p:txBody>
            </p:sp>
          </mc:Choice>
          <mc:Fallback xmlns="">
            <p:sp>
              <p:nvSpPr>
                <p:cNvPr id="45" name="TextBox 44">
                  <a:extLst>
                    <a:ext uri="{FF2B5EF4-FFF2-40B4-BE49-F238E27FC236}">
                      <a16:creationId xmlns:a16="http://schemas.microsoft.com/office/drawing/2014/main" id="{22A8CA63-4482-4074-856E-7B49D9C61030}"/>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6"/>
                  <a:stretch>
                    <a:fillRect t="-5618" r="-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6F51217-9C16-475A-9931-1BB20F5659B6}"/>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46" name="TextBox 45">
                  <a:extLst>
                    <a:ext uri="{FF2B5EF4-FFF2-40B4-BE49-F238E27FC236}">
                      <a16:creationId xmlns:a16="http://schemas.microsoft.com/office/drawing/2014/main" id="{C6F51217-9C16-475A-9931-1BB20F5659B6}"/>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7"/>
                  <a:stretch>
                    <a:fillRect t="-5618"/>
                  </a:stretch>
                </a:blipFill>
              </p:spPr>
              <p:txBody>
                <a:bodyPr/>
                <a:lstStyle/>
                <a:p>
                  <a:r>
                    <a:rPr lang="en-US">
                      <a:noFill/>
                    </a:rPr>
                    <a:t> </a:t>
                  </a:r>
                </a:p>
              </p:txBody>
            </p:sp>
          </mc:Fallback>
        </mc:AlternateContent>
      </p:grpSp>
      <p:cxnSp>
        <p:nvCxnSpPr>
          <p:cNvPr id="48" name="Straight Connector 47">
            <a:extLst>
              <a:ext uri="{FF2B5EF4-FFF2-40B4-BE49-F238E27FC236}">
                <a16:creationId xmlns:a16="http://schemas.microsoft.com/office/drawing/2014/main" id="{96A8D646-4E29-4511-91C4-F64B3854BFCA}"/>
              </a:ext>
            </a:extLst>
          </p:cNvPr>
          <p:cNvCxnSpPr>
            <a:cxnSpLocks/>
          </p:cNvCxnSpPr>
          <p:nvPr/>
        </p:nvCxnSpPr>
        <p:spPr>
          <a:xfrm flipV="1">
            <a:off x="3321256" y="3756337"/>
            <a:ext cx="2766415" cy="23507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76AE316-14B0-45A3-8DF4-8571C95ACC22}"/>
                  </a:ext>
                </a:extLst>
              </p:cNvPr>
              <p:cNvSpPr txBox="1"/>
              <p:nvPr/>
            </p:nvSpPr>
            <p:spPr>
              <a:xfrm>
                <a:off x="6109250" y="3833226"/>
                <a:ext cx="13942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51" name="TextBox 50">
                <a:extLst>
                  <a:ext uri="{FF2B5EF4-FFF2-40B4-BE49-F238E27FC236}">
                    <a16:creationId xmlns:a16="http://schemas.microsoft.com/office/drawing/2014/main" id="{B76AE316-14B0-45A3-8DF4-8571C95ACC22}"/>
                  </a:ext>
                </a:extLst>
              </p:cNvPr>
              <p:cNvSpPr txBox="1">
                <a:spLocks noRot="1" noChangeAspect="1" noMove="1" noResize="1" noEditPoints="1" noAdjustHandles="1" noChangeArrowheads="1" noChangeShapeType="1" noTextEdit="1"/>
              </p:cNvSpPr>
              <p:nvPr/>
            </p:nvSpPr>
            <p:spPr>
              <a:xfrm>
                <a:off x="6109250" y="3833226"/>
                <a:ext cx="139428" cy="307777"/>
              </a:xfrm>
              <a:prstGeom prst="rect">
                <a:avLst/>
              </a:prstGeom>
              <a:blipFill>
                <a:blip r:embed="rId8"/>
                <a:stretch>
                  <a:fillRect l="-65217" r="-65217" b="-8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37AD79D1-1D45-48B2-83F5-39C667AE1A33}"/>
              </a:ext>
            </a:extLst>
          </p:cNvPr>
          <p:cNvSpPr/>
          <p:nvPr/>
        </p:nvSpPr>
        <p:spPr>
          <a:xfrm>
            <a:off x="5149135" y="3733673"/>
            <a:ext cx="914400" cy="9144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5629944"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p:cNvCxnSpPr>
          <p:nvPr/>
        </p:nvCxnSpPr>
        <p:spPr>
          <a:xfrm flipV="1">
            <a:off x="6451388" y="3310220"/>
            <a:ext cx="1355360" cy="5026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2819400" y="1447800"/>
            <a:ext cx="5486400" cy="5486400"/>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495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 (Velocity)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648199"/>
              </a:xfrm>
            </p:spPr>
            <p:txBody>
              <a:bodyPr>
                <a:normAutofit fontScale="85000" lnSpcReduction="10000"/>
              </a:bodyPr>
              <a:lstStyle/>
              <a:p>
                <a:r>
                  <a:rPr lang="en-US" dirty="0"/>
                  <a:t>As stated earlier, the goal in relative motion analysis is usually to break the complex motion of a point down into a series of simple rotations and/or simple translations.</a:t>
                </a:r>
              </a:p>
              <a:p>
                <a:r>
                  <a:rPr lang="en-US" dirty="0"/>
                  <a:t>Starting with velocity of a point in polar coordinates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0" i="1" smtClean="0">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rotation,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extension along a fixed axis we have…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48199"/>
              </a:xfrm>
              <a:blipFill>
                <a:blip r:embed="rId2"/>
                <a:stretch>
                  <a:fillRect l="-1259" t="-21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49598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Analysis (Acceleration)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If we look at the acceleration of a point in polar coordinates we have the equation...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r>
                            <a:rPr lang="en-US">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1">
                              <a:latin typeface="Cambria Math"/>
                              <a:ea typeface="Cambria Math"/>
                            </a:rPr>
                            <m:t>+</m:t>
                          </m:r>
                          <m:r>
                            <a:rPr lang="en-US" b="0" i="1">
                              <a:latin typeface="Cambria Math"/>
                              <a:ea typeface="Cambria Math"/>
                            </a:rPr>
                            <m:t>2</m:t>
                          </m:r>
                          <m:acc>
                            <m:accPr>
                              <m:chr m:val="̇"/>
                              <m:ctrlPr>
                                <a:rPr lang="en-US" b="1" i="1">
                                  <a:latin typeface="Cambria Math" panose="02040503050406030204" pitchFamily="18" charset="0"/>
                                </a:rPr>
                              </m:ctrlPr>
                            </m:accPr>
                            <m:e>
                              <m:r>
                                <m:rPr>
                                  <m:sty m:val="p"/>
                                </m:rPr>
                                <a:rPr lang="en-US">
                                  <a:latin typeface="Cambria Math"/>
                                </a:rPr>
                                <m:t>r</m:t>
                              </m:r>
                            </m:e>
                          </m:acc>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assume that we have a rigid body rotating about an axis, we can eliminate the variables that relate to the changes in r and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r>
                            <a:rPr lang="en-US" b="0" i="0" smtClean="0">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have a simple extension along a </a:t>
                </a:r>
                <a:r>
                  <a:rPr lang="en-US" u="sng" dirty="0"/>
                  <a:t>fixed</a:t>
                </a:r>
                <a:r>
                  <a:rPr lang="en-US" dirty="0"/>
                  <a:t> axis we are left with...</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e>
                      </m:d>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14055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5828-5A37-4505-A55A-A0F6506D1C19}"/>
              </a:ext>
            </a:extLst>
          </p:cNvPr>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B5345-CE37-441A-AE52-A1D3CED61A87}"/>
                  </a:ext>
                </a:extLst>
              </p:cNvPr>
              <p:cNvSpPr>
                <a:spLocks noGrp="1"/>
              </p:cNvSpPr>
              <p:nvPr>
                <p:ph idx="1"/>
              </p:nvPr>
            </p:nvSpPr>
            <p:spPr>
              <a:xfrm>
                <a:off x="457200" y="4648200"/>
                <a:ext cx="8229600" cy="1477963"/>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0" smtClean="0">
                          <a:latin typeface="Cambria Math" panose="02040503050406030204" pitchFamily="18" charset="0"/>
                        </a:rPr>
                        <m:t>2</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e>
                        <m:sub>
                          <m:r>
                            <a:rPr lang="en-US" i="1">
                              <a:latin typeface="Cambria Math" panose="02040503050406030204" pitchFamily="18" charset="0"/>
                            </a:rPr>
                            <m:t>𝑐</m:t>
                          </m:r>
                        </m:sub>
                      </m:sSub>
                      <m:r>
                        <a:rPr lang="en-US" i="1">
                          <a:latin typeface="Cambria Math" panose="02040503050406030204" pitchFamily="18" charset="0"/>
                        </a:rPr>
                        <m:t>=</m:t>
                      </m:r>
                      <m:r>
                        <a:rPr lang="en-US">
                          <a:latin typeface="Cambria Math"/>
                        </a:rPr>
                        <m:t>−</m:t>
                      </m:r>
                      <m:r>
                        <a:rPr lang="en-US" b="0" i="1" smtClean="0">
                          <a:latin typeface="Cambria Math" panose="02040503050406030204" pitchFamily="18" charset="0"/>
                        </a:rPr>
                        <m:t>2</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a:latin typeface="Cambria Math"/>
                        </a:rPr>
                        <m:t>−</m:t>
                      </m:r>
                      <m:r>
                        <a:rPr lang="en-US" b="0" i="1" smtClean="0">
                          <a:latin typeface="Cambria Math" panose="02040503050406030204" pitchFamily="18" charset="0"/>
                        </a:rPr>
                        <m:t>1.5</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𝜙</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r>
                            <a:rPr lang="en-US" b="0" i="1" smtClean="0">
                              <a:latin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C1B5345-CE37-441A-AE52-A1D3CED61A87}"/>
                  </a:ext>
                </a:extLst>
              </p:cNvPr>
              <p:cNvSpPr>
                <a:spLocks noGrp="1" noRot="1" noChangeAspect="1" noMove="1" noResize="1" noEditPoints="1" noAdjustHandles="1" noChangeArrowheads="1" noChangeShapeType="1" noTextEdit="1"/>
              </p:cNvSpPr>
              <p:nvPr>
                <p:ph idx="1"/>
              </p:nvPr>
            </p:nvSpPr>
            <p:spPr>
              <a:xfrm>
                <a:off x="457200" y="4648200"/>
                <a:ext cx="8229600" cy="1477963"/>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55ED9F-D7AD-49C4-BA89-BDC853C87842}"/>
              </a:ext>
            </a:extLst>
          </p:cNvPr>
          <p:cNvPicPr>
            <a:picLocks noChangeAspect="1"/>
          </p:cNvPicPr>
          <p:nvPr/>
        </p:nvPicPr>
        <p:blipFill>
          <a:blip r:embed="rId3"/>
          <a:stretch>
            <a:fillRect/>
          </a:stretch>
        </p:blipFill>
        <p:spPr>
          <a:xfrm>
            <a:off x="2514600" y="1219200"/>
            <a:ext cx="4713431" cy="3221943"/>
          </a:xfrm>
          <a:prstGeom prst="rect">
            <a:avLst/>
          </a:prstGeom>
        </p:spPr>
      </p:pic>
    </p:spTree>
    <p:extLst>
      <p:ext uri="{BB962C8B-B14F-4D97-AF65-F5344CB8AC3E}">
        <p14:creationId xmlns:p14="http://schemas.microsoft.com/office/powerpoint/2010/main" val="22921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1668</TotalTime>
  <Words>1177</Words>
  <Application>Microsoft Office PowerPoint</Application>
  <PresentationFormat>On-screen Show (4:3)</PresentationFormat>
  <Paragraphs>120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Relative Motion Analysis</vt:lpstr>
      <vt:lpstr>Planar Motion Analysis</vt:lpstr>
      <vt:lpstr>Absolute vs. Relative Analysis</vt:lpstr>
      <vt:lpstr>Relative Motion Analysis</vt:lpstr>
      <vt:lpstr>Relative Motion Analysis</vt:lpstr>
      <vt:lpstr>Multiple Coordinate Systems</vt:lpstr>
      <vt:lpstr>Relative Motion Analysis (Velocity)</vt:lpstr>
      <vt:lpstr>Relative Motion Analysis (Acceleration)</vt:lpstr>
      <vt:lpstr>Relative Motion Analysis</vt:lpstr>
      <vt:lpstr>Dealing with Multiple Coordinate Systems</vt:lpstr>
      <vt:lpstr>Relative Motion Analysis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37</cp:revision>
  <dcterms:created xsi:type="dcterms:W3CDTF">2020-08-21T15:23:22Z</dcterms:created>
  <dcterms:modified xsi:type="dcterms:W3CDTF">2021-07-29T15:37:31Z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