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256" r:id="rId5"/>
    <p:sldId id="304" r:id="rId6"/>
    <p:sldId id="305" r:id="rId7"/>
    <p:sldId id="306" r:id="rId8"/>
    <p:sldId id="307" r:id="rId9"/>
    <p:sldId id="308" r:id="rId10"/>
    <p:sldId id="287" r:id="rId11"/>
    <p:sldId id="310" r:id="rId12"/>
    <p:sldId id="31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F4159-FD1A-4016-9965-8015914BE737}" v="15" dt="2020-09-17T19:42:01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54101" autoAdjust="0"/>
  </p:normalViewPr>
  <p:slideViewPr>
    <p:cSldViewPr>
      <p:cViewPr varScale="1">
        <p:scale>
          <a:sx n="83" d="100"/>
          <a:sy n="83" d="100"/>
        </p:scale>
        <p:origin x="102" y="6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4D0F4159-FD1A-4016-9965-8015914BE737}"/>
    <pc:docChg chg="modSld">
      <pc:chgData name="Moore, Jacob Preston" userId="fdd3fd0f-c483-48c9-988d-7deb216763fd" providerId="ADAL" clId="{4D0F4159-FD1A-4016-9965-8015914BE737}" dt="2020-09-17T19:42:01.673" v="0" actId="20577"/>
      <pc:docMkLst>
        <pc:docMk/>
      </pc:docMkLst>
      <pc:sldChg chg="modSp">
        <pc:chgData name="Moore, Jacob Preston" userId="fdd3fd0f-c483-48c9-988d-7deb216763fd" providerId="ADAL" clId="{4D0F4159-FD1A-4016-9965-8015914BE737}" dt="2020-09-17T19:42:01.673" v="0" actId="20577"/>
        <pc:sldMkLst>
          <pc:docMk/>
          <pc:sldMk cId="2638245466" sldId="308"/>
        </pc:sldMkLst>
        <pc:spChg chg="mod">
          <ac:chgData name="Moore, Jacob Preston" userId="fdd3fd0f-c483-48c9-988d-7deb216763fd" providerId="ADAL" clId="{4D0F4159-FD1A-4016-9965-8015914BE737}" dt="2020-09-17T19:42:01.673" v="0" actId="20577"/>
          <ac:spMkLst>
            <pc:docMk/>
            <pc:sldMk cId="2638245466" sldId="308"/>
            <ac:spMk id="3" creationId="{00000000-0000-0000-0000-000000000000}"/>
          </ac:spMkLst>
        </pc:spChg>
      </pc:sldChg>
    </pc:docChg>
  </pc:docChgLst>
  <pc:docChgLst>
    <pc:chgData name="Moore, Jacob Preston" userId="fdd3fd0f-c483-48c9-988d-7deb216763fd" providerId="ADAL" clId="{F1075BC4-95F3-4415-82DA-8B4A57A72EE2}"/>
    <pc:docChg chg="custSel addSld delSld modSld">
      <pc:chgData name="Moore, Jacob Preston" userId="fdd3fd0f-c483-48c9-988d-7deb216763fd" providerId="ADAL" clId="{F1075BC4-95F3-4415-82DA-8B4A57A72EE2}" dt="2020-09-04T17:06:16.266" v="40" actId="2696"/>
      <pc:docMkLst>
        <pc:docMk/>
      </pc:docMkLst>
      <pc:sldChg chg="modSp">
        <pc:chgData name="Moore, Jacob Preston" userId="fdd3fd0f-c483-48c9-988d-7deb216763fd" providerId="ADAL" clId="{F1075BC4-95F3-4415-82DA-8B4A57A72EE2}" dt="2020-09-04T16:14:27.074" v="15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F1075BC4-95F3-4415-82DA-8B4A57A72EE2}" dt="2020-09-04T16:14:27.074" v="15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F1075BC4-95F3-4415-82DA-8B4A57A72EE2}" dt="2020-09-04T17:06:16.136" v="37" actId="2696"/>
        <pc:sldMkLst>
          <pc:docMk/>
          <pc:sldMk cId="4073558343" sldId="294"/>
        </pc:sldMkLst>
      </pc:sldChg>
      <pc:sldChg chg="del">
        <pc:chgData name="Moore, Jacob Preston" userId="fdd3fd0f-c483-48c9-988d-7deb216763fd" providerId="ADAL" clId="{F1075BC4-95F3-4415-82DA-8B4A57A72EE2}" dt="2020-09-04T17:06:16.172" v="39" actId="2696"/>
        <pc:sldMkLst>
          <pc:docMk/>
          <pc:sldMk cId="3977292186" sldId="295"/>
        </pc:sldMkLst>
      </pc:sldChg>
      <pc:sldChg chg="del">
        <pc:chgData name="Moore, Jacob Preston" userId="fdd3fd0f-c483-48c9-988d-7deb216763fd" providerId="ADAL" clId="{F1075BC4-95F3-4415-82DA-8B4A57A72EE2}" dt="2020-09-04T17:06:16.266" v="40" actId="2696"/>
        <pc:sldMkLst>
          <pc:docMk/>
          <pc:sldMk cId="1774415670" sldId="298"/>
        </pc:sldMkLst>
      </pc:sldChg>
      <pc:sldChg chg="del">
        <pc:chgData name="Moore, Jacob Preston" userId="fdd3fd0f-c483-48c9-988d-7deb216763fd" providerId="ADAL" clId="{F1075BC4-95F3-4415-82DA-8B4A57A72EE2}" dt="2020-09-04T17:06:16.152" v="38" actId="2696"/>
        <pc:sldMkLst>
          <pc:docMk/>
          <pc:sldMk cId="1089152052" sldId="299"/>
        </pc:sldMkLst>
      </pc:sldChg>
      <pc:sldChg chg="del">
        <pc:chgData name="Moore, Jacob Preston" userId="fdd3fd0f-c483-48c9-988d-7deb216763fd" providerId="ADAL" clId="{F1075BC4-95F3-4415-82DA-8B4A57A72EE2}" dt="2020-09-04T17:03:09.075" v="19" actId="2696"/>
        <pc:sldMkLst>
          <pc:docMk/>
          <pc:sldMk cId="1308225160" sldId="301"/>
        </pc:sldMkLst>
      </pc:sldChg>
      <pc:sldChg chg="del">
        <pc:chgData name="Moore, Jacob Preston" userId="fdd3fd0f-c483-48c9-988d-7deb216763fd" providerId="ADAL" clId="{F1075BC4-95F3-4415-82DA-8B4A57A72EE2}" dt="2020-09-04T17:03:09.068" v="18" actId="2696"/>
        <pc:sldMkLst>
          <pc:docMk/>
          <pc:sldMk cId="2410688403" sldId="302"/>
        </pc:sldMkLst>
      </pc:sldChg>
      <pc:sldChg chg="del">
        <pc:chgData name="Moore, Jacob Preston" userId="fdd3fd0f-c483-48c9-988d-7deb216763fd" providerId="ADAL" clId="{F1075BC4-95F3-4415-82DA-8B4A57A72EE2}" dt="2020-09-04T17:06:16.015" v="36" actId="2696"/>
        <pc:sldMkLst>
          <pc:docMk/>
          <pc:sldMk cId="2500884242" sldId="303"/>
        </pc:sldMkLst>
      </pc:sldChg>
      <pc:sldChg chg="add">
        <pc:chgData name="Moore, Jacob Preston" userId="fdd3fd0f-c483-48c9-988d-7deb216763fd" providerId="ADAL" clId="{F1075BC4-95F3-4415-82DA-8B4A57A72EE2}" dt="2020-09-04T17:02:59.898" v="16"/>
        <pc:sldMkLst>
          <pc:docMk/>
          <pc:sldMk cId="3832841742" sldId="304"/>
        </pc:sldMkLst>
      </pc:sldChg>
      <pc:sldChg chg="modSp add modAnim">
        <pc:chgData name="Moore, Jacob Preston" userId="fdd3fd0f-c483-48c9-988d-7deb216763fd" providerId="ADAL" clId="{F1075BC4-95F3-4415-82DA-8B4A57A72EE2}" dt="2020-09-04T17:05:36.354" v="35"/>
        <pc:sldMkLst>
          <pc:docMk/>
          <pc:sldMk cId="3164526441" sldId="305"/>
        </pc:sldMkLst>
        <pc:spChg chg="mod">
          <ac:chgData name="Moore, Jacob Preston" userId="fdd3fd0f-c483-48c9-988d-7deb216763fd" providerId="ADAL" clId="{F1075BC4-95F3-4415-82DA-8B4A57A72EE2}" dt="2020-09-04T17:05:36.354" v="35"/>
          <ac:spMkLst>
            <pc:docMk/>
            <pc:sldMk cId="3164526441" sldId="305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F1075BC4-95F3-4415-82DA-8B4A57A72EE2}" dt="2020-09-04T17:05:31.329" v="34"/>
        <pc:sldMkLst>
          <pc:docMk/>
          <pc:sldMk cId="3813184315" sldId="306"/>
        </pc:sldMkLst>
        <pc:spChg chg="mod">
          <ac:chgData name="Moore, Jacob Preston" userId="fdd3fd0f-c483-48c9-988d-7deb216763fd" providerId="ADAL" clId="{F1075BC4-95F3-4415-82DA-8B4A57A72EE2}" dt="2020-09-04T17:05:31.329" v="34"/>
          <ac:spMkLst>
            <pc:docMk/>
            <pc:sldMk cId="3813184315" sldId="306"/>
            <ac:spMk id="5" creationId="{00000000-0000-0000-0000-000000000000}"/>
          </ac:spMkLst>
        </pc:spChg>
        <pc:cxnChg chg="mod">
          <ac:chgData name="Moore, Jacob Preston" userId="fdd3fd0f-c483-48c9-988d-7deb216763fd" providerId="ADAL" clId="{F1075BC4-95F3-4415-82DA-8B4A57A72EE2}" dt="2020-09-04T17:05:25.146" v="33" actId="14100"/>
          <ac:cxnSpMkLst>
            <pc:docMk/>
            <pc:sldMk cId="3813184315" sldId="306"/>
            <ac:cxnSpMk id="11" creationId="{00000000-0000-0000-0000-000000000000}"/>
          </ac:cxnSpMkLst>
        </pc:cxnChg>
      </pc:sldChg>
      <pc:sldChg chg="add">
        <pc:chgData name="Moore, Jacob Preston" userId="fdd3fd0f-c483-48c9-988d-7deb216763fd" providerId="ADAL" clId="{F1075BC4-95F3-4415-82DA-8B4A57A72EE2}" dt="2020-09-04T17:02:59.898" v="16"/>
        <pc:sldMkLst>
          <pc:docMk/>
          <pc:sldMk cId="1971335973" sldId="307"/>
        </pc:sldMkLst>
      </pc:sldChg>
      <pc:sldChg chg="add">
        <pc:chgData name="Moore, Jacob Preston" userId="fdd3fd0f-c483-48c9-988d-7deb216763fd" providerId="ADAL" clId="{F1075BC4-95F3-4415-82DA-8B4A57A72EE2}" dt="2020-09-04T17:02:59.898" v="16"/>
        <pc:sldMkLst>
          <pc:docMk/>
          <pc:sldMk cId="2638245466" sldId="308"/>
        </pc:sldMkLst>
      </pc:sldChg>
      <pc:sldChg chg="add del">
        <pc:chgData name="Moore, Jacob Preston" userId="fdd3fd0f-c483-48c9-988d-7deb216763fd" providerId="ADAL" clId="{F1075BC4-95F3-4415-82DA-8B4A57A72EE2}" dt="2020-09-04T17:03:04.271" v="17" actId="2696"/>
        <pc:sldMkLst>
          <pc:docMk/>
          <pc:sldMk cId="3241949535" sldId="309"/>
        </pc:sldMkLst>
      </pc:sldChg>
      <pc:sldChg chg="add">
        <pc:chgData name="Moore, Jacob Preston" userId="fdd3fd0f-c483-48c9-988d-7deb216763fd" providerId="ADAL" clId="{F1075BC4-95F3-4415-82DA-8B4A57A72EE2}" dt="2020-09-04T17:03:11.074" v="20"/>
        <pc:sldMkLst>
          <pc:docMk/>
          <pc:sldMk cId="3262614784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Moment of a Force About an Axis</a:t>
            </a:r>
            <a:br>
              <a:rPr lang="en-US" dirty="0"/>
            </a:br>
            <a:r>
              <a:rPr lang="en-US" dirty="0"/>
              <a:t>(vector calculation)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of a Force About an 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Autofit/>
          </a:bodyPr>
          <a:lstStyle/>
          <a:p>
            <a:r>
              <a:rPr lang="en-US" sz="2400" dirty="0"/>
              <a:t>Occasionally, we want to find the moment that a force exerts about a specific axis.</a:t>
            </a:r>
          </a:p>
          <a:p>
            <a:r>
              <a:rPr lang="en-US" sz="2400" dirty="0"/>
              <a:t>For example, the force shown in the diagram below will exert a moment about the bottom hinge (a point)</a:t>
            </a:r>
          </a:p>
          <a:p>
            <a:pPr lvl="1"/>
            <a:r>
              <a:rPr lang="en-US" sz="2000" dirty="0"/>
              <a:t>Some part of that moment will be about the axis of the hinges (the y axis)</a:t>
            </a:r>
          </a:p>
          <a:p>
            <a:pPr lvl="1"/>
            <a:r>
              <a:rPr lang="en-US" sz="2000" dirty="0"/>
              <a:t>Some part of that moment will be about other axes.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Moment of a Force About an Ax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06" y="1752600"/>
            <a:ext cx="4141694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84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of a Force About an 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will want to find the component of the moment vector about a point that lines up with the axis we are interested in.</a:t>
                </a:r>
              </a:p>
              <a:p>
                <a:r>
                  <a:rPr lang="en-US" dirty="0"/>
                  <a:t>We can use the dot product to do this.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>
                <a:blip r:embed="rId2"/>
                <a:stretch>
                  <a:fillRect l="-3407" t="-2830" r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Moment of a Force About an Ax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06" y="1752600"/>
            <a:ext cx="4141694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52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of a Force About an 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89172" y="3066757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force vector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395347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vector going from any point on the axis we are taking the moment about to any point on the line of action of the force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53000" y="2245472"/>
            <a:ext cx="5442" cy="1707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736772" y="2245471"/>
            <a:ext cx="685800" cy="821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0828" y="2743200"/>
            <a:ext cx="2688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unit vector along the axis we are taking the moment about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3200400" y="2245471"/>
            <a:ext cx="762000" cy="497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Moment of a Force About an Ax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651476"/>
            <a:ext cx="2928258" cy="31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18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the cross product, the dot product can be calculated by hand or calculated with computer tools.</a:t>
            </a:r>
          </a:p>
          <a:p>
            <a:r>
              <a:rPr lang="en-US" dirty="0"/>
              <a:t>Unlike the cross product, the dot product results in a single scalar value.</a:t>
            </a:r>
          </a:p>
          <a:p>
            <a:pPr lvl="1"/>
            <a:r>
              <a:rPr lang="en-US" dirty="0"/>
              <a:t>This value represents the magnitude of the moment about the given axis.</a:t>
            </a:r>
          </a:p>
          <a:p>
            <a:pPr lvl="1"/>
            <a:r>
              <a:rPr lang="en-US" dirty="0"/>
              <a:t>The moment direction is specified by the vector 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3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dot product can be calculated using the following strategy.</a:t>
                </a:r>
              </a:p>
              <a:p>
                <a:pPr lvl="1"/>
                <a:r>
                  <a:rPr lang="en-US" dirty="0"/>
                  <a:t>First find the moment about a point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b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About</m:t>
                          </m:r>
                          <m:r>
                            <a:rPr lang="en-US" sz="28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an</m:t>
                          </m:r>
                          <m:r>
                            <a:rPr lang="en-US" sz="28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Axis</m:t>
                          </m:r>
                          <m:r>
                            <a:rPr lang="en-US" sz="2800" b="0" i="0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)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sz="2800" i="0">
                          <a:latin typeface="Cambria Math"/>
                        </a:rPr>
                        <m:t>)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z</m:t>
                          </m:r>
                        </m:sub>
                      </m:sSub>
                      <m:r>
                        <a:rPr lang="en-US" sz="2800" i="0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z</m:t>
                          </m:r>
                        </m:sub>
                      </m:sSub>
                      <m:r>
                        <a:rPr lang="en-US" sz="2800" i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the u </a:t>
                </a:r>
                <a:r>
                  <a:rPr lang="en-US" sz="2800"/>
                  <a:t>vector points </a:t>
                </a:r>
                <a:r>
                  <a:rPr lang="en-US" sz="2800" dirty="0"/>
                  <a:t>along one of the three coordinate axes (x, y, or z) then the dot product will simply be that component of the original moment vector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b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60ED-860F-40F5-BEEC-8ADC9533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About an Axis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51CD-C4E8-408F-A2FA-2E5040D90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393281" cy="4756149"/>
          </a:xfrm>
        </p:spPr>
        <p:txBody>
          <a:bodyPr>
            <a:normAutofit fontScale="92500"/>
          </a:bodyPr>
          <a:lstStyle/>
          <a:p>
            <a:r>
              <a:rPr lang="en-US" dirty="0"/>
              <a:t>A 5kN force in the y-z plane is exerted at the end of an arm as shown below. What is the moment that this force exerts about the central shaft (the y axis)?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2D523-3F1B-4A2E-9CB5-EA061361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474CC58E-DC06-4F6D-B680-E7FAD9EF784A}"/>
              </a:ext>
            </a:extLst>
          </p:cNvPr>
          <p:cNvSpPr/>
          <p:nvPr/>
        </p:nvSpPr>
        <p:spPr>
          <a:xfrm>
            <a:off x="6736557" y="2869580"/>
            <a:ext cx="685800" cy="2317750"/>
          </a:xfrm>
          <a:prstGeom prst="can">
            <a:avLst>
              <a:gd name="adj" fmla="val 3611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5E492EF8-9C09-432C-B469-13B5E5A20EC5}"/>
              </a:ext>
            </a:extLst>
          </p:cNvPr>
          <p:cNvSpPr/>
          <p:nvPr/>
        </p:nvSpPr>
        <p:spPr>
          <a:xfrm>
            <a:off x="4912521" y="2625898"/>
            <a:ext cx="2900088" cy="497679"/>
          </a:xfrm>
          <a:prstGeom prst="cube">
            <a:avLst>
              <a:gd name="adj" fmla="val 6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25259F-F16D-4FB1-BF23-DB6BA1D1F81B}"/>
              </a:ext>
            </a:extLst>
          </p:cNvPr>
          <p:cNvCxnSpPr/>
          <p:nvPr/>
        </p:nvCxnSpPr>
        <p:spPr>
          <a:xfrm>
            <a:off x="7493794" y="5102399"/>
            <a:ext cx="9144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376596-071B-4241-8CBC-70EB905B1FA2}"/>
              </a:ext>
            </a:extLst>
          </p:cNvPr>
          <p:cNvCxnSpPr>
            <a:cxnSpLocks/>
          </p:cNvCxnSpPr>
          <p:nvPr/>
        </p:nvCxnSpPr>
        <p:spPr>
          <a:xfrm flipH="1">
            <a:off x="6569869" y="5251624"/>
            <a:ext cx="407194" cy="4071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A502B7-474F-4E17-A43D-B437C3A6EDAE}"/>
              </a:ext>
            </a:extLst>
          </p:cNvPr>
          <p:cNvSpPr txBox="1"/>
          <p:nvPr/>
        </p:nvSpPr>
        <p:spPr>
          <a:xfrm>
            <a:off x="8478948" y="491773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046B1-F54F-4C0C-8559-681F65F419F2}"/>
              </a:ext>
            </a:extLst>
          </p:cNvPr>
          <p:cNvSpPr txBox="1"/>
          <p:nvPr/>
        </p:nvSpPr>
        <p:spPr>
          <a:xfrm>
            <a:off x="7190645" y="187148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454E98-99D4-4649-98CA-74FADC4030E8}"/>
              </a:ext>
            </a:extLst>
          </p:cNvPr>
          <p:cNvSpPr txBox="1"/>
          <p:nvPr/>
        </p:nvSpPr>
        <p:spPr>
          <a:xfrm>
            <a:off x="6242907" y="545696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9E23CD-CBBD-4043-84B4-10DAC29B12C8}"/>
              </a:ext>
            </a:extLst>
          </p:cNvPr>
          <p:cNvCxnSpPr>
            <a:cxnSpLocks/>
          </p:cNvCxnSpPr>
          <p:nvPr/>
        </p:nvCxnSpPr>
        <p:spPr>
          <a:xfrm flipH="1">
            <a:off x="4336089" y="2749723"/>
            <a:ext cx="766930" cy="15680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C3E7E5-4F1A-4987-B942-92C898E3F7A8}"/>
              </a:ext>
            </a:extLst>
          </p:cNvPr>
          <p:cNvCxnSpPr>
            <a:cxnSpLocks/>
          </p:cNvCxnSpPr>
          <p:nvPr/>
        </p:nvCxnSpPr>
        <p:spPr>
          <a:xfrm>
            <a:off x="7979569" y="2869580"/>
            <a:ext cx="0" cy="2232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DA5B54-92C3-4241-A643-A11AFA3535AC}"/>
              </a:ext>
            </a:extLst>
          </p:cNvPr>
          <p:cNvCxnSpPr>
            <a:cxnSpLocks/>
          </p:cNvCxnSpPr>
          <p:nvPr/>
        </p:nvCxnSpPr>
        <p:spPr>
          <a:xfrm>
            <a:off x="5064919" y="2063924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42EDC4-E53A-4AAE-B183-43EDADDC8240}"/>
              </a:ext>
            </a:extLst>
          </p:cNvPr>
          <p:cNvCxnSpPr>
            <a:cxnSpLocks/>
          </p:cNvCxnSpPr>
          <p:nvPr/>
        </p:nvCxnSpPr>
        <p:spPr>
          <a:xfrm flipH="1">
            <a:off x="5064919" y="2349674"/>
            <a:ext cx="20609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878A75-7C04-4D35-9A30-15DB05A31682}"/>
              </a:ext>
            </a:extLst>
          </p:cNvPr>
          <p:cNvCxnSpPr>
            <a:cxnSpLocks/>
          </p:cNvCxnSpPr>
          <p:nvPr/>
        </p:nvCxnSpPr>
        <p:spPr>
          <a:xfrm flipV="1">
            <a:off x="7125892" y="2131968"/>
            <a:ext cx="2405" cy="61775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24B83A-06F4-4FFA-8ACC-6161BC69B375}"/>
              </a:ext>
            </a:extLst>
          </p:cNvPr>
          <p:cNvSpPr txBox="1"/>
          <p:nvPr/>
        </p:nvSpPr>
        <p:spPr>
          <a:xfrm>
            <a:off x="5705215" y="2174533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 cm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B710E-3709-49DF-B29C-7B502A8E21E3}"/>
              </a:ext>
            </a:extLst>
          </p:cNvPr>
          <p:cNvSpPr txBox="1"/>
          <p:nvPr/>
        </p:nvSpPr>
        <p:spPr>
          <a:xfrm>
            <a:off x="7609219" y="397900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73DBB5-5042-42AD-A7AC-85E63BEEDC96}"/>
              </a:ext>
            </a:extLst>
          </p:cNvPr>
          <p:cNvSpPr txBox="1"/>
          <p:nvPr/>
        </p:nvSpPr>
        <p:spPr>
          <a:xfrm>
            <a:off x="4553675" y="392832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 kN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5B18C0-2097-491D-8CB6-B3DFDF05EF15}"/>
              </a:ext>
            </a:extLst>
          </p:cNvPr>
          <p:cNvSpPr txBox="1"/>
          <p:nvPr/>
        </p:nvSpPr>
        <p:spPr>
          <a:xfrm>
            <a:off x="7074694" y="514264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03A847-64D6-4E2D-AC44-3B0AF27039DC}"/>
              </a:ext>
            </a:extLst>
          </p:cNvPr>
          <p:cNvCxnSpPr>
            <a:cxnSpLocks/>
          </p:cNvCxnSpPr>
          <p:nvPr/>
        </p:nvCxnSpPr>
        <p:spPr>
          <a:xfrm flipH="1">
            <a:off x="7702660" y="2869580"/>
            <a:ext cx="5959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01B6501-70FA-4B9E-ACD8-5C97EA3FD792}"/>
              </a:ext>
            </a:extLst>
          </p:cNvPr>
          <p:cNvCxnSpPr>
            <a:cxnSpLocks/>
          </p:cNvCxnSpPr>
          <p:nvPr/>
        </p:nvCxnSpPr>
        <p:spPr>
          <a:xfrm flipH="1">
            <a:off x="4283872" y="2749723"/>
            <a:ext cx="799927" cy="710567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5087C63-3014-4873-9E95-6194A5A3676F}"/>
              </a:ext>
            </a:extLst>
          </p:cNvPr>
          <p:cNvCxnSpPr>
            <a:cxnSpLocks/>
          </p:cNvCxnSpPr>
          <p:nvPr/>
        </p:nvCxnSpPr>
        <p:spPr>
          <a:xfrm>
            <a:off x="4331189" y="3463017"/>
            <a:ext cx="9800" cy="7595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DF30F3EF-773C-4A91-B7FF-F9E13DB25B96}"/>
              </a:ext>
            </a:extLst>
          </p:cNvPr>
          <p:cNvSpPr/>
          <p:nvPr/>
        </p:nvSpPr>
        <p:spPr>
          <a:xfrm>
            <a:off x="4743450" y="2133600"/>
            <a:ext cx="628097" cy="1411459"/>
          </a:xfrm>
          <a:prstGeom prst="arc">
            <a:avLst>
              <a:gd name="adj1" fmla="val 6858143"/>
              <a:gd name="adj2" fmla="val 86586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F6B0B7-F28D-4DA2-A6B4-C1124F1CA441}"/>
              </a:ext>
            </a:extLst>
          </p:cNvPr>
          <p:cNvSpPr txBox="1"/>
          <p:nvPr/>
        </p:nvSpPr>
        <p:spPr>
          <a:xfrm>
            <a:off x="4368831" y="26649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76230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74258-92B1-4F3A-9C65-D9BAC2F4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About an Axis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99EB-7236-4632-9999-1BB77381B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849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100 lb force acts along the line connecting points O and A in the diagram below. What moment does this force exert about the axis connecting points B and C?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B6619-3072-44EE-9E7E-64A9D296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921454-7CB4-4FAA-A1E9-FC56DF3FA482}"/>
              </a:ext>
            </a:extLst>
          </p:cNvPr>
          <p:cNvCxnSpPr>
            <a:cxnSpLocks/>
          </p:cNvCxnSpPr>
          <p:nvPr/>
        </p:nvCxnSpPr>
        <p:spPr>
          <a:xfrm flipV="1">
            <a:off x="3743218" y="3893152"/>
            <a:ext cx="0" cy="1659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42914B-92AF-43C7-BBD6-B076C6962CBB}"/>
              </a:ext>
            </a:extLst>
          </p:cNvPr>
          <p:cNvCxnSpPr/>
          <p:nvPr/>
        </p:nvCxnSpPr>
        <p:spPr>
          <a:xfrm>
            <a:off x="3743218" y="5541611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74FBE8-DFE7-46A9-A25A-DC7A35F3F66A}"/>
              </a:ext>
            </a:extLst>
          </p:cNvPr>
          <p:cNvSpPr txBox="1"/>
          <p:nvPr/>
        </p:nvSpPr>
        <p:spPr>
          <a:xfrm>
            <a:off x="7086156" y="53569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34CBB-1435-4539-A7AB-08693DED0A38}"/>
              </a:ext>
            </a:extLst>
          </p:cNvPr>
          <p:cNvSpPr txBox="1"/>
          <p:nvPr/>
        </p:nvSpPr>
        <p:spPr>
          <a:xfrm>
            <a:off x="3598787" y="33998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614B80-84B4-4A55-8E1F-E74370CDD2FD}"/>
              </a:ext>
            </a:extLst>
          </p:cNvPr>
          <p:cNvCxnSpPr/>
          <p:nvPr/>
        </p:nvCxnSpPr>
        <p:spPr>
          <a:xfrm flipH="1">
            <a:off x="2450223" y="5541612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2BAC18-05B1-4360-92B7-BA49BE49CB95}"/>
              </a:ext>
            </a:extLst>
          </p:cNvPr>
          <p:cNvSpPr txBox="1"/>
          <p:nvPr/>
        </p:nvSpPr>
        <p:spPr>
          <a:xfrm>
            <a:off x="2166171" y="63362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398481-D1D9-4FE2-BFC8-2F84B8A38F6D}"/>
              </a:ext>
            </a:extLst>
          </p:cNvPr>
          <p:cNvSpPr txBox="1"/>
          <p:nvPr/>
        </p:nvSpPr>
        <p:spPr>
          <a:xfrm>
            <a:off x="3812511" y="4516727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 = 100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11E1B4-0294-47BA-82B7-C757773A33FD}"/>
              </a:ext>
            </a:extLst>
          </p:cNvPr>
          <p:cNvCxnSpPr/>
          <p:nvPr/>
        </p:nvCxnSpPr>
        <p:spPr>
          <a:xfrm>
            <a:off x="2819400" y="6177874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EE112-BAA0-4BC0-BFA7-26398377E5DA}"/>
              </a:ext>
            </a:extLst>
          </p:cNvPr>
          <p:cNvCxnSpPr>
            <a:cxnSpLocks/>
          </p:cNvCxnSpPr>
          <p:nvPr/>
        </p:nvCxnSpPr>
        <p:spPr>
          <a:xfrm flipV="1">
            <a:off x="4897036" y="5552497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EA7138-8726-49E1-84AD-00CCF3CABE90}"/>
              </a:ext>
            </a:extLst>
          </p:cNvPr>
          <p:cNvCxnSpPr>
            <a:cxnSpLocks/>
          </p:cNvCxnSpPr>
          <p:nvPr/>
        </p:nvCxnSpPr>
        <p:spPr>
          <a:xfrm flipV="1">
            <a:off x="4896814" y="489199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157A10-3501-4D85-8674-A03B537C30F4}"/>
              </a:ext>
            </a:extLst>
          </p:cNvPr>
          <p:cNvCxnSpPr/>
          <p:nvPr/>
        </p:nvCxnSpPr>
        <p:spPr>
          <a:xfrm>
            <a:off x="2807415" y="4864598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D10E81-CCC0-47DE-967D-07E742766ABF}"/>
              </a:ext>
            </a:extLst>
          </p:cNvPr>
          <p:cNvCxnSpPr>
            <a:cxnSpLocks/>
          </p:cNvCxnSpPr>
          <p:nvPr/>
        </p:nvCxnSpPr>
        <p:spPr>
          <a:xfrm flipV="1">
            <a:off x="4885051" y="4239221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B242D3-8946-4075-960C-51451F505978}"/>
              </a:ext>
            </a:extLst>
          </p:cNvPr>
          <p:cNvCxnSpPr>
            <a:cxnSpLocks/>
          </p:cNvCxnSpPr>
          <p:nvPr/>
        </p:nvCxnSpPr>
        <p:spPr>
          <a:xfrm flipV="1">
            <a:off x="5809502" y="4244852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C0ECE5-4DD5-4F1A-806C-FBEC68B87485}"/>
              </a:ext>
            </a:extLst>
          </p:cNvPr>
          <p:cNvCxnSpPr>
            <a:cxnSpLocks/>
          </p:cNvCxnSpPr>
          <p:nvPr/>
        </p:nvCxnSpPr>
        <p:spPr>
          <a:xfrm flipV="1">
            <a:off x="2806025" y="489199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9208DF-3369-4FB0-98AD-BD4111159174}"/>
              </a:ext>
            </a:extLst>
          </p:cNvPr>
          <p:cNvCxnSpPr>
            <a:cxnSpLocks/>
          </p:cNvCxnSpPr>
          <p:nvPr/>
        </p:nvCxnSpPr>
        <p:spPr>
          <a:xfrm flipV="1">
            <a:off x="3751796" y="4864598"/>
            <a:ext cx="1156953" cy="689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E486024-8231-444C-93B6-ECF0EC3E144B}"/>
              </a:ext>
            </a:extLst>
          </p:cNvPr>
          <p:cNvSpPr txBox="1"/>
          <p:nvPr/>
        </p:nvSpPr>
        <p:spPr>
          <a:xfrm>
            <a:off x="3400017" y="522892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4C55C5-9508-4B2C-9FBE-99C599E449B7}"/>
              </a:ext>
            </a:extLst>
          </p:cNvPr>
          <p:cNvSpPr txBox="1"/>
          <p:nvPr/>
        </p:nvSpPr>
        <p:spPr>
          <a:xfrm>
            <a:off x="4962115" y="47215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4DA993-3E76-4F64-BF6C-5C00E74737A2}"/>
              </a:ext>
            </a:extLst>
          </p:cNvPr>
          <p:cNvSpPr txBox="1"/>
          <p:nvPr/>
        </p:nvSpPr>
        <p:spPr>
          <a:xfrm>
            <a:off x="3620160" y="5992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6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9E8778-4746-44F0-BD6C-9FBEA2826FBB}"/>
              </a:ext>
            </a:extLst>
          </p:cNvPr>
          <p:cNvSpPr txBox="1"/>
          <p:nvPr/>
        </p:nvSpPr>
        <p:spPr>
          <a:xfrm>
            <a:off x="5562293" y="468744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07815-D865-4671-9AA2-6DC2939DE8C1}"/>
              </a:ext>
            </a:extLst>
          </p:cNvPr>
          <p:cNvSpPr txBox="1"/>
          <p:nvPr/>
        </p:nvSpPr>
        <p:spPr>
          <a:xfrm>
            <a:off x="5102716" y="569025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13387EF-DF16-4CFE-852C-BB4F8A2B8E77}"/>
              </a:ext>
            </a:extLst>
          </p:cNvPr>
          <p:cNvCxnSpPr/>
          <p:nvPr/>
        </p:nvCxnSpPr>
        <p:spPr>
          <a:xfrm>
            <a:off x="3715658" y="4256607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54C8E7-95A9-4E32-9F2F-CD7971404085}"/>
              </a:ext>
            </a:extLst>
          </p:cNvPr>
          <p:cNvCxnSpPr>
            <a:cxnSpLocks/>
          </p:cNvCxnSpPr>
          <p:nvPr/>
        </p:nvCxnSpPr>
        <p:spPr>
          <a:xfrm flipV="1">
            <a:off x="2809933" y="425892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645C7A-5941-4EFF-856C-C26ECE6A87B6}"/>
              </a:ext>
            </a:extLst>
          </p:cNvPr>
          <p:cNvCxnSpPr>
            <a:cxnSpLocks/>
          </p:cNvCxnSpPr>
          <p:nvPr/>
        </p:nvCxnSpPr>
        <p:spPr>
          <a:xfrm flipV="1">
            <a:off x="2799813" y="5560190"/>
            <a:ext cx="3009689" cy="629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C38C85B-C3F1-4276-B4F9-6EAB1402DC3C}"/>
              </a:ext>
            </a:extLst>
          </p:cNvPr>
          <p:cNvSpPr txBox="1"/>
          <p:nvPr/>
        </p:nvSpPr>
        <p:spPr>
          <a:xfrm>
            <a:off x="2501684" y="5867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EAE03E-84E9-4312-9791-02E14FAD253B}"/>
              </a:ext>
            </a:extLst>
          </p:cNvPr>
          <p:cNvSpPr txBox="1"/>
          <p:nvPr/>
        </p:nvSpPr>
        <p:spPr>
          <a:xfrm>
            <a:off x="5809501" y="51958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524523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481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MA_Template</vt:lpstr>
      <vt:lpstr>Moment of a Force About an Axis (vector calculation)</vt:lpstr>
      <vt:lpstr>Moment of a Force About an Axis</vt:lpstr>
      <vt:lpstr>Moment of a Force About an Axis</vt:lpstr>
      <vt:lpstr>Moment of a Force About an Axis</vt:lpstr>
      <vt:lpstr>The Dot Product</vt:lpstr>
      <vt:lpstr>The Dot Product</vt:lpstr>
      <vt:lpstr>Thanks for Watching</vt:lpstr>
      <vt:lpstr>Moment About an Axis Worked Example</vt:lpstr>
      <vt:lpstr>Moment About an Axis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7</cp:revision>
  <dcterms:created xsi:type="dcterms:W3CDTF">2020-08-21T15:23:22Z</dcterms:created>
  <dcterms:modified xsi:type="dcterms:W3CDTF">2021-09-02T15:22:56Z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