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6"/>
  </p:notesMasterIdLst>
  <p:sldIdLst>
    <p:sldId id="256" r:id="rId5"/>
    <p:sldId id="271" r:id="rId6"/>
    <p:sldId id="300" r:id="rId7"/>
    <p:sldId id="301" r:id="rId8"/>
    <p:sldId id="290" r:id="rId9"/>
    <p:sldId id="296" r:id="rId10"/>
    <p:sldId id="297" r:id="rId11"/>
    <p:sldId id="302" r:id="rId12"/>
    <p:sldId id="259" r:id="rId13"/>
    <p:sldId id="260" r:id="rId14"/>
    <p:sldId id="305" r:id="rId15"/>
    <p:sldId id="304" r:id="rId16"/>
    <p:sldId id="291" r:id="rId17"/>
    <p:sldId id="281" r:id="rId18"/>
    <p:sldId id="265" r:id="rId19"/>
    <p:sldId id="287" r:id="rId20"/>
    <p:sldId id="262" r:id="rId21"/>
    <p:sldId id="263" r:id="rId22"/>
    <p:sldId id="264" r:id="rId23"/>
    <p:sldId id="298" r:id="rId24"/>
    <p:sldId id="299"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114" d="100"/>
          <a:sy n="114" d="100"/>
        </p:scale>
        <p:origin x="77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6/8/2023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98B1ED1-A6A8-44D7-9A75-7C99E7381227}"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09321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NUL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80.pn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Work, Kinetic Energy, and Potential Energy for Rigid Body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Kinetic Energy for General Planar Motion (Rotation and Translation)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229600" cy="3030290"/>
              </a:xfrm>
            </p:spPr>
            <p:txBody>
              <a:bodyPr>
                <a:normAutofit fontScale="77500" lnSpcReduction="20000"/>
              </a:bodyPr>
              <a:lstStyle/>
              <a:p>
                <a:r>
                  <a:rPr lang="en-US" dirty="0"/>
                  <a:t>If we have both rotational and translational motion, the change kinetic energy will be the summation of the energies of the two types of motion.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a:rPr>
                        <m:t>𝐾𝐸</m:t>
                      </m:r>
                      <m:r>
                        <a:rPr lang="en-US" b="0" i="1" smtClean="0">
                          <a:latin typeface="Cambria Math"/>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a:rPr>
                            <m:t>𝑚</m:t>
                          </m:r>
                          <m:sSubSup>
                            <m:sSubSupPr>
                              <m:ctrlPr>
                                <a:rPr lang="en-US" i="1">
                                  <a:latin typeface="Cambria Math" panose="02040503050406030204" pitchFamily="18" charset="0"/>
                                </a:rPr>
                              </m:ctrlPr>
                            </m:sSubSupPr>
                            <m:e>
                              <m:r>
                                <a:rPr lang="en-US" i="1">
                                  <a:latin typeface="Cambria Math"/>
                                </a:rPr>
                                <m:t>𝑣</m:t>
                              </m:r>
                            </m:e>
                            <m:sub>
                              <m:r>
                                <a:rPr lang="en-US" b="0" i="1" smtClean="0">
                                  <a:latin typeface="Cambria Math" panose="02040503050406030204" pitchFamily="18" charset="0"/>
                                </a:rPr>
                                <m:t>𝑓</m:t>
                              </m:r>
                            </m:sub>
                            <m:sup>
                              <m:r>
                                <a:rPr lang="en-US" i="1">
                                  <a:latin typeface="Cambria Math"/>
                                </a:rPr>
                                <m:t>2</m:t>
                              </m:r>
                            </m:sup>
                          </m:sSub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a:rPr>
                            <m:t>𝑚</m:t>
                          </m:r>
                          <m:sSubSup>
                            <m:sSubSupPr>
                              <m:ctrlPr>
                                <a:rPr lang="en-US" i="1">
                                  <a:latin typeface="Cambria Math" panose="02040503050406030204" pitchFamily="18" charset="0"/>
                                </a:rPr>
                              </m:ctrlPr>
                            </m:sSubSupPr>
                            <m:e>
                              <m:r>
                                <a:rPr lang="en-US" i="1">
                                  <a:latin typeface="Cambria Math"/>
                                </a:rPr>
                                <m:t>𝑣</m:t>
                              </m:r>
                            </m:e>
                            <m:sub>
                              <m:r>
                                <a:rPr lang="en-US" b="0" i="1" smtClean="0">
                                  <a:latin typeface="Cambria Math" panose="02040503050406030204" pitchFamily="18" charset="0"/>
                                </a:rPr>
                                <m:t>𝑖</m:t>
                              </m:r>
                            </m:sub>
                            <m:sup>
                              <m:r>
                                <a:rPr lang="en-US" i="1">
                                  <a:latin typeface="Cambria Math"/>
                                </a:rPr>
                                <m:t>2</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b="0" i="1" smtClean="0">
                                  <a:latin typeface="Cambria Math" panose="02040503050406030204" pitchFamily="18" charset="0"/>
                                </a:rPr>
                                <m:t>𝐺</m:t>
                              </m:r>
                            </m:sub>
                          </m:sSub>
                          <m:sSubSup>
                            <m:sSubSupPr>
                              <m:ctrlPr>
                                <a:rPr lang="en-US" i="1">
                                  <a:latin typeface="Cambria Math" panose="02040503050406030204" pitchFamily="18" charset="0"/>
                                </a:rPr>
                              </m:ctrlPr>
                            </m:sSubSup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𝑓</m:t>
                              </m:r>
                            </m:sub>
                            <m:sup>
                              <m:r>
                                <a:rPr lang="en-US" i="1">
                                  <a:latin typeface="Cambria Math"/>
                                </a:rPr>
                                <m:t>2</m:t>
                              </m:r>
                            </m:sup>
                          </m:sSubSup>
                          <m:r>
                            <a:rPr lang="en-US" b="0" i="1" smtClean="0">
                              <a:latin typeface="Cambria Math" panose="02040503050406030204" pitchFamily="18" charset="0"/>
                              <a:ea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b="0" i="1" smtClean="0">
                                  <a:latin typeface="Cambria Math" panose="02040503050406030204" pitchFamily="18" charset="0"/>
                                </a:rPr>
                                <m:t>𝐺</m:t>
                              </m:r>
                            </m:sub>
                          </m:sSub>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𝑖</m:t>
                              </m:r>
                            </m:sub>
                            <m:sup>
                              <m:r>
                                <a:rPr lang="en-US" i="1">
                                  <a:latin typeface="Cambria Math"/>
                                </a:rPr>
                                <m:t>2</m:t>
                              </m:r>
                            </m:sup>
                          </m:sSubSup>
                        </m:e>
                      </m:d>
                    </m:oMath>
                  </m:oMathPara>
                </a14:m>
                <a:endParaRPr lang="en-US" b="0" dirty="0"/>
              </a:p>
              <a:p>
                <a:r>
                  <a:rPr lang="en-US" dirty="0"/>
                  <a:t>Note that the velocity is the is the velocity of the </a:t>
                </a:r>
                <a:r>
                  <a:rPr lang="en-US" b="1" dirty="0"/>
                  <a:t>center of mass</a:t>
                </a:r>
                <a:r>
                  <a:rPr lang="en-US" dirty="0"/>
                  <a:t> and the mass moment of inertia is taken about the </a:t>
                </a:r>
                <a:r>
                  <a:rPr lang="en-US" b="1" dirty="0"/>
                  <a:t>center of mass</a:t>
                </a:r>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3030290"/>
              </a:xfrm>
              <a:blipFill>
                <a:blip r:embed="rId2"/>
                <a:stretch>
                  <a:fillRect l="-1037" t="-382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
        <p:nvSpPr>
          <p:cNvPr id="9" name="Oval 8"/>
          <p:cNvSpPr/>
          <p:nvPr/>
        </p:nvSpPr>
        <p:spPr>
          <a:xfrm>
            <a:off x="2590800" y="4995616"/>
            <a:ext cx="1371600" cy="1371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9"/>
          <p:cNvSpPr/>
          <p:nvPr/>
        </p:nvSpPr>
        <p:spPr>
          <a:xfrm>
            <a:off x="3208020" y="5612836"/>
            <a:ext cx="137160" cy="137160"/>
          </a:xfrm>
          <a:prstGeom prst="ellipse">
            <a:avLst/>
          </a:prstGeom>
          <a:solidFill>
            <a:schemeClr val="bg1"/>
          </a:solidFill>
          <a:effectLst/>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Arc 10"/>
          <p:cNvSpPr/>
          <p:nvPr/>
        </p:nvSpPr>
        <p:spPr>
          <a:xfrm flipH="1">
            <a:off x="2362200" y="4767016"/>
            <a:ext cx="1828800" cy="1828800"/>
          </a:xfrm>
          <a:prstGeom prst="arc">
            <a:avLst>
              <a:gd name="adj1" fmla="val 12935064"/>
              <a:gd name="adj2" fmla="val 19632219"/>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2" name="Rectangle 11"/>
              <p:cNvSpPr/>
              <p:nvPr/>
            </p:nvSpPr>
            <p:spPr>
              <a:xfrm>
                <a:off x="3071230" y="4363394"/>
                <a:ext cx="41074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mn-cs"/>
                        </a:rPr>
                        <m:t>𝜔</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2" name="Rectangle 11"/>
              <p:cNvSpPr>
                <a:spLocks noRot="1" noChangeAspect="1" noMove="1" noResize="1" noEditPoints="1" noAdjustHandles="1" noChangeArrowheads="1" noChangeShapeType="1" noTextEdit="1"/>
              </p:cNvSpPr>
              <p:nvPr/>
            </p:nvSpPr>
            <p:spPr>
              <a:xfrm>
                <a:off x="3071230" y="4363394"/>
                <a:ext cx="410740" cy="369332"/>
              </a:xfrm>
              <a:prstGeom prst="rect">
                <a:avLst/>
              </a:prstGeom>
              <a:blipFill>
                <a:blip r:embed="rId3"/>
                <a:stretch>
                  <a:fillRect/>
                </a:stretch>
              </a:blipFill>
            </p:spPr>
            <p:txBody>
              <a:bodyPr/>
              <a:lstStyle/>
              <a:p>
                <a:r>
                  <a:rPr lang="en-US">
                    <a:noFill/>
                  </a:rPr>
                  <a:t> </a:t>
                </a:r>
              </a:p>
            </p:txBody>
          </p:sp>
        </mc:Fallback>
      </mc:AlternateContent>
      <p:cxnSp>
        <p:nvCxnSpPr>
          <p:cNvPr id="14" name="Straight Arrow Connector 13"/>
          <p:cNvCxnSpPr/>
          <p:nvPr/>
        </p:nvCxnSpPr>
        <p:spPr>
          <a:xfrm>
            <a:off x="3276600" y="5681416"/>
            <a:ext cx="11430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0" y="6367216"/>
            <a:ext cx="9144000" cy="490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18" name="Rectangle 17"/>
              <p:cNvSpPr/>
              <p:nvPr/>
            </p:nvSpPr>
            <p:spPr>
              <a:xfrm>
                <a:off x="4366630" y="5490321"/>
                <a:ext cx="41074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a:cs typeface="+mn-cs"/>
                        </a:rPr>
                        <m:t>𝑣</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18" name="Rectangle 17"/>
              <p:cNvSpPr>
                <a:spLocks noRot="1" noChangeAspect="1" noMove="1" noResize="1" noEditPoints="1" noAdjustHandles="1" noChangeArrowheads="1" noChangeShapeType="1" noTextEdit="1"/>
              </p:cNvSpPr>
              <p:nvPr/>
            </p:nvSpPr>
            <p:spPr>
              <a:xfrm>
                <a:off x="4366630" y="5490321"/>
                <a:ext cx="410740"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187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1CEF-7A8D-BF34-26AF-16484929255B}"/>
              </a:ext>
            </a:extLst>
          </p:cNvPr>
          <p:cNvSpPr>
            <a:spLocks noGrp="1"/>
          </p:cNvSpPr>
          <p:nvPr>
            <p:ph type="title"/>
          </p:nvPr>
        </p:nvSpPr>
        <p:spPr/>
        <p:txBody>
          <a:bodyPr>
            <a:normAutofit/>
          </a:bodyPr>
          <a:lstStyle/>
          <a:p>
            <a:r>
              <a:rPr lang="en-US" dirty="0"/>
              <a:t>Kinetic Energy and Instant Centers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9EC7562-DE5F-B072-8849-742793C212B4}"/>
                  </a:ext>
                </a:extLst>
              </p:cNvPr>
              <p:cNvSpPr>
                <a:spLocks noGrp="1"/>
              </p:cNvSpPr>
              <p:nvPr>
                <p:ph idx="1"/>
              </p:nvPr>
            </p:nvSpPr>
            <p:spPr/>
            <p:txBody>
              <a:bodyPr>
                <a:normAutofit fontScale="92500" lnSpcReduction="20000"/>
              </a:bodyPr>
              <a:lstStyle/>
              <a:p>
                <a:r>
                  <a:rPr lang="en-US" dirty="0"/>
                  <a:t>As an alternative to general planar motion, we can also use instant centers to as a way to quantify the kinetic energy in a system.</a:t>
                </a:r>
              </a:p>
              <a:p>
                <a:r>
                  <a:rPr lang="en-US" dirty="0"/>
                  <a:t>As this similar to fixed axis rotation, we will only have angular velocities to deal with.</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a:rPr>
                        <m:t>𝐾𝐸</m:t>
                      </m:r>
                      <m:r>
                        <a:rPr lang="en-US" b="0" i="1" smtClean="0">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b="0" i="1" smtClean="0">
                              <a:latin typeface="Cambria Math" panose="02040503050406030204" pitchFamily="18" charset="0"/>
                            </a:rPr>
                            <m:t>𝐼𝐶𝑓</m:t>
                          </m:r>
                        </m:sub>
                      </m:sSub>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𝑓</m:t>
                          </m:r>
                        </m:sub>
                        <m:sup>
                          <m:r>
                            <a:rPr lang="en-US" i="1">
                              <a:latin typeface="Cambria Math"/>
                            </a:rPr>
                            <m:t>2</m:t>
                          </m:r>
                        </m:sup>
                      </m:sSubSup>
                      <m:r>
                        <a:rPr lang="en-US" i="1">
                          <a:latin typeface="Cambria Math" panose="02040503050406030204" pitchFamily="18" charset="0"/>
                          <a:ea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b="0" i="1" smtClean="0">
                              <a:latin typeface="Cambria Math" panose="02040503050406030204" pitchFamily="18" charset="0"/>
                            </a:rPr>
                            <m:t>𝐼𝐶𝑖</m:t>
                          </m:r>
                        </m:sub>
                      </m:sSub>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ea typeface="Cambria Math" panose="02040503050406030204" pitchFamily="18" charset="0"/>
                            </a:rPr>
                            <m:t>𝑖</m:t>
                          </m:r>
                        </m:sub>
                        <m:sup>
                          <m:r>
                            <a:rPr lang="en-US" i="1">
                              <a:latin typeface="Cambria Math"/>
                            </a:rPr>
                            <m:t>2</m:t>
                          </m:r>
                        </m:sup>
                      </m:sSubSup>
                    </m:oMath>
                  </m:oMathPara>
                </a14:m>
                <a:endParaRPr lang="en-US" dirty="0"/>
              </a:p>
              <a:p>
                <a:r>
                  <a:rPr lang="en-US" dirty="0"/>
                  <a:t>One downside to this method though is that the instant center often changes over time, and as a result, the </a:t>
                </a:r>
                <a:r>
                  <a:rPr lang="en-US" b="1" dirty="0"/>
                  <a:t>mass moment of inertia will also change over time</a:t>
                </a:r>
                <a:r>
                  <a:rPr lang="en-US" dirty="0"/>
                  <a:t>.</a:t>
                </a:r>
              </a:p>
            </p:txBody>
          </p:sp>
        </mc:Choice>
        <mc:Fallback>
          <p:sp>
            <p:nvSpPr>
              <p:cNvPr id="3" name="Content Placeholder 2">
                <a:extLst>
                  <a:ext uri="{FF2B5EF4-FFF2-40B4-BE49-F238E27FC236}">
                    <a16:creationId xmlns:a16="http://schemas.microsoft.com/office/drawing/2014/main" id="{39EC7562-DE5F-B072-8849-742793C212B4}"/>
                  </a:ext>
                </a:extLst>
              </p:cNvPr>
              <p:cNvSpPr>
                <a:spLocks noGrp="1" noRot="1" noChangeAspect="1" noMove="1" noResize="1" noEditPoints="1" noAdjustHandles="1" noChangeArrowheads="1" noChangeShapeType="1" noTextEdit="1"/>
              </p:cNvSpPr>
              <p:nvPr>
                <p:ph idx="1"/>
              </p:nvPr>
            </p:nvSpPr>
            <p:spPr>
              <a:blipFill>
                <a:blip r:embed="rId2"/>
                <a:stretch>
                  <a:fillRect l="-1481" t="-3504" b="-20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F337BCE-BCA0-30EE-6E3A-7E6436C10B52}"/>
              </a:ext>
            </a:extLst>
          </p:cNvPr>
          <p:cNvSpPr>
            <a:spLocks noGrp="1"/>
          </p:cNvSpPr>
          <p:nvPr>
            <p:ph type="sldNum" sz="quarter" idx="12"/>
          </p:nvPr>
        </p:nvSpPr>
        <p:spPr/>
        <p:txBody>
          <a:bodyPr/>
          <a:lstStyle/>
          <a:p>
            <a:fld id="{929262FE-7F58-4A1E-8AF3-5A510A86DEBD}" type="slidenum">
              <a:rPr lang="en-US" smtClean="0"/>
              <a:t>11</a:t>
            </a:fld>
            <a:endParaRPr lang="en-US" dirty="0"/>
          </a:p>
        </p:txBody>
      </p:sp>
    </p:spTree>
    <p:extLst>
      <p:ext uri="{BB962C8B-B14F-4D97-AF65-F5344CB8AC3E}">
        <p14:creationId xmlns:p14="http://schemas.microsoft.com/office/powerpoint/2010/main" val="610703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E1AE0-0A77-5E7A-29AF-FD86753797C0}"/>
              </a:ext>
            </a:extLst>
          </p:cNvPr>
          <p:cNvSpPr>
            <a:spLocks noGrp="1"/>
          </p:cNvSpPr>
          <p:nvPr>
            <p:ph type="title"/>
          </p:nvPr>
        </p:nvSpPr>
        <p:spPr/>
        <p:txBody>
          <a:bodyPr/>
          <a:lstStyle/>
          <a:p>
            <a:r>
              <a:rPr lang="en-US" dirty="0"/>
              <a:t>Gravitational Potential Energy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5BBB52-1D61-A005-B6C1-E2A0BA0A29B9}"/>
                  </a:ext>
                </a:extLst>
              </p:cNvPr>
              <p:cNvSpPr>
                <a:spLocks noGrp="1"/>
              </p:cNvSpPr>
              <p:nvPr>
                <p:ph idx="1"/>
              </p:nvPr>
            </p:nvSpPr>
            <p:spPr>
              <a:xfrm>
                <a:off x="457200" y="1600200"/>
                <a:ext cx="5867400" cy="4525963"/>
              </a:xfrm>
            </p:spPr>
            <p:txBody>
              <a:bodyPr>
                <a:normAutofit fontScale="85000" lnSpcReduction="10000"/>
              </a:bodyPr>
              <a:lstStyle/>
              <a:p>
                <a:r>
                  <a:rPr lang="en-US" dirty="0"/>
                  <a:t>In rigid body systems, gravitational potential energy is much the same as it was with particle systems.</a:t>
                </a:r>
              </a:p>
              <a:p>
                <a:r>
                  <a:rPr lang="en-US" dirty="0"/>
                  <a:t>The gravitational potential energy is not really an energy at all, but the instead represents the </a:t>
                </a:r>
                <a:r>
                  <a:rPr lang="en-US" b="1" dirty="0"/>
                  <a:t>potential work done by gravity.</a:t>
                </a:r>
              </a:p>
              <a:p>
                <a:r>
                  <a:rPr lang="en-US" dirty="0"/>
                  <a:t>The change in gravitational potential energy for a body is… </a:t>
                </a:r>
              </a:p>
              <a:p>
                <a:endParaRPr lang="en-US"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𝑃𝐸</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oMath>
                  </m:oMathPara>
                </a14:m>
                <a:endParaRPr lang="en-US" dirty="0"/>
              </a:p>
            </p:txBody>
          </p:sp>
        </mc:Choice>
        <mc:Fallback xmlns="">
          <p:sp>
            <p:nvSpPr>
              <p:cNvPr id="3" name="Content Placeholder 2">
                <a:extLst>
                  <a:ext uri="{FF2B5EF4-FFF2-40B4-BE49-F238E27FC236}">
                    <a16:creationId xmlns:a16="http://schemas.microsoft.com/office/drawing/2014/main" id="{AB5BBB52-1D61-A005-B6C1-E2A0BA0A29B9}"/>
                  </a:ext>
                </a:extLst>
              </p:cNvPr>
              <p:cNvSpPr>
                <a:spLocks noGrp="1" noRot="1" noChangeAspect="1" noMove="1" noResize="1" noEditPoints="1" noAdjustHandles="1" noChangeArrowheads="1" noChangeShapeType="1" noTextEdit="1"/>
              </p:cNvSpPr>
              <p:nvPr>
                <p:ph idx="1"/>
              </p:nvPr>
            </p:nvSpPr>
            <p:spPr>
              <a:xfrm>
                <a:off x="457200" y="1600200"/>
                <a:ext cx="5867400" cy="4525963"/>
              </a:xfrm>
              <a:blipFill>
                <a:blip r:embed="rId2"/>
                <a:stretch>
                  <a:fillRect l="-1765" t="-2156" r="-218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C9E50CE-26E4-6201-19DD-AEDF90DC8DD4}"/>
              </a:ext>
            </a:extLst>
          </p:cNvPr>
          <p:cNvSpPr>
            <a:spLocks noGrp="1"/>
          </p:cNvSpPr>
          <p:nvPr>
            <p:ph type="sldNum" sz="quarter" idx="12"/>
          </p:nvPr>
        </p:nvSpPr>
        <p:spPr/>
        <p:txBody>
          <a:bodyPr/>
          <a:lstStyle/>
          <a:p>
            <a:fld id="{929262FE-7F58-4A1E-8AF3-5A510A86DEBD}" type="slidenum">
              <a:rPr lang="en-US" smtClean="0"/>
              <a:t>12</a:t>
            </a:fld>
            <a:endParaRPr lang="en-US" dirty="0"/>
          </a:p>
        </p:txBody>
      </p:sp>
      <p:grpSp>
        <p:nvGrpSpPr>
          <p:cNvPr id="11" name="Group 10">
            <a:extLst>
              <a:ext uri="{FF2B5EF4-FFF2-40B4-BE49-F238E27FC236}">
                <a16:creationId xmlns:a16="http://schemas.microsoft.com/office/drawing/2014/main" id="{EB2EA91E-C90E-7792-649A-45423A6D85B5}"/>
              </a:ext>
            </a:extLst>
          </p:cNvPr>
          <p:cNvGrpSpPr/>
          <p:nvPr/>
        </p:nvGrpSpPr>
        <p:grpSpPr>
          <a:xfrm>
            <a:off x="6702713" y="1905000"/>
            <a:ext cx="1909804" cy="3754537"/>
            <a:chOff x="6702713" y="1905000"/>
            <a:chExt cx="1909804" cy="3754537"/>
          </a:xfrm>
        </p:grpSpPr>
        <p:sp>
          <p:nvSpPr>
            <p:cNvPr id="5" name="Rectangle 4">
              <a:extLst>
                <a:ext uri="{FF2B5EF4-FFF2-40B4-BE49-F238E27FC236}">
                  <a16:creationId xmlns:a16="http://schemas.microsoft.com/office/drawing/2014/main" id="{47948136-7D6D-F343-BBDB-0F78CD7B47BB}"/>
                </a:ext>
              </a:extLst>
            </p:cNvPr>
            <p:cNvSpPr/>
            <p:nvPr/>
          </p:nvSpPr>
          <p:spPr>
            <a:xfrm>
              <a:off x="6781800" y="4724400"/>
              <a:ext cx="914400" cy="9144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6" name="Rectangle 5">
              <a:extLst>
                <a:ext uri="{FF2B5EF4-FFF2-40B4-BE49-F238E27FC236}">
                  <a16:creationId xmlns:a16="http://schemas.microsoft.com/office/drawing/2014/main" id="{1FE163F3-F8E3-17BD-170B-23F0C8B167DA}"/>
                </a:ext>
              </a:extLst>
            </p:cNvPr>
            <p:cNvSpPr/>
            <p:nvPr/>
          </p:nvSpPr>
          <p:spPr>
            <a:xfrm>
              <a:off x="6781800" y="1905000"/>
              <a:ext cx="914400" cy="914400"/>
            </a:xfrm>
            <a:prstGeom prst="rect">
              <a:avLst/>
            </a:prstGeom>
            <a:noFill/>
            <a:ln w="28575">
              <a:prstDash val="dash"/>
            </a:ln>
          </p:spPr>
          <p:style>
            <a:lnRef idx="1">
              <a:schemeClr val="dk1"/>
            </a:lnRef>
            <a:fillRef idx="2">
              <a:schemeClr val="dk1"/>
            </a:fillRef>
            <a:effectRef idx="1">
              <a:schemeClr val="dk1"/>
            </a:effectRef>
            <a:fontRef idx="minor">
              <a:schemeClr val="dk1"/>
            </a:fontRef>
          </p:style>
          <p:txBody>
            <a:bodyPr rtlCol="0" anchor="ctr"/>
            <a:lstStyle/>
            <a:p>
              <a:pPr algn="ctr"/>
              <a:endParaRPr lang="en-US" b="1">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cxnSp>
          <p:nvCxnSpPr>
            <p:cNvPr id="7" name="Straight Arrow Connector 6">
              <a:extLst>
                <a:ext uri="{FF2B5EF4-FFF2-40B4-BE49-F238E27FC236}">
                  <a16:creationId xmlns:a16="http://schemas.microsoft.com/office/drawing/2014/main" id="{1FFE3DFF-22D6-9CAE-A971-ED8048A8C107}"/>
                </a:ext>
              </a:extLst>
            </p:cNvPr>
            <p:cNvCxnSpPr/>
            <p:nvPr/>
          </p:nvCxnSpPr>
          <p:spPr>
            <a:xfrm flipH="1">
              <a:off x="7239000" y="3810000"/>
              <a:ext cx="0" cy="9144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973A84C-7359-9B99-208B-2C9E3E2C588E}"/>
                    </a:ext>
                  </a:extLst>
                </p:cNvPr>
                <p:cNvSpPr txBox="1"/>
                <p:nvPr/>
              </p:nvSpPr>
              <p:spPr>
                <a:xfrm>
                  <a:off x="6702713" y="3337553"/>
                  <a:ext cx="1143968" cy="395621"/>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0">
                                <a:solidFill>
                                  <a:srgbClr val="FF0000"/>
                                </a:solidFill>
                                <a:latin typeface="Cambria Math"/>
                              </a:rPr>
                              <m:t>𝐅</m:t>
                            </m:r>
                          </m:e>
                          <m:sub>
                            <m:r>
                              <a:rPr lang="en-US" b="1" i="1" smtClean="0">
                                <a:solidFill>
                                  <a:srgbClr val="FF0000"/>
                                </a:solidFill>
                                <a:latin typeface="Cambria Math" panose="02040503050406030204" pitchFamily="18" charset="0"/>
                              </a:rPr>
                              <m:t>𝒈</m:t>
                            </m:r>
                          </m:sub>
                        </m:sSub>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𝒎𝒈</m:t>
                        </m:r>
                      </m:oMath>
                    </m:oMathPara>
                  </a14:m>
                  <a:endParaRPr lang="en-US" b="1" dirty="0">
                    <a:solidFill>
                      <a:srgbClr val="FF0000"/>
                    </a:solidFill>
                  </a:endParaRPr>
                </a:p>
              </p:txBody>
            </p:sp>
          </mc:Choice>
          <mc:Fallback>
            <p:sp>
              <p:nvSpPr>
                <p:cNvPr id="8" name="TextBox 7">
                  <a:extLst>
                    <a:ext uri="{FF2B5EF4-FFF2-40B4-BE49-F238E27FC236}">
                      <a16:creationId xmlns:a16="http://schemas.microsoft.com/office/drawing/2014/main" id="{4973A84C-7359-9B99-208B-2C9E3E2C588E}"/>
                    </a:ext>
                  </a:extLst>
                </p:cNvPr>
                <p:cNvSpPr txBox="1">
                  <a:spLocks noRot="1" noChangeAspect="1" noMove="1" noResize="1" noEditPoints="1" noAdjustHandles="1" noChangeArrowheads="1" noChangeShapeType="1" noTextEdit="1"/>
                </p:cNvSpPr>
                <p:nvPr/>
              </p:nvSpPr>
              <p:spPr>
                <a:xfrm>
                  <a:off x="6702713" y="3337553"/>
                  <a:ext cx="1143968" cy="395621"/>
                </a:xfrm>
                <a:prstGeom prst="rect">
                  <a:avLst/>
                </a:prstGeom>
                <a:blipFill>
                  <a:blip r:embed="rId3"/>
                  <a:stretch>
                    <a:fillRect b="-4615"/>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2B489180-B47D-080A-8D65-D345931C1FFE}"/>
                </a:ext>
              </a:extLst>
            </p:cNvPr>
            <p:cNvCxnSpPr>
              <a:cxnSpLocks/>
            </p:cNvCxnSpPr>
            <p:nvPr/>
          </p:nvCxnSpPr>
          <p:spPr>
            <a:xfrm flipH="1">
              <a:off x="7772399" y="5659537"/>
              <a:ext cx="660581"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3061DAA-4322-D508-4312-0B462035C50F}"/>
                    </a:ext>
                  </a:extLst>
                </p:cNvPr>
                <p:cNvSpPr txBox="1"/>
                <p:nvPr/>
              </p:nvSpPr>
              <p:spPr>
                <a:xfrm>
                  <a:off x="8104878" y="4109205"/>
                  <a:ext cx="50763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solidFill>
                              <a:schemeClr val="tx2"/>
                            </a:solidFill>
                            <a:latin typeface="Cambria Math" panose="02040503050406030204" pitchFamily="18" charset="0"/>
                          </a:rPr>
                          <m:t>∆</m:t>
                        </m:r>
                        <m:r>
                          <a:rPr lang="en-US" b="0" i="1" dirty="0" smtClean="0">
                            <a:solidFill>
                              <a:schemeClr val="tx2"/>
                            </a:solidFill>
                            <a:latin typeface="Cambria Math" panose="02040503050406030204" pitchFamily="18" charset="0"/>
                            <a:ea typeface="Cambria Math" panose="02040503050406030204" pitchFamily="18" charset="0"/>
                          </a:rPr>
                          <m:t>h</m:t>
                        </m:r>
                      </m:oMath>
                    </m:oMathPara>
                  </a14:m>
                  <a:endParaRPr lang="en-US" dirty="0">
                    <a:solidFill>
                      <a:schemeClr val="tx2"/>
                    </a:solidFill>
                  </a:endParaRPr>
                </a:p>
              </p:txBody>
            </p:sp>
          </mc:Choice>
          <mc:Fallback>
            <p:sp>
              <p:nvSpPr>
                <p:cNvPr id="10" name="TextBox 9">
                  <a:extLst>
                    <a:ext uri="{FF2B5EF4-FFF2-40B4-BE49-F238E27FC236}">
                      <a16:creationId xmlns:a16="http://schemas.microsoft.com/office/drawing/2014/main" id="{63061DAA-4322-D508-4312-0B462035C50F}"/>
                    </a:ext>
                  </a:extLst>
                </p:cNvPr>
                <p:cNvSpPr txBox="1">
                  <a:spLocks noRot="1" noChangeAspect="1" noMove="1" noResize="1" noEditPoints="1" noAdjustHandles="1" noChangeArrowheads="1" noChangeShapeType="1" noTextEdit="1"/>
                </p:cNvSpPr>
                <p:nvPr/>
              </p:nvSpPr>
              <p:spPr>
                <a:xfrm>
                  <a:off x="8104878" y="4109205"/>
                  <a:ext cx="507639" cy="369332"/>
                </a:xfrm>
                <a:prstGeom prst="rect">
                  <a:avLst/>
                </a:prstGeom>
                <a:blipFill>
                  <a:blip r:embed="rId4"/>
                  <a:stretch>
                    <a:fillRect/>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49A15E58-5A07-CA05-0D23-9B7158964940}"/>
                </a:ext>
              </a:extLst>
            </p:cNvPr>
            <p:cNvCxnSpPr>
              <a:cxnSpLocks/>
            </p:cNvCxnSpPr>
            <p:nvPr/>
          </p:nvCxnSpPr>
          <p:spPr>
            <a:xfrm flipH="1">
              <a:off x="7772399" y="2830612"/>
              <a:ext cx="6605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AC74523-9E03-CE0A-33E5-2AC572A297D9}"/>
                </a:ext>
              </a:extLst>
            </p:cNvPr>
            <p:cNvCxnSpPr>
              <a:cxnSpLocks/>
            </p:cNvCxnSpPr>
            <p:nvPr/>
          </p:nvCxnSpPr>
          <p:spPr>
            <a:xfrm flipV="1">
              <a:off x="8102689" y="2819400"/>
              <a:ext cx="0" cy="2840137"/>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8473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F7646-1FFA-4C5A-833B-B10F17B7CD87}"/>
              </a:ext>
            </a:extLst>
          </p:cNvPr>
          <p:cNvSpPr>
            <a:spLocks noGrp="1"/>
          </p:cNvSpPr>
          <p:nvPr>
            <p:ph type="title"/>
          </p:nvPr>
        </p:nvSpPr>
        <p:spPr/>
        <p:txBody>
          <a:bodyPr/>
          <a:lstStyle/>
          <a:p>
            <a:r>
              <a:rPr lang="en-US" dirty="0"/>
              <a:t>Gravitational Potential Energy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99268E-08AD-40B9-BEC8-402A540D1B48}"/>
                  </a:ext>
                </a:extLst>
              </p:cNvPr>
              <p:cNvSpPr>
                <a:spLocks noGrp="1"/>
              </p:cNvSpPr>
              <p:nvPr>
                <p:ph idx="1"/>
              </p:nvPr>
            </p:nvSpPr>
            <p:spPr>
              <a:xfrm>
                <a:off x="457200" y="1600200"/>
                <a:ext cx="8229600" cy="2416768"/>
              </a:xfrm>
            </p:spPr>
            <p:txBody>
              <a:bodyPr>
                <a:normAutofit fontScale="85000" lnSpcReduction="20000"/>
              </a:bodyPr>
              <a:lstStyle/>
              <a:p>
                <a:r>
                  <a:rPr lang="en-US" dirty="0"/>
                  <a:t>One important note for gravitational potential energy in rigid body systems, is that we need to reference the </a:t>
                </a:r>
                <a:r>
                  <a:rPr lang="en-US" b="1" dirty="0"/>
                  <a:t>center of mass</a:t>
                </a:r>
                <a:r>
                  <a:rPr lang="en-US" dirty="0"/>
                  <a:t> of the body when determining the change in height of the body.</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i="1">
                          <a:latin typeface="Cambria Math"/>
                        </a:rPr>
                        <m:t>𝐸</m:t>
                      </m:r>
                      <m:r>
                        <a:rPr lang="en-US" i="1">
                          <a:latin typeface="Cambria Math"/>
                        </a:rPr>
                        <m:t>=</m:t>
                      </m:r>
                      <m:r>
                        <a:rPr lang="en-US" b="0" i="1" smtClean="0">
                          <a:latin typeface="Cambria Math" panose="02040503050406030204" pitchFamily="18" charset="0"/>
                        </a:rPr>
                        <m:t>𝑚𝑔</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h</m:t>
                      </m:r>
                    </m:oMath>
                  </m:oMathPara>
                </a14:m>
                <a:endParaRPr lang="en-US" dirty="0"/>
              </a:p>
            </p:txBody>
          </p:sp>
        </mc:Choice>
        <mc:Fallback xmlns="">
          <p:sp>
            <p:nvSpPr>
              <p:cNvPr id="3" name="Content Placeholder 2">
                <a:extLst>
                  <a:ext uri="{FF2B5EF4-FFF2-40B4-BE49-F238E27FC236}">
                    <a16:creationId xmlns:a16="http://schemas.microsoft.com/office/drawing/2014/main" id="{6399268E-08AD-40B9-BEC8-402A540D1B48}"/>
                  </a:ext>
                </a:extLst>
              </p:cNvPr>
              <p:cNvSpPr>
                <a:spLocks noGrp="1" noRot="1" noChangeAspect="1" noMove="1" noResize="1" noEditPoints="1" noAdjustHandles="1" noChangeArrowheads="1" noChangeShapeType="1" noTextEdit="1"/>
              </p:cNvSpPr>
              <p:nvPr>
                <p:ph idx="1"/>
              </p:nvPr>
            </p:nvSpPr>
            <p:spPr>
              <a:xfrm>
                <a:off x="457200" y="1600200"/>
                <a:ext cx="8229600" cy="2416768"/>
              </a:xfrm>
              <a:blipFill>
                <a:blip r:embed="rId3"/>
                <a:stretch>
                  <a:fillRect l="-1259" t="-5303"/>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7BEB3E73-3E83-4CFD-9624-AA66C8FF27CC}"/>
              </a:ext>
            </a:extLst>
          </p:cNvPr>
          <p:cNvGrpSpPr/>
          <p:nvPr/>
        </p:nvGrpSpPr>
        <p:grpSpPr>
          <a:xfrm>
            <a:off x="2489974" y="3298029"/>
            <a:ext cx="381000" cy="3276599"/>
            <a:chOff x="1752600" y="3306763"/>
            <a:chExt cx="381000" cy="3276599"/>
          </a:xfrm>
        </p:grpSpPr>
        <p:sp>
          <p:nvSpPr>
            <p:cNvPr id="4" name="Rectangle: Rounded Corners 3">
              <a:extLst>
                <a:ext uri="{FF2B5EF4-FFF2-40B4-BE49-F238E27FC236}">
                  <a16:creationId xmlns:a16="http://schemas.microsoft.com/office/drawing/2014/main" id="{96A7EFB0-FFDB-4BBD-9D34-0185568C9D1C}"/>
                </a:ext>
              </a:extLst>
            </p:cNvPr>
            <p:cNvSpPr/>
            <p:nvPr/>
          </p:nvSpPr>
          <p:spPr>
            <a:xfrm>
              <a:off x="1752600" y="3306763"/>
              <a:ext cx="381000" cy="3276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val 4">
              <a:extLst>
                <a:ext uri="{FF2B5EF4-FFF2-40B4-BE49-F238E27FC236}">
                  <a16:creationId xmlns:a16="http://schemas.microsoft.com/office/drawing/2014/main" id="{8B78D820-CD54-4363-89BC-15C67F167051}"/>
                </a:ext>
              </a:extLst>
            </p:cNvPr>
            <p:cNvSpPr/>
            <p:nvPr/>
          </p:nvSpPr>
          <p:spPr>
            <a:xfrm>
              <a:off x="1897380" y="489934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7" name="Group 6">
            <a:extLst>
              <a:ext uri="{FF2B5EF4-FFF2-40B4-BE49-F238E27FC236}">
                <a16:creationId xmlns:a16="http://schemas.microsoft.com/office/drawing/2014/main" id="{5B976D02-266D-45B9-9FFF-46B13497DD65}"/>
              </a:ext>
            </a:extLst>
          </p:cNvPr>
          <p:cNvGrpSpPr/>
          <p:nvPr/>
        </p:nvGrpSpPr>
        <p:grpSpPr>
          <a:xfrm rot="4221901">
            <a:off x="5836149" y="4293554"/>
            <a:ext cx="381000" cy="3276599"/>
            <a:chOff x="1752600" y="3306763"/>
            <a:chExt cx="381000" cy="3276599"/>
          </a:xfrm>
        </p:grpSpPr>
        <p:sp>
          <p:nvSpPr>
            <p:cNvPr id="8" name="Rectangle: Rounded Corners 7">
              <a:extLst>
                <a:ext uri="{FF2B5EF4-FFF2-40B4-BE49-F238E27FC236}">
                  <a16:creationId xmlns:a16="http://schemas.microsoft.com/office/drawing/2014/main" id="{D2DE4928-EDCC-41FE-861C-52A1927DDEAB}"/>
                </a:ext>
              </a:extLst>
            </p:cNvPr>
            <p:cNvSpPr/>
            <p:nvPr/>
          </p:nvSpPr>
          <p:spPr>
            <a:xfrm>
              <a:off x="1752600" y="3306763"/>
              <a:ext cx="381000" cy="3276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Oval 8">
              <a:extLst>
                <a:ext uri="{FF2B5EF4-FFF2-40B4-BE49-F238E27FC236}">
                  <a16:creationId xmlns:a16="http://schemas.microsoft.com/office/drawing/2014/main" id="{B93DE3FF-D8A0-45C8-86D3-2A2041EAB7FF}"/>
                </a:ext>
              </a:extLst>
            </p:cNvPr>
            <p:cNvSpPr/>
            <p:nvPr/>
          </p:nvSpPr>
          <p:spPr>
            <a:xfrm>
              <a:off x="1897380" y="489934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3" name="Arc 12">
            <a:extLst>
              <a:ext uri="{FF2B5EF4-FFF2-40B4-BE49-F238E27FC236}">
                <a16:creationId xmlns:a16="http://schemas.microsoft.com/office/drawing/2014/main" id="{B2C2B39A-A528-46A8-823F-34513A514D4F}"/>
              </a:ext>
            </a:extLst>
          </p:cNvPr>
          <p:cNvSpPr/>
          <p:nvPr/>
        </p:nvSpPr>
        <p:spPr>
          <a:xfrm>
            <a:off x="106908" y="4016969"/>
            <a:ext cx="6293892" cy="2867267"/>
          </a:xfrm>
          <a:prstGeom prst="arc">
            <a:avLst>
              <a:gd name="adj1" fmla="val 16200000"/>
              <a:gd name="adj2" fmla="val 21172463"/>
            </a:avLst>
          </a:prstGeom>
          <a:ln>
            <a:prstDash val="lg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15" name="Straight Connector 14">
            <a:extLst>
              <a:ext uri="{FF2B5EF4-FFF2-40B4-BE49-F238E27FC236}">
                <a16:creationId xmlns:a16="http://schemas.microsoft.com/office/drawing/2014/main" id="{BD3FAD9A-9150-470B-83AE-B9AA5B73E4E3}"/>
              </a:ext>
            </a:extLst>
          </p:cNvPr>
          <p:cNvCxnSpPr>
            <a:cxnSpLocks/>
          </p:cNvCxnSpPr>
          <p:nvPr/>
        </p:nvCxnSpPr>
        <p:spPr>
          <a:xfrm>
            <a:off x="1447800" y="4921088"/>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A55CC58-9D0E-4425-B91F-CE260DDD5B86}"/>
              </a:ext>
            </a:extLst>
          </p:cNvPr>
          <p:cNvCxnSpPr>
            <a:cxnSpLocks/>
          </p:cNvCxnSpPr>
          <p:nvPr/>
        </p:nvCxnSpPr>
        <p:spPr>
          <a:xfrm>
            <a:off x="1447800" y="5931853"/>
            <a:ext cx="4267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24EB53D-9484-4BC0-A58B-4B24967C7466}"/>
              </a:ext>
            </a:extLst>
          </p:cNvPr>
          <p:cNvCxnSpPr>
            <a:cxnSpLocks/>
          </p:cNvCxnSpPr>
          <p:nvPr/>
        </p:nvCxnSpPr>
        <p:spPr>
          <a:xfrm>
            <a:off x="1788160" y="4921088"/>
            <a:ext cx="0" cy="101076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D12E0E6-CEAE-40C7-A85B-2B88E02D2BF5}"/>
                  </a:ext>
                </a:extLst>
              </p:cNvPr>
              <p:cNvSpPr txBox="1"/>
              <p:nvPr/>
            </p:nvSpPr>
            <p:spPr>
              <a:xfrm>
                <a:off x="1544500" y="5230437"/>
                <a:ext cx="507639"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0" u="none" strike="noStrike" kern="1200" cap="none" spc="0" normalizeH="0" baseline="0" noProof="0" smtClean="0">
                          <a:ln>
                            <a:noFill/>
                          </a:ln>
                          <a:solidFill>
                            <a:srgbClr val="4F81BD"/>
                          </a:solidFill>
                          <a:effectLst/>
                          <a:uLnTx/>
                          <a:uFillTx/>
                          <a:latin typeface="Cambria Math" panose="02040503050406030204" pitchFamily="18" charset="0"/>
                          <a:ea typeface="Cambria Math" panose="02040503050406030204" pitchFamily="18" charset="0"/>
                          <a:cs typeface="+mn-cs"/>
                        </a:rPr>
                        <m:t>∆</m:t>
                      </m:r>
                      <m:r>
                        <m:rPr>
                          <m:sty m:val="p"/>
                        </m:rPr>
                        <a:rPr kumimoji="0" lang="en-US" sz="1800" b="0" i="0" u="none" strike="noStrike" kern="1200" cap="none" spc="0" normalizeH="0" baseline="0" noProof="0" smtClean="0">
                          <a:ln>
                            <a:noFill/>
                          </a:ln>
                          <a:solidFill>
                            <a:srgbClr val="4F81BD"/>
                          </a:solidFill>
                          <a:effectLst/>
                          <a:uLnTx/>
                          <a:uFillTx/>
                          <a:latin typeface="Cambria Math" panose="02040503050406030204" pitchFamily="18" charset="0"/>
                          <a:ea typeface="Cambria Math" panose="02040503050406030204" pitchFamily="18" charset="0"/>
                          <a:cs typeface="+mn-cs"/>
                        </a:rPr>
                        <m:t>h</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xmlns="">
          <p:sp>
            <p:nvSpPr>
              <p:cNvPr id="26" name="TextBox 25">
                <a:extLst>
                  <a:ext uri="{FF2B5EF4-FFF2-40B4-BE49-F238E27FC236}">
                    <a16:creationId xmlns:a16="http://schemas.microsoft.com/office/drawing/2014/main" id="{AD12E0E6-CEAE-40C7-A85B-2B88E02D2BF5}"/>
                  </a:ext>
                </a:extLst>
              </p:cNvPr>
              <p:cNvSpPr txBox="1">
                <a:spLocks noRot="1" noChangeAspect="1" noMove="1" noResize="1" noEditPoints="1" noAdjustHandles="1" noChangeArrowheads="1" noChangeShapeType="1" noTextEdit="1"/>
              </p:cNvSpPr>
              <p:nvPr/>
            </p:nvSpPr>
            <p:spPr>
              <a:xfrm>
                <a:off x="1544500" y="5230437"/>
                <a:ext cx="507639" cy="3693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471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0"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225299"/>
            <a:ext cx="8229600" cy="1143000"/>
          </a:xfrm>
        </p:spPr>
        <p:txBody>
          <a:bodyPr>
            <a:normAutofit fontScale="90000"/>
          </a:bodyPr>
          <a:lstStyle/>
          <a:p>
            <a:r>
              <a:rPr lang="en-US" dirty="0"/>
              <a:t>Linear Springs and Elastic Potential Energy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2535189"/>
              </a:xfrm>
            </p:spPr>
            <p:txBody>
              <a:bodyPr>
                <a:normAutofit fontScale="77500" lnSpcReduction="20000"/>
              </a:bodyPr>
              <a:lstStyle/>
              <a:p>
                <a:r>
                  <a:rPr lang="en-US" dirty="0"/>
                  <a:t>Similar to gravitational potential energy, elastic potential energy doesn’t represent an energy at all, but instead represents the </a:t>
                </a:r>
                <a:r>
                  <a:rPr lang="en-US" b="1" dirty="0"/>
                  <a:t>potential of a spring force to do work</a:t>
                </a:r>
                <a:r>
                  <a:rPr lang="en-US" dirty="0"/>
                  <a:t>.</a:t>
                </a:r>
              </a:p>
              <a:p>
                <a:r>
                  <a:rPr lang="en-US" dirty="0"/>
                  <a:t>As discussed with particles, the change in elastic potential energy is as follows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a:rPr>
                        <m:t>𝑃𝐸</m:t>
                      </m:r>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a:rPr>
                        <m:t>𝑘</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𝑓</m:t>
                              </m:r>
                            </m:sub>
                          </m:sSub>
                        </m:e>
                        <m:sup>
                          <m:r>
                            <a:rPr lang="en-US" i="1">
                              <a:latin typeface="Cambria Math"/>
                            </a:rPr>
                            <m:t>2</m:t>
                          </m:r>
                        </m:sup>
                      </m:s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a:rPr>
                        <m:t>𝑘</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sup>
                          <m:r>
                            <a:rPr lang="en-US" i="1">
                              <a:latin typeface="Cambria Math"/>
                            </a:rPr>
                            <m:t>2</m:t>
                          </m:r>
                        </m:sup>
                      </m:sSup>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2535189"/>
              </a:xfrm>
              <a:blipFill>
                <a:blip r:embed="rId2"/>
                <a:stretch>
                  <a:fillRect l="-1037" t="-45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grpSp>
        <p:nvGrpSpPr>
          <p:cNvPr id="6" name="Group 5">
            <a:extLst>
              <a:ext uri="{FF2B5EF4-FFF2-40B4-BE49-F238E27FC236}">
                <a16:creationId xmlns:a16="http://schemas.microsoft.com/office/drawing/2014/main" id="{B3021886-21EB-4DFE-86D3-93C58FF35E1D}"/>
              </a:ext>
            </a:extLst>
          </p:cNvPr>
          <p:cNvGrpSpPr/>
          <p:nvPr/>
        </p:nvGrpSpPr>
        <p:grpSpPr>
          <a:xfrm>
            <a:off x="1295400" y="3464287"/>
            <a:ext cx="7324593" cy="3201578"/>
            <a:chOff x="1295400" y="3464287"/>
            <a:chExt cx="7324593" cy="3201578"/>
          </a:xfrm>
        </p:grpSpPr>
        <mc:AlternateContent xmlns:mc="http://schemas.openxmlformats.org/markup-compatibility/2006">
          <mc:Choice xmlns:a14="http://schemas.microsoft.com/office/drawing/2010/main" Requires="a14">
            <p:sp>
              <p:nvSpPr>
                <p:cNvPr id="15" name="TextBox 14"/>
                <p:cNvSpPr txBox="1"/>
                <p:nvPr/>
              </p:nvSpPr>
              <p:spPr>
                <a:xfrm>
                  <a:off x="3787704" y="5476652"/>
                  <a:ext cx="922752" cy="3956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a:solidFill>
                                  <a:srgbClr val="FF0000"/>
                                </a:solidFill>
                                <a:latin typeface="Cambria Math"/>
                              </a:rPr>
                              <m:t>𝐅</m:t>
                            </m:r>
                          </m:e>
                          <m:sub>
                            <m:r>
                              <a:rPr lang="en-US" b="1" i="1" smtClean="0">
                                <a:solidFill>
                                  <a:srgbClr val="FF0000"/>
                                </a:solidFill>
                                <a:latin typeface="Cambria Math"/>
                              </a:rPr>
                              <m:t>𝒔𝒑𝒓𝒊𝒏𝒈</m:t>
                            </m:r>
                          </m:sub>
                        </m:sSub>
                      </m:oMath>
                    </m:oMathPara>
                  </a14:m>
                  <a:endParaRPr lang="en-US" b="1" dirty="0">
                    <a:solidFill>
                      <a:srgbClr val="FF0000"/>
                    </a:solidFill>
                  </a:endParaRPr>
                </a:p>
              </p:txBody>
            </p:sp>
          </mc:Choice>
          <mc:Fallback>
            <p:sp>
              <p:nvSpPr>
                <p:cNvPr id="15" name="TextBox 14"/>
                <p:cNvSpPr txBox="1">
                  <a:spLocks noRot="1" noChangeAspect="1" noMove="1" noResize="1" noEditPoints="1" noAdjustHandles="1" noChangeArrowheads="1" noChangeShapeType="1" noTextEdit="1"/>
                </p:cNvSpPr>
                <p:nvPr/>
              </p:nvSpPr>
              <p:spPr>
                <a:xfrm>
                  <a:off x="3787704" y="5476652"/>
                  <a:ext cx="922752" cy="395621"/>
                </a:xfrm>
                <a:prstGeom prst="rect">
                  <a:avLst/>
                </a:prstGeom>
                <a:blipFill>
                  <a:blip r:embed="rId3"/>
                  <a:stretch>
                    <a:fillRect b="-9231"/>
                  </a:stretch>
                </a:blipFill>
              </p:spPr>
              <p:txBody>
                <a:bodyPr/>
                <a:lstStyle/>
                <a:p>
                  <a:r>
                    <a:rPr lang="en-US">
                      <a:noFill/>
                    </a:rPr>
                    <a:t> </a:t>
                  </a:r>
                </a:p>
              </p:txBody>
            </p:sp>
          </mc:Fallback>
        </mc:AlternateContent>
        <p:pic>
          <p:nvPicPr>
            <p:cNvPr id="1026" name="Picture 2" descr="http://www.adwin.co.uk/images/compression.JPG"/>
            <p:cNvPicPr>
              <a:picLocks noChangeAspect="1" noChangeArrowheads="1"/>
            </p:cNvPicPr>
            <p:nvPr/>
          </p:nvPicPr>
          <p:blipFill rotWithShape="1">
            <a:blip r:embed="rId4">
              <a:extLst>
                <a:ext uri="{28A0092B-C50C-407E-A947-70E740481C1C}">
                  <a14:useLocalDpi xmlns:a14="http://schemas.microsoft.com/office/drawing/2010/main" val="0"/>
                </a:ext>
              </a:extLst>
            </a:blip>
            <a:srcRect l="13765" t="36275"/>
            <a:stretch/>
          </p:blipFill>
          <p:spPr bwMode="auto">
            <a:xfrm>
              <a:off x="2024742" y="4370616"/>
              <a:ext cx="4443755" cy="1238249"/>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http://www.adwin.co.uk/images/compression.JPG"/>
            <p:cNvPicPr>
              <a:picLocks noChangeAspect="1" noChangeArrowheads="1"/>
            </p:cNvPicPr>
            <p:nvPr/>
          </p:nvPicPr>
          <p:blipFill rotWithShape="1">
            <a:blip r:embed="rId4">
              <a:extLst>
                <a:ext uri="{28A0092B-C50C-407E-A947-70E740481C1C}">
                  <a14:useLocalDpi xmlns:a14="http://schemas.microsoft.com/office/drawing/2010/main" val="0"/>
                </a:ext>
              </a:extLst>
            </a:blip>
            <a:srcRect l="13765" t="36275"/>
            <a:stretch/>
          </p:blipFill>
          <p:spPr bwMode="auto">
            <a:xfrm>
              <a:off x="1999913" y="5419724"/>
              <a:ext cx="3029287" cy="12382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p:cNvSpPr/>
            <p:nvPr/>
          </p:nvSpPr>
          <p:spPr>
            <a:xfrm>
              <a:off x="6074228" y="4191000"/>
              <a:ext cx="1005840" cy="1005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endParaRPr lang="en-US" dirty="0"/>
            </a:p>
          </p:txBody>
        </p:sp>
        <p:sp>
          <p:nvSpPr>
            <p:cNvPr id="21" name="Rectangle 20"/>
            <p:cNvSpPr/>
            <p:nvPr/>
          </p:nvSpPr>
          <p:spPr>
            <a:xfrm>
              <a:off x="4763588" y="5253446"/>
              <a:ext cx="1005840" cy="1005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r"/>
              <a:endParaRPr lang="en-US" dirty="0"/>
            </a:p>
          </p:txBody>
        </p:sp>
        <p:cxnSp>
          <p:nvCxnSpPr>
            <p:cNvPr id="14" name="Straight Arrow Connector 13"/>
            <p:cNvCxnSpPr/>
            <p:nvPr/>
          </p:nvCxnSpPr>
          <p:spPr>
            <a:xfrm flipV="1">
              <a:off x="3614058" y="5785711"/>
              <a:ext cx="1143000" cy="5489"/>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13" name="Rectangle 12"/>
            <p:cNvSpPr/>
            <p:nvPr/>
          </p:nvSpPr>
          <p:spPr>
            <a:xfrm>
              <a:off x="1295400" y="4191000"/>
              <a:ext cx="704513" cy="2286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flipV="1">
              <a:off x="4763588" y="6322692"/>
              <a:ext cx="0" cy="335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cxnSpLocks/>
            </p:cNvCxnSpPr>
            <p:nvPr/>
          </p:nvCxnSpPr>
          <p:spPr>
            <a:xfrm flipH="1">
              <a:off x="4774476" y="6477000"/>
              <a:ext cx="2997924" cy="23667"/>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TextBox 30"/>
                <p:cNvSpPr txBox="1"/>
                <p:nvPr/>
              </p:nvSpPr>
              <p:spPr>
                <a:xfrm>
                  <a:off x="3270790" y="6104981"/>
                  <a:ext cx="1448538" cy="3956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a:solidFill>
                                  <a:srgbClr val="FF0000"/>
                                </a:solidFill>
                                <a:latin typeface="Cambria Math"/>
                              </a:rPr>
                              <m:t>𝐅</m:t>
                            </m:r>
                          </m:e>
                          <m:sub>
                            <m:r>
                              <a:rPr lang="en-US" b="1" i="0" smtClean="0">
                                <a:solidFill>
                                  <a:srgbClr val="FF0000"/>
                                </a:solidFill>
                                <a:latin typeface="Cambria Math"/>
                              </a:rPr>
                              <m:t>𝐬𝐩𝐫𝐢𝐧𝐠</m:t>
                            </m:r>
                          </m:sub>
                        </m:sSub>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𝒌𝒙</m:t>
                        </m:r>
                      </m:oMath>
                    </m:oMathPara>
                  </a14:m>
                  <a:endParaRPr lang="en-US" b="1" dirty="0">
                    <a:solidFill>
                      <a:srgbClr val="FF0000"/>
                    </a:solidFill>
                  </a:endParaRPr>
                </a:p>
              </p:txBody>
            </p:sp>
          </mc:Choice>
          <mc:Fallback>
            <p:sp>
              <p:nvSpPr>
                <p:cNvPr id="31" name="TextBox 30"/>
                <p:cNvSpPr txBox="1">
                  <a:spLocks noRot="1" noChangeAspect="1" noMove="1" noResize="1" noEditPoints="1" noAdjustHandles="1" noChangeArrowheads="1" noChangeShapeType="1" noTextEdit="1"/>
                </p:cNvSpPr>
                <p:nvPr/>
              </p:nvSpPr>
              <p:spPr>
                <a:xfrm>
                  <a:off x="3270790" y="6104981"/>
                  <a:ext cx="1448538" cy="395686"/>
                </a:xfrm>
                <a:prstGeom prst="rect">
                  <a:avLst/>
                </a:prstGeom>
                <a:blipFill>
                  <a:blip r:embed="rId5"/>
                  <a:stretch>
                    <a:fillRect b="-923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E49E3801-D08C-346B-A132-0984FBC209EE}"/>
                </a:ext>
              </a:extLst>
            </p:cNvPr>
            <p:cNvCxnSpPr>
              <a:cxnSpLocks/>
            </p:cNvCxnSpPr>
            <p:nvPr/>
          </p:nvCxnSpPr>
          <p:spPr>
            <a:xfrm flipV="1">
              <a:off x="7772400" y="4370616"/>
              <a:ext cx="0" cy="229524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F32418A1-24EE-00F3-D370-CFECA3A827D6}"/>
                    </a:ext>
                  </a:extLst>
                </p:cNvPr>
                <p:cNvSpPr txBox="1"/>
                <p:nvPr/>
              </p:nvSpPr>
              <p:spPr>
                <a:xfrm>
                  <a:off x="6049396" y="6330151"/>
                  <a:ext cx="275204" cy="29924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𝑥</m:t>
                            </m:r>
                          </m:e>
                          <m:sub>
                            <m:r>
                              <a:rPr lang="en-US" b="0" i="1" smtClean="0">
                                <a:solidFill>
                                  <a:schemeClr val="accent1"/>
                                </a:solidFill>
                                <a:latin typeface="Cambria Math" panose="02040503050406030204" pitchFamily="18" charset="0"/>
                              </a:rPr>
                              <m:t>𝑓</m:t>
                            </m:r>
                          </m:sub>
                        </m:sSub>
                      </m:oMath>
                    </m:oMathPara>
                  </a14:m>
                  <a:endParaRPr lang="en-US" dirty="0"/>
                </a:p>
              </p:txBody>
            </p:sp>
          </mc:Choice>
          <mc:Fallback>
            <p:sp>
              <p:nvSpPr>
                <p:cNvPr id="10" name="TextBox 9">
                  <a:extLst>
                    <a:ext uri="{FF2B5EF4-FFF2-40B4-BE49-F238E27FC236}">
                      <a16:creationId xmlns:a16="http://schemas.microsoft.com/office/drawing/2014/main" id="{F32418A1-24EE-00F3-D370-CFECA3A827D6}"/>
                    </a:ext>
                  </a:extLst>
                </p:cNvPr>
                <p:cNvSpPr txBox="1">
                  <a:spLocks noRot="1" noChangeAspect="1" noMove="1" noResize="1" noEditPoints="1" noAdjustHandles="1" noChangeArrowheads="1" noChangeShapeType="1" noTextEdit="1"/>
                </p:cNvSpPr>
                <p:nvPr/>
              </p:nvSpPr>
              <p:spPr>
                <a:xfrm>
                  <a:off x="6049396" y="6330151"/>
                  <a:ext cx="275204" cy="299249"/>
                </a:xfrm>
                <a:prstGeom prst="rect">
                  <a:avLst/>
                </a:prstGeom>
                <a:blipFill>
                  <a:blip r:embed="rId6"/>
                  <a:stretch>
                    <a:fillRect l="-13043" r="-13043" b="-2600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37074E6C-1B63-1CA4-F47E-308A06E08A30}"/>
                </a:ext>
              </a:extLst>
            </p:cNvPr>
            <p:cNvCxnSpPr/>
            <p:nvPr/>
          </p:nvCxnSpPr>
          <p:spPr>
            <a:xfrm flipV="1">
              <a:off x="6069534" y="5273584"/>
              <a:ext cx="0" cy="33528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1328BD6-98A3-0EB6-B8AB-5667B5A308F6}"/>
                </a:ext>
              </a:extLst>
            </p:cNvPr>
            <p:cNvCxnSpPr>
              <a:cxnSpLocks/>
            </p:cNvCxnSpPr>
            <p:nvPr/>
          </p:nvCxnSpPr>
          <p:spPr>
            <a:xfrm flipH="1">
              <a:off x="6058921" y="5453057"/>
              <a:ext cx="1733954"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AF832092-D520-4EB1-2FE8-0C42592F27AC}"/>
                    </a:ext>
                  </a:extLst>
                </p:cNvPr>
                <p:cNvSpPr txBox="1"/>
                <p:nvPr/>
              </p:nvSpPr>
              <p:spPr>
                <a:xfrm>
                  <a:off x="6761678" y="5301451"/>
                  <a:ext cx="248722" cy="276999"/>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𝑥</m:t>
                            </m:r>
                          </m:e>
                          <m:sub>
                            <m:r>
                              <a:rPr lang="en-US" b="0" i="1" smtClean="0">
                                <a:solidFill>
                                  <a:schemeClr val="accent1"/>
                                </a:solidFill>
                                <a:latin typeface="Cambria Math" panose="02040503050406030204" pitchFamily="18" charset="0"/>
                              </a:rPr>
                              <m:t>𝑖</m:t>
                            </m:r>
                          </m:sub>
                        </m:sSub>
                      </m:oMath>
                    </m:oMathPara>
                  </a14:m>
                  <a:endParaRPr lang="en-US" dirty="0"/>
                </a:p>
              </p:txBody>
            </p:sp>
          </mc:Choice>
          <mc:Fallback>
            <p:sp>
              <p:nvSpPr>
                <p:cNvPr id="22" name="TextBox 21">
                  <a:extLst>
                    <a:ext uri="{FF2B5EF4-FFF2-40B4-BE49-F238E27FC236}">
                      <a16:creationId xmlns:a16="http://schemas.microsoft.com/office/drawing/2014/main" id="{AF832092-D520-4EB1-2FE8-0C42592F27AC}"/>
                    </a:ext>
                  </a:extLst>
                </p:cNvPr>
                <p:cNvSpPr txBox="1">
                  <a:spLocks noRot="1" noChangeAspect="1" noMove="1" noResize="1" noEditPoints="1" noAdjustHandles="1" noChangeArrowheads="1" noChangeShapeType="1" noTextEdit="1"/>
                </p:cNvSpPr>
                <p:nvPr/>
              </p:nvSpPr>
              <p:spPr>
                <a:xfrm>
                  <a:off x="6761678" y="5301451"/>
                  <a:ext cx="248722" cy="276999"/>
                </a:xfrm>
                <a:prstGeom prst="rect">
                  <a:avLst/>
                </a:prstGeom>
                <a:blipFill>
                  <a:blip r:embed="rId7"/>
                  <a:stretch>
                    <a:fillRect l="-14634" r="-9756" b="-177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83680AFA-E991-BF34-9ED2-9AFEEB093651}"/>
                    </a:ext>
                  </a:extLst>
                </p:cNvPr>
                <p:cNvSpPr txBox="1"/>
                <p:nvPr/>
              </p:nvSpPr>
              <p:spPr>
                <a:xfrm>
                  <a:off x="6886039" y="3464287"/>
                  <a:ext cx="1733954" cy="923330"/>
                </a:xfrm>
                <a:prstGeom prst="rect">
                  <a:avLst/>
                </a:prstGeom>
                <a:noFill/>
              </p:spPr>
              <p:txBody>
                <a:bodyPr wrap="square" rtlCol="0">
                  <a:spAutoFit/>
                </a:bodyPr>
                <a:lstStyle/>
                <a:p>
                  <a:pPr algn="ctr"/>
                  <a:r>
                    <a:rPr lang="en-US" dirty="0">
                      <a:solidFill>
                        <a:schemeClr val="accent1"/>
                      </a:solidFill>
                    </a:rPr>
                    <a:t>unstretched spring length</a:t>
                  </a:r>
                </a:p>
                <a:p>
                  <a:pPr algn="ctr"/>
                  <a14:m>
                    <m:oMathPara xmlns:m="http://schemas.openxmlformats.org/officeDocument/2006/math">
                      <m:oMathParaPr>
                        <m:jc m:val="centerGroup"/>
                      </m:oMathParaPr>
                      <m:oMath xmlns:m="http://schemas.openxmlformats.org/officeDocument/2006/math">
                        <m:r>
                          <a:rPr lang="en-US" i="1" dirty="0" smtClean="0">
                            <a:solidFill>
                              <a:schemeClr val="accent1"/>
                            </a:solidFill>
                            <a:latin typeface="Cambria Math" panose="02040503050406030204" pitchFamily="18" charset="0"/>
                          </a:rPr>
                          <m:t>𝑥</m:t>
                        </m:r>
                        <m:r>
                          <a:rPr lang="en-US" i="1" dirty="0" smtClean="0">
                            <a:solidFill>
                              <a:schemeClr val="accent1"/>
                            </a:solidFill>
                            <a:latin typeface="Cambria Math" panose="02040503050406030204" pitchFamily="18" charset="0"/>
                          </a:rPr>
                          <m:t>=0</m:t>
                        </m:r>
                      </m:oMath>
                    </m:oMathPara>
                  </a14:m>
                  <a:endParaRPr lang="en-US" dirty="0">
                    <a:solidFill>
                      <a:schemeClr val="accent1"/>
                    </a:solidFill>
                  </a:endParaRPr>
                </a:p>
              </p:txBody>
            </p:sp>
          </mc:Choice>
          <mc:Fallback>
            <p:sp>
              <p:nvSpPr>
                <p:cNvPr id="23" name="TextBox 22">
                  <a:extLst>
                    <a:ext uri="{FF2B5EF4-FFF2-40B4-BE49-F238E27FC236}">
                      <a16:creationId xmlns:a16="http://schemas.microsoft.com/office/drawing/2014/main" id="{83680AFA-E991-BF34-9ED2-9AFEEB093651}"/>
                    </a:ext>
                  </a:extLst>
                </p:cNvPr>
                <p:cNvSpPr txBox="1">
                  <a:spLocks noRot="1" noChangeAspect="1" noMove="1" noResize="1" noEditPoints="1" noAdjustHandles="1" noChangeArrowheads="1" noChangeShapeType="1" noTextEdit="1"/>
                </p:cNvSpPr>
                <p:nvPr/>
              </p:nvSpPr>
              <p:spPr>
                <a:xfrm>
                  <a:off x="6886039" y="3464287"/>
                  <a:ext cx="1733954" cy="923330"/>
                </a:xfrm>
                <a:prstGeom prst="rect">
                  <a:avLst/>
                </a:prstGeom>
                <a:blipFill>
                  <a:blip r:embed="rId8"/>
                  <a:stretch>
                    <a:fillRect t="-3289"/>
                  </a:stretch>
                </a:blipFill>
              </p:spPr>
              <p:txBody>
                <a:bodyPr/>
                <a:lstStyle/>
                <a:p>
                  <a:r>
                    <a:rPr lang="en-US">
                      <a:noFill/>
                    </a:rPr>
                    <a:t> </a:t>
                  </a:r>
                </a:p>
              </p:txBody>
            </p:sp>
          </mc:Fallback>
        </mc:AlternateContent>
      </p:grpSp>
    </p:spTree>
    <p:extLst>
      <p:ext uri="{BB962C8B-B14F-4D97-AF65-F5344CB8AC3E}">
        <p14:creationId xmlns:p14="http://schemas.microsoft.com/office/powerpoint/2010/main" val="124491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962C-7053-4531-88D8-D3808A491B65}"/>
              </a:ext>
            </a:extLst>
          </p:cNvPr>
          <p:cNvSpPr>
            <a:spLocks noGrp="1"/>
          </p:cNvSpPr>
          <p:nvPr>
            <p:ph type="title"/>
          </p:nvPr>
        </p:nvSpPr>
        <p:spPr/>
        <p:txBody>
          <a:bodyPr/>
          <a:lstStyle/>
          <a:p>
            <a:r>
              <a:rPr lang="en-US" dirty="0"/>
              <a:t>Torsional Springs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48E459-C2CB-4ADE-9BE9-9B9DE90E6E4C}"/>
                  </a:ext>
                </a:extLst>
              </p:cNvPr>
              <p:cNvSpPr>
                <a:spLocks noGrp="1"/>
              </p:cNvSpPr>
              <p:nvPr>
                <p:ph idx="1"/>
              </p:nvPr>
            </p:nvSpPr>
            <p:spPr>
              <a:xfrm>
                <a:off x="457200" y="1600200"/>
                <a:ext cx="4876800" cy="4525963"/>
              </a:xfrm>
            </p:spPr>
            <p:txBody>
              <a:bodyPr>
                <a:normAutofit fontScale="77500" lnSpcReduction="20000"/>
              </a:bodyPr>
              <a:lstStyle/>
              <a:p>
                <a:r>
                  <a:rPr lang="en-US" dirty="0"/>
                  <a:t>For the rotational counterpart to a linear spring (called a torsional spring), the change in elastic potential energy for a torsional spring is…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i="1">
                          <a:latin typeface="Cambria Math"/>
                        </a:rPr>
                        <m:t>𝐸</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panose="02040503050406030204" pitchFamily="18" charset="0"/>
                        </a:rPr>
                        <m:t>𝑘</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𝑓</m:t>
                          </m:r>
                        </m:sub>
                        <m:sup>
                          <m:r>
                            <a:rPr lang="en-US" i="1">
                              <a:latin typeface="Cambria Math"/>
                            </a:rPr>
                            <m:t>2</m:t>
                          </m:r>
                        </m:sup>
                      </m:sSubSup>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panose="02040503050406030204" pitchFamily="18" charset="0"/>
                        </a:rPr>
                        <m:t>𝑘</m:t>
                      </m:r>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up>
                          <m:r>
                            <a:rPr lang="en-US" i="1">
                              <a:latin typeface="Cambria Math"/>
                            </a:rPr>
                            <m:t>2</m:t>
                          </m:r>
                        </m:sup>
                      </m:sSubSup>
                    </m:oMath>
                  </m:oMathPara>
                </a14:m>
                <a:endParaRPr lang="en-US" dirty="0"/>
              </a:p>
              <a:p>
                <a:pPr lvl="1"/>
                <a:r>
                  <a:rPr lang="en-US" dirty="0"/>
                  <a:t>k is the spring constant of the torsional spring (measured in Newton meters per radian or foot pounds per radian)</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is the angle the spring is deformed from its resting position (measured in radians)</a:t>
                </a:r>
              </a:p>
              <a:p>
                <a:endParaRPr lang="en-US" dirty="0"/>
              </a:p>
            </p:txBody>
          </p:sp>
        </mc:Choice>
        <mc:Fallback xmlns="">
          <p:sp>
            <p:nvSpPr>
              <p:cNvPr id="3" name="Content Placeholder 2">
                <a:extLst>
                  <a:ext uri="{FF2B5EF4-FFF2-40B4-BE49-F238E27FC236}">
                    <a16:creationId xmlns:a16="http://schemas.microsoft.com/office/drawing/2014/main" id="{5248E459-C2CB-4ADE-9BE9-9B9DE90E6E4C}"/>
                  </a:ext>
                </a:extLst>
              </p:cNvPr>
              <p:cNvSpPr>
                <a:spLocks noGrp="1" noRot="1" noChangeAspect="1" noMove="1" noResize="1" noEditPoints="1" noAdjustHandles="1" noChangeArrowheads="1" noChangeShapeType="1" noTextEdit="1"/>
              </p:cNvSpPr>
              <p:nvPr>
                <p:ph idx="1"/>
              </p:nvPr>
            </p:nvSpPr>
            <p:spPr>
              <a:xfrm>
                <a:off x="457200" y="1600200"/>
                <a:ext cx="4876800" cy="4525963"/>
              </a:xfrm>
              <a:blipFill>
                <a:blip r:embed="rId2"/>
                <a:stretch>
                  <a:fillRect l="-1750" t="-2561" r="-1500"/>
                </a:stretch>
              </a:blipFill>
            </p:spPr>
            <p:txBody>
              <a:bodyPr/>
              <a:lstStyle/>
              <a:p>
                <a:r>
                  <a:rPr lang="en-US">
                    <a:noFill/>
                  </a:rPr>
                  <a:t> </a:t>
                </a:r>
              </a:p>
            </p:txBody>
          </p:sp>
        </mc:Fallback>
      </mc:AlternateContent>
      <p:pic>
        <p:nvPicPr>
          <p:cNvPr id="1026" name="Picture 2" descr="A mousetrap">
            <a:extLst>
              <a:ext uri="{FF2B5EF4-FFF2-40B4-BE49-F238E27FC236}">
                <a16:creationId xmlns:a16="http://schemas.microsoft.com/office/drawing/2014/main" id="{9F9E8C42-DAB8-4947-A19B-C88A0E9C1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1600200"/>
            <a:ext cx="2623156" cy="165258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ape Measure | Stanley tape measure PERMISSION TO USE: Pleas… | Flickr">
            <a:extLst>
              <a:ext uri="{FF2B5EF4-FFF2-40B4-BE49-F238E27FC236}">
                <a16:creationId xmlns:a16="http://schemas.microsoft.com/office/drawing/2014/main" id="{A2CF3E3B-83A1-4B53-B02C-F86CF267FD0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3515" y="3605213"/>
            <a:ext cx="2778525" cy="208121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CF17D52-C3D6-403B-8767-80AE63AB4B98}"/>
              </a:ext>
            </a:extLst>
          </p:cNvPr>
          <p:cNvSpPr txBox="1"/>
          <p:nvPr/>
        </p:nvSpPr>
        <p:spPr>
          <a:xfrm>
            <a:off x="6078817" y="5659755"/>
            <a:ext cx="2467920" cy="646331"/>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Image by William </a:t>
            </a:r>
            <a:r>
              <a:rPr kumimoji="0" lang="en-US" sz="1800" b="0" i="0" u="none" strike="noStrike" kern="1200" cap="none" spc="0" normalizeH="0" baseline="0" noProof="0" dirty="0" err="1">
                <a:ln>
                  <a:noFill/>
                </a:ln>
                <a:solidFill>
                  <a:prstClr val="black"/>
                </a:solidFill>
                <a:effectLst/>
                <a:uLnTx/>
                <a:uFillTx/>
                <a:latin typeface="Calibri"/>
                <a:ea typeface="+mn-ea"/>
                <a:cs typeface="+mn-cs"/>
              </a:rPr>
              <a:t>Warby</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CC-BY-SA 4.0 </a:t>
            </a:r>
          </a:p>
        </p:txBody>
      </p:sp>
    </p:spTree>
    <p:extLst>
      <p:ext uri="{BB962C8B-B14F-4D97-AF65-F5344CB8AC3E}">
        <p14:creationId xmlns:p14="http://schemas.microsoft.com/office/powerpoint/2010/main" val="1322531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026"/>
                                        </p:tgtEl>
                                        <p:attrNameLst>
                                          <p:attrName>style.visibility</p:attrName>
                                        </p:attrNameLst>
                                      </p:cBhvr>
                                      <p:to>
                                        <p:strVal val="visible"/>
                                      </p:to>
                                    </p:set>
                                    <p:animEffect transition="in" filter="fade">
                                      <p:cBhvr>
                                        <p:cTn id="23" dur="500"/>
                                        <p:tgtEl>
                                          <p:spTgt spid="102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28"/>
                                        </p:tgtEl>
                                        <p:attrNameLst>
                                          <p:attrName>style.visibility</p:attrName>
                                        </p:attrNameLst>
                                      </p:cBhvr>
                                      <p:to>
                                        <p:strVal val="visible"/>
                                      </p:to>
                                    </p:set>
                                    <p:animEffect transition="in" filter="fade">
                                      <p:cBhvr>
                                        <p:cTn id="28" dur="500"/>
                                        <p:tgtEl>
                                          <p:spTgt spid="1028"/>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4648200" cy="4525963"/>
          </a:xfrm>
        </p:spPr>
        <p:txBody>
          <a:bodyPr>
            <a:normAutofit fontScale="85000" lnSpcReduction="10000"/>
          </a:bodyPr>
          <a:lstStyle/>
          <a:p>
            <a:r>
              <a:rPr lang="en-US" dirty="0"/>
              <a:t>The turntable on a record player consists of a disk 12 in diameter with a weight of 5lbs.  If the motor accelerates the turntable from rest to its operating speed of 33.33 rpm in one rotation.</a:t>
            </a:r>
          </a:p>
          <a:p>
            <a:r>
              <a:rPr lang="en-US" dirty="0"/>
              <a:t>Determine:</a:t>
            </a:r>
          </a:p>
          <a:p>
            <a:pPr lvl="1"/>
            <a:r>
              <a:rPr lang="en-US" dirty="0"/>
              <a:t>The work done by the motor.</a:t>
            </a:r>
          </a:p>
          <a:p>
            <a:pPr lvl="1"/>
            <a:r>
              <a:rPr lang="en-US" dirty="0"/>
              <a:t>The torque of the motor exerts.</a:t>
            </a:r>
          </a:p>
        </p:txBody>
      </p:sp>
      <p:sp>
        <p:nvSpPr>
          <p:cNvPr id="4" name="Slide Number Placeholder 3"/>
          <p:cNvSpPr>
            <a:spLocks noGrp="1"/>
          </p:cNvSpPr>
          <p:nvPr>
            <p:ph type="sldNum" sz="quarter" idx="12"/>
          </p:nvPr>
        </p:nvSpPr>
        <p:spPr/>
        <p:txBody>
          <a:bodyPr/>
          <a:lstStyle/>
          <a:p>
            <a:fld id="{929262FE-7F58-4A1E-8AF3-5A510A86DEBD}" type="slidenum">
              <a:rPr lang="en-US" smtClean="0"/>
              <a:t>17</a:t>
            </a:fld>
            <a:endParaRPr lang="en-US"/>
          </a:p>
        </p:txBody>
      </p:sp>
      <p:pic>
        <p:nvPicPr>
          <p:cNvPr id="1026" name="Picture 2" descr="File:Marantz 6370Q turntable.jpg">
            <a:extLst>
              <a:ext uri="{FF2B5EF4-FFF2-40B4-BE49-F238E27FC236}">
                <a16:creationId xmlns:a16="http://schemas.microsoft.com/office/drawing/2014/main" id="{D1CB29C9-2895-4996-98A8-366F784BE0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712" y="2403784"/>
            <a:ext cx="3367088" cy="2918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427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a:xfrm>
            <a:off x="3298371" y="6204858"/>
            <a:ext cx="274320" cy="65314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799"/>
            <a:ext cx="8229600" cy="2392681"/>
          </a:xfrm>
        </p:spPr>
        <p:txBody>
          <a:bodyPr>
            <a:normAutofit fontScale="70000" lnSpcReduction="20000"/>
          </a:bodyPr>
          <a:lstStyle/>
          <a:p>
            <a:r>
              <a:rPr lang="en-US" dirty="0"/>
              <a:t>A system as shown below is used to passively slow the lowering of a gate.  The gate can be approximated as a flat plate on its edge with a mass of 25 kg and a height of 2m.</a:t>
            </a:r>
          </a:p>
          <a:p>
            <a:pPr lvl="1"/>
            <a:r>
              <a:rPr lang="en-US" dirty="0"/>
              <a:t>What would the angular velocity of the gate be without the spring?</a:t>
            </a:r>
            <a:endParaRPr lang="en-US" baseline="30000" dirty="0"/>
          </a:p>
          <a:p>
            <a:pPr lvl="1"/>
            <a:r>
              <a:rPr lang="en-US" dirty="0"/>
              <a:t>If we want to reduce the angular velocity at the bottom to 25% of it’s original value what should the spring constant be? Assume the spring is upstretched as shown in the diagram.</a:t>
            </a:r>
          </a:p>
        </p:txBody>
      </p:sp>
      <p:sp>
        <p:nvSpPr>
          <p:cNvPr id="4" name="Slide Number Placeholder 3"/>
          <p:cNvSpPr>
            <a:spLocks noGrp="1"/>
          </p:cNvSpPr>
          <p:nvPr>
            <p:ph type="sldNum" sz="quarter" idx="12"/>
          </p:nvPr>
        </p:nvSpPr>
        <p:spPr/>
        <p:txBody>
          <a:bodyPr/>
          <a:lstStyle/>
          <a:p>
            <a:fld id="{929262FE-7F58-4A1E-8AF3-5A510A86DEBD}" type="slidenum">
              <a:rPr lang="en-US" smtClean="0"/>
              <a:t>18</a:t>
            </a:fld>
            <a:endParaRPr lang="en-US"/>
          </a:p>
        </p:txBody>
      </p:sp>
      <p:sp>
        <p:nvSpPr>
          <p:cNvPr id="5" name="Rounded Rectangle 4"/>
          <p:cNvSpPr/>
          <p:nvPr/>
        </p:nvSpPr>
        <p:spPr>
          <a:xfrm>
            <a:off x="3298371" y="3733800"/>
            <a:ext cx="274320" cy="27432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p:cNvSpPr/>
          <p:nvPr/>
        </p:nvSpPr>
        <p:spPr>
          <a:xfrm>
            <a:off x="3391990" y="50466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p:cNvSpPr/>
          <p:nvPr/>
        </p:nvSpPr>
        <p:spPr>
          <a:xfrm>
            <a:off x="3396344" y="630936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0" y="6629400"/>
            <a:ext cx="9144000" cy="228600"/>
          </a:xfrm>
          <a:prstGeom prst="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0" name="Rounded Rectangle 9"/>
          <p:cNvSpPr/>
          <p:nvPr/>
        </p:nvSpPr>
        <p:spPr>
          <a:xfrm rot="5400000">
            <a:off x="4521926" y="4968240"/>
            <a:ext cx="274320" cy="2743200"/>
          </a:xfrm>
          <a:prstGeom prst="roundRect">
            <a:avLst>
              <a:gd name="adj" fmla="val 50000"/>
            </a:avLst>
          </a:prstGeom>
          <a:noFill/>
          <a:ln>
            <a:prstDash val="lgDash"/>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Isosceles Triangle 10"/>
          <p:cNvSpPr/>
          <p:nvPr/>
        </p:nvSpPr>
        <p:spPr>
          <a:xfrm>
            <a:off x="6106886" y="6204858"/>
            <a:ext cx="1894114" cy="424542"/>
          </a:xfrm>
          <a:prstGeom prst="triangle">
            <a:avLst>
              <a:gd name="adj" fmla="val 0"/>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5" name="Rectangle 14"/>
          <p:cNvSpPr/>
          <p:nvPr/>
        </p:nvSpPr>
        <p:spPr>
          <a:xfrm>
            <a:off x="0" y="3657600"/>
            <a:ext cx="2819400" cy="29718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ectangle 15"/>
          <p:cNvSpPr/>
          <p:nvPr/>
        </p:nvSpPr>
        <p:spPr>
          <a:xfrm>
            <a:off x="2830286" y="6202680"/>
            <a:ext cx="370114" cy="426720"/>
          </a:xfrm>
          <a:prstGeom prst="rect">
            <a:avLst/>
          </a:prstGeom>
          <a:effectLst/>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
        <p:nvSpPr>
          <p:cNvPr id="17" name="Oval 16"/>
          <p:cNvSpPr/>
          <p:nvPr/>
        </p:nvSpPr>
        <p:spPr>
          <a:xfrm>
            <a:off x="2209800" y="5040086"/>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3" name="Straight Connector 22"/>
          <p:cNvCxnSpPr>
            <a:stCxn id="17" idx="6"/>
            <a:endCxn id="6" idx="2"/>
          </p:cNvCxnSpPr>
          <p:nvPr/>
        </p:nvCxnSpPr>
        <p:spPr>
          <a:xfrm>
            <a:off x="2301240" y="5085806"/>
            <a:ext cx="1090750" cy="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a:off x="2525486" y="5105400"/>
            <a:ext cx="640080" cy="0"/>
          </a:xfrm>
          <a:prstGeom prst="line">
            <a:avLst/>
          </a:prstGeom>
          <a:ln w="57150">
            <a:prstDash val="sysDot"/>
          </a:ln>
        </p:spPr>
        <p:style>
          <a:lnRef idx="3">
            <a:schemeClr val="dk1"/>
          </a:lnRef>
          <a:fillRef idx="0">
            <a:schemeClr val="dk1"/>
          </a:fillRef>
          <a:effectRef idx="2">
            <a:schemeClr val="dk1"/>
          </a:effectRef>
          <a:fontRef idx="minor">
            <a:schemeClr val="tx1"/>
          </a:fontRef>
        </p:style>
      </p:cxnSp>
      <p:cxnSp>
        <p:nvCxnSpPr>
          <p:cNvPr id="30" name="Straight Connector 29"/>
          <p:cNvCxnSpPr/>
          <p:nvPr/>
        </p:nvCxnSpPr>
        <p:spPr>
          <a:xfrm>
            <a:off x="2460172" y="5040086"/>
            <a:ext cx="640080" cy="0"/>
          </a:xfrm>
          <a:prstGeom prst="line">
            <a:avLst/>
          </a:prstGeom>
          <a:ln w="57150">
            <a:prstDash val="sysDot"/>
          </a:ln>
        </p:spPr>
        <p:style>
          <a:lnRef idx="3">
            <a:schemeClr val="dk1"/>
          </a:lnRef>
          <a:fillRef idx="0">
            <a:schemeClr val="dk1"/>
          </a:fillRef>
          <a:effectRef idx="2">
            <a:schemeClr val="dk1"/>
          </a:effectRef>
          <a:fontRef idx="minor">
            <a:schemeClr val="tx1"/>
          </a:fontRef>
        </p:style>
      </p:cxnSp>
      <p:sp>
        <p:nvSpPr>
          <p:cNvPr id="31" name="Oval 30"/>
          <p:cNvSpPr/>
          <p:nvPr/>
        </p:nvSpPr>
        <p:spPr>
          <a:xfrm>
            <a:off x="4611188" y="630936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3" name="Straight Connector 32"/>
          <p:cNvCxnSpPr>
            <a:stCxn id="17" idx="4"/>
          </p:cNvCxnSpPr>
          <p:nvPr/>
        </p:nvCxnSpPr>
        <p:spPr>
          <a:xfrm>
            <a:off x="2255520" y="5131526"/>
            <a:ext cx="0" cy="583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3442064" y="5131526"/>
            <a:ext cx="0" cy="5834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442064" y="3886200"/>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3494312" y="5094514"/>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505200" y="6346372"/>
            <a:ext cx="8251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3917768" y="3886200"/>
            <a:ext cx="0" cy="24688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255520" y="5486400"/>
            <a:ext cx="1160416"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74753" y="4300641"/>
            <a:ext cx="486030" cy="369332"/>
          </a:xfrm>
          <a:prstGeom prst="rect">
            <a:avLst/>
          </a:prstGeom>
          <a:solidFill>
            <a:schemeClr val="bg1"/>
          </a:solidFill>
        </p:spPr>
        <p:txBody>
          <a:bodyPr wrap="none" rtlCol="0">
            <a:spAutoFit/>
          </a:bodyPr>
          <a:lstStyle/>
          <a:p>
            <a:r>
              <a:rPr lang="en-US" dirty="0">
                <a:solidFill>
                  <a:schemeClr val="accent1"/>
                </a:solidFill>
              </a:rPr>
              <a:t>1m</a:t>
            </a:r>
          </a:p>
        </p:txBody>
      </p:sp>
      <p:sp>
        <p:nvSpPr>
          <p:cNvPr id="46" name="TextBox 45"/>
          <p:cNvSpPr txBox="1"/>
          <p:nvPr/>
        </p:nvSpPr>
        <p:spPr>
          <a:xfrm>
            <a:off x="3679370" y="5486400"/>
            <a:ext cx="486030" cy="369332"/>
          </a:xfrm>
          <a:prstGeom prst="rect">
            <a:avLst/>
          </a:prstGeom>
          <a:solidFill>
            <a:schemeClr val="bg1"/>
          </a:solidFill>
        </p:spPr>
        <p:txBody>
          <a:bodyPr wrap="none" rtlCol="0">
            <a:spAutoFit/>
          </a:bodyPr>
          <a:lstStyle/>
          <a:p>
            <a:r>
              <a:rPr lang="en-US" dirty="0">
                <a:solidFill>
                  <a:schemeClr val="accent1"/>
                </a:solidFill>
              </a:rPr>
              <a:t>1m</a:t>
            </a:r>
          </a:p>
        </p:txBody>
      </p:sp>
      <p:sp>
        <p:nvSpPr>
          <p:cNvPr id="47" name="TextBox 46"/>
          <p:cNvSpPr txBox="1"/>
          <p:nvPr/>
        </p:nvSpPr>
        <p:spPr>
          <a:xfrm>
            <a:off x="1666061" y="5301734"/>
            <a:ext cx="543739" cy="369332"/>
          </a:xfrm>
          <a:prstGeom prst="rect">
            <a:avLst/>
          </a:prstGeom>
          <a:noFill/>
        </p:spPr>
        <p:txBody>
          <a:bodyPr wrap="none" rtlCol="0">
            <a:spAutoFit/>
          </a:bodyPr>
          <a:lstStyle/>
          <a:p>
            <a:r>
              <a:rPr lang="en-US" dirty="0">
                <a:solidFill>
                  <a:schemeClr val="accent1"/>
                </a:solidFill>
              </a:rPr>
              <a:t>.7m</a:t>
            </a:r>
          </a:p>
        </p:txBody>
      </p:sp>
    </p:spTree>
    <p:extLst>
      <p:ext uri="{BB962C8B-B14F-4D97-AF65-F5344CB8AC3E}">
        <p14:creationId xmlns:p14="http://schemas.microsoft.com/office/powerpoint/2010/main" val="11205206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8229600" cy="2286000"/>
          </a:xfrm>
        </p:spPr>
        <p:txBody>
          <a:bodyPr>
            <a:normAutofit lnSpcReduction="10000"/>
          </a:bodyPr>
          <a:lstStyle/>
          <a:p>
            <a:r>
              <a:rPr lang="en-US" dirty="0"/>
              <a:t>A 5 kg spherical ball with a radius of .05m as shown below is placed on a ramp with an angle of 10</a:t>
            </a:r>
            <a:r>
              <a:rPr lang="en-US" baseline="30000" dirty="0"/>
              <a:t>o</a:t>
            </a:r>
            <a:r>
              <a:rPr lang="en-US" dirty="0"/>
              <a:t>.  If the ball rolls without slipping, what is the velocity of the ball at the bottom of the ramp?</a:t>
            </a:r>
          </a:p>
        </p:txBody>
      </p:sp>
      <p:sp>
        <p:nvSpPr>
          <p:cNvPr id="4" name="Slide Number Placeholder 3"/>
          <p:cNvSpPr>
            <a:spLocks noGrp="1"/>
          </p:cNvSpPr>
          <p:nvPr>
            <p:ph type="sldNum" sz="quarter" idx="12"/>
          </p:nvPr>
        </p:nvSpPr>
        <p:spPr/>
        <p:txBody>
          <a:bodyPr/>
          <a:lstStyle/>
          <a:p>
            <a:fld id="{929262FE-7F58-4A1E-8AF3-5A510A86DEBD}" type="slidenum">
              <a:rPr lang="en-US" smtClean="0"/>
              <a:t>19</a:t>
            </a:fld>
            <a:endParaRPr lang="en-US"/>
          </a:p>
        </p:txBody>
      </p:sp>
      <p:sp>
        <p:nvSpPr>
          <p:cNvPr id="5" name="Isosceles Triangle 4"/>
          <p:cNvSpPr/>
          <p:nvPr/>
        </p:nvSpPr>
        <p:spPr>
          <a:xfrm>
            <a:off x="1066800" y="4876800"/>
            <a:ext cx="6781800" cy="1295400"/>
          </a:xfrm>
          <a:prstGeom prst="triangle">
            <a:avLst>
              <a:gd name="adj" fmla="val 10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Oval 6"/>
          <p:cNvSpPr/>
          <p:nvPr/>
        </p:nvSpPr>
        <p:spPr>
          <a:xfrm>
            <a:off x="5791200" y="3733800"/>
            <a:ext cx="1371600" cy="13716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p:cNvCxnSpPr/>
          <p:nvPr/>
        </p:nvCxnSpPr>
        <p:spPr>
          <a:xfrm flipH="1">
            <a:off x="6477000" y="5105400"/>
            <a:ext cx="2133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8001000" y="6161314"/>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flipV="1">
            <a:off x="8305800" y="5105400"/>
            <a:ext cx="22044"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024848" y="5454134"/>
            <a:ext cx="596638" cy="369332"/>
          </a:xfrm>
          <a:prstGeom prst="rect">
            <a:avLst/>
          </a:prstGeom>
          <a:solidFill>
            <a:schemeClr val="bg1"/>
          </a:solidFill>
        </p:spPr>
        <p:txBody>
          <a:bodyPr wrap="none" rtlCol="0">
            <a:spAutoFit/>
          </a:bodyPr>
          <a:lstStyle/>
          <a:p>
            <a:r>
              <a:rPr lang="en-US" dirty="0">
                <a:solidFill>
                  <a:schemeClr val="accent1"/>
                </a:solidFill>
              </a:rPr>
              <a:t>.1 m</a:t>
            </a:r>
          </a:p>
        </p:txBody>
      </p:sp>
    </p:spTree>
    <p:extLst>
      <p:ext uri="{BB962C8B-B14F-4D97-AF65-F5344CB8AC3E}">
        <p14:creationId xmlns:p14="http://schemas.microsoft.com/office/powerpoint/2010/main" val="2232458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and Energy Kinetics</a:t>
            </a:r>
          </a:p>
        </p:txBody>
      </p:sp>
      <p:sp>
        <p:nvSpPr>
          <p:cNvPr id="3" name="Content Placeholder 2"/>
          <p:cNvSpPr>
            <a:spLocks noGrp="1"/>
          </p:cNvSpPr>
          <p:nvPr>
            <p:ph idx="1"/>
          </p:nvPr>
        </p:nvSpPr>
        <p:spPr/>
        <p:txBody>
          <a:bodyPr>
            <a:normAutofit fontScale="85000" lnSpcReduction="20000"/>
          </a:bodyPr>
          <a:lstStyle/>
          <a:p>
            <a:r>
              <a:rPr lang="en-US" dirty="0"/>
              <a:t>The work energy method in kinetics is best summarized as this...</a:t>
            </a:r>
          </a:p>
          <a:p>
            <a:pPr marL="0" indent="0" algn="ctr">
              <a:buNone/>
            </a:pPr>
            <a:r>
              <a:rPr lang="en-US" b="1" dirty="0"/>
              <a:t>“The work done to a system will be equal to the change in the system’s energy”</a:t>
            </a:r>
          </a:p>
          <a:p>
            <a:r>
              <a:rPr lang="en-US" dirty="0"/>
              <a:t>Work is...</a:t>
            </a:r>
          </a:p>
          <a:p>
            <a:pPr lvl="1"/>
            <a:r>
              <a:rPr lang="en-US" dirty="0"/>
              <a:t>A force applied over a distance</a:t>
            </a:r>
          </a:p>
          <a:p>
            <a:pPr lvl="1"/>
            <a:r>
              <a:rPr lang="en-US" dirty="0"/>
              <a:t>A moment applied of an angle of twist</a:t>
            </a:r>
          </a:p>
          <a:p>
            <a:r>
              <a:rPr lang="en-US" dirty="0"/>
              <a:t>Energy is...</a:t>
            </a:r>
          </a:p>
          <a:p>
            <a:pPr lvl="1"/>
            <a:r>
              <a:rPr lang="en-US" dirty="0"/>
              <a:t>Translational or Rotational Kinetic Energy</a:t>
            </a:r>
          </a:p>
          <a:p>
            <a:pPr lvl="1"/>
            <a:r>
              <a:rPr lang="en-US" dirty="0"/>
              <a:t>Gravitational or Elastic Potential Energy (a replacement for work done by gravity forces or work done by elastic / spring forces)</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379261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34CBC-F828-488E-9581-3492CBEFB9D5}"/>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05224887-4EBB-47E6-ABD0-BAD721C44E28}"/>
              </a:ext>
            </a:extLst>
          </p:cNvPr>
          <p:cNvSpPr>
            <a:spLocks noGrp="1"/>
          </p:cNvSpPr>
          <p:nvPr>
            <p:ph idx="1"/>
          </p:nvPr>
        </p:nvSpPr>
        <p:spPr>
          <a:xfrm>
            <a:off x="457200" y="1600201"/>
            <a:ext cx="8229600" cy="1905000"/>
          </a:xfrm>
        </p:spPr>
        <p:txBody>
          <a:bodyPr>
            <a:normAutofit lnSpcReduction="10000"/>
          </a:bodyPr>
          <a:lstStyle/>
          <a:p>
            <a:r>
              <a:rPr lang="en-US" dirty="0"/>
              <a:t>A 16 kg half cylinder is placed on a hard, flat surface as shown below and released from rest. What will the maximum angular velocity be as it rocks back and forth?</a:t>
            </a:r>
          </a:p>
        </p:txBody>
      </p:sp>
      <p:sp>
        <p:nvSpPr>
          <p:cNvPr id="4" name="Rectangle 3">
            <a:extLst>
              <a:ext uri="{FF2B5EF4-FFF2-40B4-BE49-F238E27FC236}">
                <a16:creationId xmlns:a16="http://schemas.microsoft.com/office/drawing/2014/main" id="{01D153B2-9775-4C74-9E26-56D265AAFAFE}"/>
              </a:ext>
            </a:extLst>
          </p:cNvPr>
          <p:cNvSpPr/>
          <p:nvPr/>
        </p:nvSpPr>
        <p:spPr>
          <a:xfrm>
            <a:off x="0" y="6096000"/>
            <a:ext cx="9144000" cy="762000"/>
          </a:xfrm>
          <a:prstGeom prst="rect">
            <a:avLst/>
          </a:prstGeom>
          <a:solidFill>
            <a:schemeClr val="bg2">
              <a:lumMod val="75000"/>
            </a:schemeClr>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Chord 5">
            <a:extLst>
              <a:ext uri="{FF2B5EF4-FFF2-40B4-BE49-F238E27FC236}">
                <a16:creationId xmlns:a16="http://schemas.microsoft.com/office/drawing/2014/main" id="{41C63EE8-A1D5-4622-BDC6-4B48D7D6F7CA}"/>
              </a:ext>
            </a:extLst>
          </p:cNvPr>
          <p:cNvSpPr/>
          <p:nvPr/>
        </p:nvSpPr>
        <p:spPr>
          <a:xfrm>
            <a:off x="1295400" y="3789680"/>
            <a:ext cx="2286000" cy="2286000"/>
          </a:xfrm>
          <a:prstGeom prst="chord">
            <a:avLst>
              <a:gd name="adj1" fmla="val 16180379"/>
              <a:gd name="adj2" fmla="val 5440619"/>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0601DACE-B409-4570-8E5E-BEFB9E8AC4DF}"/>
              </a:ext>
            </a:extLst>
          </p:cNvPr>
          <p:cNvCxnSpPr>
            <a:cxnSpLocks/>
          </p:cNvCxnSpPr>
          <p:nvPr/>
        </p:nvCxnSpPr>
        <p:spPr>
          <a:xfrm flipH="1">
            <a:off x="1371600" y="3789680"/>
            <a:ext cx="88174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4C26001-9ED7-416C-A1E5-45204BE8DB8C}"/>
              </a:ext>
            </a:extLst>
          </p:cNvPr>
          <p:cNvCxnSpPr>
            <a:cxnSpLocks/>
          </p:cNvCxnSpPr>
          <p:nvPr/>
        </p:nvCxnSpPr>
        <p:spPr>
          <a:xfrm flipH="1" flipV="1">
            <a:off x="1767840" y="3789679"/>
            <a:ext cx="1" cy="2306321"/>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32A15FC-DEF0-448A-A0D3-5FF6328EB9B4}"/>
              </a:ext>
            </a:extLst>
          </p:cNvPr>
          <p:cNvSpPr txBox="1"/>
          <p:nvPr/>
        </p:nvSpPr>
        <p:spPr>
          <a:xfrm>
            <a:off x="1371600" y="4748014"/>
            <a:ext cx="753732" cy="369332"/>
          </a:xfrm>
          <a:prstGeom prst="rect">
            <a:avLst/>
          </a:prstGeom>
          <a:solidFill>
            <a:schemeClr val="bg1"/>
          </a:solidFill>
        </p:spPr>
        <p:txBody>
          <a:bodyPr wrap="none" rtlCol="0">
            <a:spAutoFit/>
          </a:bodyPr>
          <a:lstStyle/>
          <a:p>
            <a:r>
              <a:rPr lang="en-US" dirty="0">
                <a:solidFill>
                  <a:schemeClr val="accent1"/>
                </a:solidFill>
              </a:rPr>
              <a:t>50 cm</a:t>
            </a:r>
          </a:p>
        </p:txBody>
      </p:sp>
    </p:spTree>
    <p:extLst>
      <p:ext uri="{BB962C8B-B14F-4D97-AF65-F5344CB8AC3E}">
        <p14:creationId xmlns:p14="http://schemas.microsoft.com/office/powerpoint/2010/main" val="3466272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390CE-FCCE-4E84-B61C-A81164E99E43}"/>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1AF71D13-5782-4EF3-B411-24D4F770678F}"/>
              </a:ext>
            </a:extLst>
          </p:cNvPr>
          <p:cNvSpPr>
            <a:spLocks noGrp="1"/>
          </p:cNvSpPr>
          <p:nvPr>
            <p:ph idx="1"/>
          </p:nvPr>
        </p:nvSpPr>
        <p:spPr>
          <a:xfrm>
            <a:off x="457200" y="1600200"/>
            <a:ext cx="8229600" cy="2133599"/>
          </a:xfrm>
        </p:spPr>
        <p:txBody>
          <a:bodyPr>
            <a:normAutofit fontScale="85000" lnSpcReduction="10000"/>
          </a:bodyPr>
          <a:lstStyle/>
          <a:p>
            <a:r>
              <a:rPr lang="en-US" dirty="0"/>
              <a:t>A mechanism consists of 2, 3kg wheels connected to a 2kg bar as shown below. Based on the dimensions below, what is the minimum required initial velocity for the wheels to ensure the mechanism makes it all the way through one rotation without rocking backwards?</a:t>
            </a:r>
          </a:p>
        </p:txBody>
      </p:sp>
      <p:sp>
        <p:nvSpPr>
          <p:cNvPr id="5" name="Oval 4">
            <a:extLst>
              <a:ext uri="{FF2B5EF4-FFF2-40B4-BE49-F238E27FC236}">
                <a16:creationId xmlns:a16="http://schemas.microsoft.com/office/drawing/2014/main" id="{055B2981-7FD7-4019-8906-4C759638CDF5}"/>
              </a:ext>
            </a:extLst>
          </p:cNvPr>
          <p:cNvSpPr/>
          <p:nvPr/>
        </p:nvSpPr>
        <p:spPr>
          <a:xfrm>
            <a:off x="1940560" y="4089400"/>
            <a:ext cx="1600200" cy="1600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AC093F26-6AAA-4743-B751-591774A65919}"/>
              </a:ext>
            </a:extLst>
          </p:cNvPr>
          <p:cNvSpPr/>
          <p:nvPr/>
        </p:nvSpPr>
        <p:spPr>
          <a:xfrm>
            <a:off x="5334000" y="4102100"/>
            <a:ext cx="1600200" cy="1600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7809998F-AFD3-4F7A-915D-5536E7D289D1}"/>
              </a:ext>
            </a:extLst>
          </p:cNvPr>
          <p:cNvSpPr/>
          <p:nvPr/>
        </p:nvSpPr>
        <p:spPr>
          <a:xfrm>
            <a:off x="2514600" y="5191758"/>
            <a:ext cx="3868420" cy="308294"/>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F9FD997-13EC-49CD-AC99-1672D39C1A42}"/>
              </a:ext>
            </a:extLst>
          </p:cNvPr>
          <p:cNvCxnSpPr>
            <a:cxnSpLocks/>
          </p:cNvCxnSpPr>
          <p:nvPr/>
        </p:nvCxnSpPr>
        <p:spPr>
          <a:xfrm flipH="1" flipV="1">
            <a:off x="1598605" y="4889500"/>
            <a:ext cx="0" cy="806134"/>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5AC15C3-E155-4567-B596-9FEDE3921A2A}"/>
              </a:ext>
            </a:extLst>
          </p:cNvPr>
          <p:cNvSpPr txBox="1"/>
          <p:nvPr/>
        </p:nvSpPr>
        <p:spPr>
          <a:xfrm>
            <a:off x="1226522" y="4960816"/>
            <a:ext cx="689612" cy="338554"/>
          </a:xfrm>
          <a:prstGeom prst="rect">
            <a:avLst/>
          </a:prstGeom>
          <a:solidFill>
            <a:schemeClr val="bg1"/>
          </a:solidFill>
        </p:spPr>
        <p:txBody>
          <a:bodyPr wrap="none" rtlCol="0">
            <a:spAutoFit/>
          </a:bodyPr>
          <a:lstStyle/>
          <a:p>
            <a:r>
              <a:rPr lang="en-US" sz="1600" dirty="0">
                <a:solidFill>
                  <a:schemeClr val="accent1"/>
                </a:solidFill>
              </a:rPr>
              <a:t>15 cm</a:t>
            </a:r>
          </a:p>
        </p:txBody>
      </p:sp>
      <p:sp>
        <p:nvSpPr>
          <p:cNvPr id="10" name="Oval 9">
            <a:extLst>
              <a:ext uri="{FF2B5EF4-FFF2-40B4-BE49-F238E27FC236}">
                <a16:creationId xmlns:a16="http://schemas.microsoft.com/office/drawing/2014/main" id="{0C4A8663-6FB9-41D4-B795-AE5DD838E0B9}"/>
              </a:ext>
            </a:extLst>
          </p:cNvPr>
          <p:cNvSpPr/>
          <p:nvPr/>
        </p:nvSpPr>
        <p:spPr>
          <a:xfrm>
            <a:off x="2672080" y="4833618"/>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8286674-89ED-442C-8B49-B47A648A3BD8}"/>
              </a:ext>
            </a:extLst>
          </p:cNvPr>
          <p:cNvSpPr/>
          <p:nvPr/>
        </p:nvSpPr>
        <p:spPr>
          <a:xfrm>
            <a:off x="6065520" y="4833618"/>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FC2653A-8A87-4E38-BAA6-765F408CF161}"/>
              </a:ext>
            </a:extLst>
          </p:cNvPr>
          <p:cNvSpPr/>
          <p:nvPr/>
        </p:nvSpPr>
        <p:spPr>
          <a:xfrm>
            <a:off x="2672080" y="5277325"/>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4D44BA2-CEE6-4BF6-B416-1DDE701F6A1E}"/>
              </a:ext>
            </a:extLst>
          </p:cNvPr>
          <p:cNvSpPr/>
          <p:nvPr/>
        </p:nvSpPr>
        <p:spPr>
          <a:xfrm>
            <a:off x="6065520" y="5277325"/>
            <a:ext cx="137160" cy="13716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C4138356-630B-43B7-A4EA-141F8757F5CF}"/>
              </a:ext>
            </a:extLst>
          </p:cNvPr>
          <p:cNvCxnSpPr>
            <a:cxnSpLocks/>
          </p:cNvCxnSpPr>
          <p:nvPr/>
        </p:nvCxnSpPr>
        <p:spPr>
          <a:xfrm>
            <a:off x="1153158" y="4902198"/>
            <a:ext cx="13119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E816A3B-D372-4AF1-AC75-9534E5E476E6}"/>
              </a:ext>
            </a:extLst>
          </p:cNvPr>
          <p:cNvCxnSpPr>
            <a:cxnSpLocks/>
          </p:cNvCxnSpPr>
          <p:nvPr/>
        </p:nvCxnSpPr>
        <p:spPr>
          <a:xfrm>
            <a:off x="1153159" y="5350983"/>
            <a:ext cx="1311909"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6C8B537-A97D-4CC5-A174-71EB41CDD018}"/>
              </a:ext>
            </a:extLst>
          </p:cNvPr>
          <p:cNvSpPr txBox="1"/>
          <p:nvPr/>
        </p:nvSpPr>
        <p:spPr>
          <a:xfrm>
            <a:off x="1229061" y="5397893"/>
            <a:ext cx="689612" cy="338554"/>
          </a:xfrm>
          <a:prstGeom prst="rect">
            <a:avLst/>
          </a:prstGeom>
          <a:solidFill>
            <a:schemeClr val="bg1"/>
          </a:solidFill>
        </p:spPr>
        <p:txBody>
          <a:bodyPr wrap="none" rtlCol="0">
            <a:spAutoFit/>
          </a:bodyPr>
          <a:lstStyle/>
          <a:p>
            <a:r>
              <a:rPr lang="en-US" sz="1600" dirty="0">
                <a:solidFill>
                  <a:schemeClr val="accent1"/>
                </a:solidFill>
              </a:rPr>
              <a:t>15 cm</a:t>
            </a:r>
          </a:p>
        </p:txBody>
      </p:sp>
      <p:sp>
        <p:nvSpPr>
          <p:cNvPr id="4" name="Rectangle 3">
            <a:extLst>
              <a:ext uri="{FF2B5EF4-FFF2-40B4-BE49-F238E27FC236}">
                <a16:creationId xmlns:a16="http://schemas.microsoft.com/office/drawing/2014/main" id="{7808F14D-D5F3-4BE2-AC47-A83CF7D4B0CE}"/>
              </a:ext>
            </a:extLst>
          </p:cNvPr>
          <p:cNvSpPr/>
          <p:nvPr/>
        </p:nvSpPr>
        <p:spPr>
          <a:xfrm>
            <a:off x="0" y="5715000"/>
            <a:ext cx="9144000" cy="1143000"/>
          </a:xfrm>
          <a:prstGeom prst="rect">
            <a:avLst/>
          </a:prstGeom>
          <a:solidFill>
            <a:schemeClr val="bg2">
              <a:lumMod val="75000"/>
            </a:schemeClr>
          </a:solidFill>
          <a:ln>
            <a:solidFill>
              <a:schemeClr val="bg2">
                <a:lumMod val="2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6B51DAC3-7960-4955-ADEE-A9206A9FA57A}"/>
              </a:ext>
            </a:extLst>
          </p:cNvPr>
          <p:cNvCxnSpPr/>
          <p:nvPr/>
        </p:nvCxnSpPr>
        <p:spPr>
          <a:xfrm flipH="1" flipV="1">
            <a:off x="3657600" y="4038600"/>
            <a:ext cx="144780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699AF11-0D12-4BD9-BD64-A9B7023886F9}"/>
                  </a:ext>
                </a:extLst>
              </p:cNvPr>
              <p:cNvSpPr txBox="1"/>
              <p:nvPr/>
            </p:nvSpPr>
            <p:spPr>
              <a:xfrm>
                <a:off x="4031452" y="4102576"/>
                <a:ext cx="834716" cy="400110"/>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dirty="0" smtClean="0">
                              <a:solidFill>
                                <a:schemeClr val="accent1"/>
                              </a:solidFill>
                              <a:latin typeface="Cambria Math" panose="02040503050406030204" pitchFamily="18" charset="0"/>
                            </a:rPr>
                          </m:ctrlPr>
                        </m:sSubPr>
                        <m:e>
                          <m:r>
                            <a:rPr lang="en-US" sz="2000" b="0" i="1" dirty="0" smtClean="0">
                              <a:solidFill>
                                <a:schemeClr val="accent1"/>
                              </a:solidFill>
                              <a:latin typeface="Cambria Math" panose="02040503050406030204" pitchFamily="18" charset="0"/>
                            </a:rPr>
                            <m:t>𝑣</m:t>
                          </m:r>
                        </m:e>
                        <m:sub>
                          <m:r>
                            <a:rPr lang="en-US" sz="2000" b="0" i="1" dirty="0" smtClean="0">
                              <a:solidFill>
                                <a:schemeClr val="accent1"/>
                              </a:solidFill>
                              <a:latin typeface="Cambria Math" panose="02040503050406030204" pitchFamily="18" charset="0"/>
                            </a:rPr>
                            <m:t>𝑖</m:t>
                          </m:r>
                        </m:sub>
                      </m:sSub>
                      <m:r>
                        <a:rPr lang="en-US" sz="2000" b="0" i="1" dirty="0" smtClean="0">
                          <a:solidFill>
                            <a:schemeClr val="accent1"/>
                          </a:solidFill>
                          <a:latin typeface="Cambria Math" panose="02040503050406030204" pitchFamily="18" charset="0"/>
                        </a:rPr>
                        <m:t>=?</m:t>
                      </m:r>
                    </m:oMath>
                  </m:oMathPara>
                </a14:m>
                <a:endParaRPr lang="en-US" sz="1600" dirty="0">
                  <a:solidFill>
                    <a:schemeClr val="accent1"/>
                  </a:solidFill>
                </a:endParaRPr>
              </a:p>
            </p:txBody>
          </p:sp>
        </mc:Choice>
        <mc:Fallback xmlns="">
          <p:sp>
            <p:nvSpPr>
              <p:cNvPr id="24" name="TextBox 23">
                <a:extLst>
                  <a:ext uri="{FF2B5EF4-FFF2-40B4-BE49-F238E27FC236}">
                    <a16:creationId xmlns:a16="http://schemas.microsoft.com/office/drawing/2014/main" id="{2699AF11-0D12-4BD9-BD64-A9B7023886F9}"/>
                  </a:ext>
                </a:extLst>
              </p:cNvPr>
              <p:cNvSpPr txBox="1">
                <a:spLocks noRot="1" noChangeAspect="1" noMove="1" noResize="1" noEditPoints="1" noAdjustHandles="1" noChangeArrowheads="1" noChangeShapeType="1" noTextEdit="1"/>
              </p:cNvSpPr>
              <p:nvPr/>
            </p:nvSpPr>
            <p:spPr>
              <a:xfrm>
                <a:off x="4031452" y="4102576"/>
                <a:ext cx="834716" cy="40011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797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C65D-3410-F4E0-0EF4-B246D54A1526}"/>
              </a:ext>
            </a:extLst>
          </p:cNvPr>
          <p:cNvSpPr>
            <a:spLocks noGrp="1"/>
          </p:cNvSpPr>
          <p:nvPr>
            <p:ph type="title"/>
          </p:nvPr>
        </p:nvSpPr>
        <p:spPr/>
        <p:txBody>
          <a:bodyPr/>
          <a:lstStyle/>
          <a:p>
            <a:r>
              <a:rPr lang="en-US" dirty="0"/>
              <a:t>Work of a Force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C9B3716-99D7-6490-5B48-2BCDA6C94248}"/>
                  </a:ext>
                </a:extLst>
              </p:cNvPr>
              <p:cNvSpPr>
                <a:spLocks noGrp="1"/>
              </p:cNvSpPr>
              <p:nvPr>
                <p:ph idx="1"/>
              </p:nvPr>
            </p:nvSpPr>
            <p:spPr/>
            <p:txBody>
              <a:bodyPr>
                <a:normAutofit lnSpcReduction="10000"/>
              </a:bodyPr>
              <a:lstStyle/>
              <a:p>
                <a:r>
                  <a:rPr lang="en-US" dirty="0"/>
                  <a:t>As discussed in earlier chapters, the work done by a force will be equal to the magnitude of the force times the distance the force is exerted over.</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𝑊</m:t>
                      </m:r>
                      <m:r>
                        <a:rPr lang="en-US" b="0" i="1" smtClean="0">
                          <a:latin typeface="Cambria Math"/>
                        </a:rPr>
                        <m:t>=</m:t>
                      </m:r>
                      <m:r>
                        <a:rPr lang="en-US" b="0" i="1" smtClean="0">
                          <a:latin typeface="Cambria Math" panose="02040503050406030204" pitchFamily="18" charset="0"/>
                        </a:rPr>
                        <m:t>𝐹</m:t>
                      </m:r>
                      <m:r>
                        <a:rPr lang="en-US" b="0" i="1" smtClean="0">
                          <a:latin typeface="Cambria Math"/>
                        </a:rPr>
                        <m:t> ∗</m:t>
                      </m:r>
                      <m:r>
                        <a:rPr lang="en-US" b="0" i="1" smtClean="0">
                          <a:latin typeface="Cambria Math" panose="02040503050406030204" pitchFamily="18" charset="0"/>
                        </a:rPr>
                        <m:t>𝑑</m:t>
                      </m:r>
                    </m:oMath>
                  </m:oMathPara>
                </a14:m>
                <a:endParaRPr lang="en-US" dirty="0"/>
              </a:p>
              <a:p>
                <a:r>
                  <a:rPr lang="en-US" dirty="0"/>
                  <a:t>Where...</a:t>
                </a:r>
              </a:p>
              <a:p>
                <a:pPr lvl="1"/>
                <a:r>
                  <a:rPr lang="en-US" dirty="0"/>
                  <a:t>W is the work done</a:t>
                </a:r>
              </a:p>
              <a:p>
                <a:pPr lvl="1"/>
                <a:r>
                  <a:rPr lang="en-US" dirty="0"/>
                  <a:t>F is the magnitude of the force</a:t>
                </a:r>
              </a:p>
              <a:p>
                <a:pPr lvl="1"/>
                <a:r>
                  <a:rPr lang="en-US" dirty="0"/>
                  <a:t>d is the distance the force is exerted over</a:t>
                </a:r>
              </a:p>
            </p:txBody>
          </p:sp>
        </mc:Choice>
        <mc:Fallback>
          <p:sp>
            <p:nvSpPr>
              <p:cNvPr id="3" name="Content Placeholder 2">
                <a:extLst>
                  <a:ext uri="{FF2B5EF4-FFF2-40B4-BE49-F238E27FC236}">
                    <a16:creationId xmlns:a16="http://schemas.microsoft.com/office/drawing/2014/main" id="{BC9B3716-99D7-6490-5B48-2BCDA6C94248}"/>
                  </a:ext>
                </a:extLst>
              </p:cNvPr>
              <p:cNvSpPr>
                <a:spLocks noGrp="1" noRot="1" noChangeAspect="1" noMove="1" noResize="1" noEditPoints="1" noAdjustHandles="1" noChangeArrowheads="1" noChangeShapeType="1" noTextEdit="1"/>
              </p:cNvSpPr>
              <p:nvPr>
                <p:ph idx="1"/>
              </p:nvPr>
            </p:nvSpPr>
            <p:spPr>
              <a:blipFill>
                <a:blip r:embed="rId2"/>
                <a:stretch>
                  <a:fillRect l="-1704" t="-2830" r="-288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B1BE8A1-A0B6-7621-15A4-34A57B567CAA}"/>
              </a:ext>
            </a:extLst>
          </p:cNvPr>
          <p:cNvSpPr>
            <a:spLocks noGrp="1"/>
          </p:cNvSpPr>
          <p:nvPr>
            <p:ph type="sldNum" sz="quarter" idx="12"/>
          </p:nvPr>
        </p:nvSpPr>
        <p:spPr/>
        <p:txBody>
          <a:bodyPr/>
          <a:lstStyle/>
          <a:p>
            <a:fld id="{929262FE-7F58-4A1E-8AF3-5A510A86DEBD}" type="slidenum">
              <a:rPr lang="en-US" smtClean="0"/>
              <a:t>3</a:t>
            </a:fld>
            <a:endParaRPr lang="en-US" dirty="0"/>
          </a:p>
        </p:txBody>
      </p:sp>
    </p:spTree>
    <p:extLst>
      <p:ext uri="{BB962C8B-B14F-4D97-AF65-F5344CB8AC3E}">
        <p14:creationId xmlns:p14="http://schemas.microsoft.com/office/powerpoint/2010/main" val="390120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14FE2-8DC0-6350-236D-DD7482E7DDF4}"/>
              </a:ext>
            </a:extLst>
          </p:cNvPr>
          <p:cNvSpPr>
            <a:spLocks noGrp="1"/>
          </p:cNvSpPr>
          <p:nvPr>
            <p:ph type="title"/>
          </p:nvPr>
        </p:nvSpPr>
        <p:spPr/>
        <p:txBody>
          <a:bodyPr/>
          <a:lstStyle/>
          <a:p>
            <a:r>
              <a:rPr lang="en-US" dirty="0"/>
              <a:t>Work of a Force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57A0916-1D6E-6B87-6051-1114629F7554}"/>
                  </a:ext>
                </a:extLst>
              </p:cNvPr>
              <p:cNvSpPr>
                <a:spLocks noGrp="1"/>
              </p:cNvSpPr>
              <p:nvPr>
                <p:ph idx="1"/>
              </p:nvPr>
            </p:nvSpPr>
            <p:spPr/>
            <p:txBody>
              <a:bodyPr>
                <a:normAutofit fontScale="92500" lnSpcReduction="10000"/>
              </a:bodyPr>
              <a:lstStyle/>
              <a:p>
                <a:r>
                  <a:rPr lang="en-US" dirty="0"/>
                  <a:t>Additionally, it should be noted that…</a:t>
                </a:r>
              </a:p>
              <a:p>
                <a:pPr lvl="1"/>
                <a:r>
                  <a:rPr lang="en-US" dirty="0"/>
                  <a:t>Only the component of the force in the direction of travel will do work.</a:t>
                </a:r>
              </a:p>
              <a:p>
                <a:pPr lvl="2"/>
                <a:r>
                  <a:rPr lang="en-US" dirty="0"/>
                  <a:t>Break the force into components to find work in these cases</a:t>
                </a:r>
              </a:p>
              <a:p>
                <a:pPr lvl="2"/>
                <a:r>
                  <a:rPr lang="en-US" dirty="0"/>
                  <a:t>Forces that oppose the direction of travel will do negative work on the body</a:t>
                </a:r>
              </a:p>
              <a:p>
                <a:pPr lvl="1"/>
                <a:r>
                  <a:rPr lang="en-US" dirty="0"/>
                  <a:t>For forces with magnitude that varies with position, we can integrate the force over the displacement to find the total work done</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r>
                        <a:rPr lang="en-US" i="1">
                          <a:latin typeface="Cambria Math"/>
                        </a:rPr>
                        <m:t>=</m:t>
                      </m:r>
                      <m:nary>
                        <m:naryPr>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𝑚𝑖𝑛</m:t>
                          </m:r>
                        </m:sub>
                        <m:sup>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𝑚𝑎𝑥</m:t>
                          </m:r>
                        </m:sup>
                        <m:e>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a:rPr>
                            <m:t>𝑑𝑥</m:t>
                          </m:r>
                        </m:e>
                      </m:nary>
                    </m:oMath>
                  </m:oMathPara>
                </a14:m>
                <a:endParaRPr lang="en-US" dirty="0"/>
              </a:p>
              <a:p>
                <a:pPr marL="457200" lvl="1" indent="0">
                  <a:buNone/>
                </a:pPr>
                <a:endParaRPr lang="en-US" dirty="0"/>
              </a:p>
            </p:txBody>
          </p:sp>
        </mc:Choice>
        <mc:Fallback>
          <p:sp>
            <p:nvSpPr>
              <p:cNvPr id="3" name="Content Placeholder 2">
                <a:extLst>
                  <a:ext uri="{FF2B5EF4-FFF2-40B4-BE49-F238E27FC236}">
                    <a16:creationId xmlns:a16="http://schemas.microsoft.com/office/drawing/2014/main" id="{F57A0916-1D6E-6B87-6051-1114629F7554}"/>
                  </a:ext>
                </a:extLst>
              </p:cNvPr>
              <p:cNvSpPr>
                <a:spLocks noGrp="1" noRot="1" noChangeAspect="1" noMove="1" noResize="1" noEditPoints="1" noAdjustHandles="1" noChangeArrowheads="1" noChangeShapeType="1" noTextEdit="1"/>
              </p:cNvSpPr>
              <p:nvPr>
                <p:ph idx="1"/>
              </p:nvPr>
            </p:nvSpPr>
            <p:spPr>
              <a:blipFill>
                <a:blip r:embed="rId2"/>
                <a:stretch>
                  <a:fillRect l="-1481" t="-269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DB71B46-9B51-8989-FF4D-1B1BF40DEE1D}"/>
              </a:ext>
            </a:extLst>
          </p:cNvPr>
          <p:cNvSpPr>
            <a:spLocks noGrp="1"/>
          </p:cNvSpPr>
          <p:nvPr>
            <p:ph type="sldNum" sz="quarter" idx="12"/>
          </p:nvPr>
        </p:nvSpPr>
        <p:spPr/>
        <p:txBody>
          <a:bodyPr/>
          <a:lstStyle/>
          <a:p>
            <a:fld id="{929262FE-7F58-4A1E-8AF3-5A510A86DEBD}" type="slidenum">
              <a:rPr lang="en-US" smtClean="0"/>
              <a:t>4</a:t>
            </a:fld>
            <a:endParaRPr lang="en-US" dirty="0"/>
          </a:p>
        </p:txBody>
      </p:sp>
    </p:spTree>
    <p:extLst>
      <p:ext uri="{BB962C8B-B14F-4D97-AF65-F5344CB8AC3E}">
        <p14:creationId xmlns:p14="http://schemas.microsoft.com/office/powerpoint/2010/main" val="71125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of a Moment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572000"/>
              </a:xfrm>
            </p:spPr>
            <p:txBody>
              <a:bodyPr>
                <a:normAutofit fontScale="85000" lnSpcReduction="10000"/>
              </a:bodyPr>
              <a:lstStyle/>
              <a:p>
                <a:r>
                  <a:rPr lang="en-US" dirty="0"/>
                  <a:t>The work done by a moment exerted on a rigid body will be...</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𝑊</m:t>
                      </m:r>
                      <m:r>
                        <a:rPr lang="en-US" b="0" i="1" smtClean="0">
                          <a:latin typeface="Cambria Math"/>
                        </a:rPr>
                        <m:t>=</m:t>
                      </m:r>
                      <m:r>
                        <a:rPr lang="en-US" b="0" i="1" smtClean="0">
                          <a:latin typeface="Cambria Math"/>
                        </a:rPr>
                        <m:t>𝑀</m:t>
                      </m:r>
                      <m:r>
                        <a:rPr lang="en-US" b="0" i="1" smtClean="0">
                          <a:latin typeface="Cambria Math"/>
                        </a:rPr>
                        <m:t> ∗ ∆</m:t>
                      </m:r>
                      <m:r>
                        <a:rPr lang="en-US" b="0" i="1" smtClean="0">
                          <a:latin typeface="Cambria Math"/>
                          <a:ea typeface="Cambria Math"/>
                        </a:rPr>
                        <m:t>𝜃</m:t>
                      </m:r>
                    </m:oMath>
                  </m:oMathPara>
                </a14:m>
                <a:endParaRPr lang="en-US" dirty="0"/>
              </a:p>
              <a:p>
                <a:r>
                  <a:rPr lang="en-US" dirty="0"/>
                  <a:t>Where...</a:t>
                </a:r>
              </a:p>
              <a:p>
                <a:pPr lvl="1"/>
                <a:r>
                  <a:rPr lang="en-US" dirty="0"/>
                  <a:t>W is the work done</a:t>
                </a:r>
              </a:p>
              <a:p>
                <a:pPr lvl="1"/>
                <a:r>
                  <a:rPr lang="en-US" dirty="0"/>
                  <a:t>M is the magnitude of the moment</a:t>
                </a:r>
              </a:p>
              <a:p>
                <a:pPr lvl="1"/>
                <a14:m>
                  <m:oMath xmlns:m="http://schemas.openxmlformats.org/officeDocument/2006/math">
                    <m:r>
                      <a:rPr lang="en-US" i="1">
                        <a:latin typeface="Cambria Math"/>
                        <a:ea typeface="Cambria Math"/>
                      </a:rPr>
                      <m:t>∆</m:t>
                    </m:r>
                    <m:r>
                      <a:rPr lang="en-US" i="1">
                        <a:latin typeface="Cambria Math"/>
                        <a:ea typeface="Cambria Math"/>
                      </a:rPr>
                      <m:t>𝜃</m:t>
                    </m:r>
                  </m:oMath>
                </a14:m>
                <a:r>
                  <a:rPr lang="en-US" dirty="0"/>
                  <a:t> is the change in angle of the rigid body (in radians).</a:t>
                </a:r>
              </a:p>
              <a:p>
                <a:r>
                  <a:rPr lang="en-US" dirty="0"/>
                  <a:t>Just as with forces and translational motion, the work of a moment is only the vector component of the moment that lines up with the axis of rotation.</a:t>
                </a:r>
              </a:p>
              <a:p>
                <a:r>
                  <a:rPr lang="en-US" dirty="0"/>
                  <a:t>Moments that oppose rotation will be negative work</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572000"/>
              </a:xfrm>
              <a:blipFill>
                <a:blip r:embed="rId2"/>
                <a:stretch>
                  <a:fillRect l="-1259" t="-2133" b="-29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spTree>
    <p:extLst>
      <p:ext uri="{BB962C8B-B14F-4D97-AF65-F5344CB8AC3E}">
        <p14:creationId xmlns:p14="http://schemas.microsoft.com/office/powerpoint/2010/main" val="149334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866B-118E-4534-9840-7426D8902DF2}"/>
              </a:ext>
            </a:extLst>
          </p:cNvPr>
          <p:cNvSpPr>
            <a:spLocks noGrp="1"/>
          </p:cNvSpPr>
          <p:nvPr>
            <p:ph type="title"/>
          </p:nvPr>
        </p:nvSpPr>
        <p:spPr/>
        <p:txBody>
          <a:bodyPr/>
          <a:lstStyle/>
          <a:p>
            <a:r>
              <a:rPr lang="en-US" dirty="0"/>
              <a:t>Work of a Moment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6D30221-9311-4E82-AF9D-7C71F418906D}"/>
                  </a:ext>
                </a:extLst>
              </p:cNvPr>
              <p:cNvSpPr>
                <a:spLocks noGrp="1"/>
              </p:cNvSpPr>
              <p:nvPr>
                <p:ph idx="1"/>
              </p:nvPr>
            </p:nvSpPr>
            <p:spPr>
              <a:xfrm>
                <a:off x="457200" y="1600200"/>
                <a:ext cx="4953000" cy="4525963"/>
              </a:xfrm>
            </p:spPr>
            <p:txBody>
              <a:bodyPr>
                <a:normAutofit lnSpcReduction="10000"/>
              </a:bodyPr>
              <a:lstStyle/>
              <a:p>
                <a:r>
                  <a:rPr lang="en-US" dirty="0"/>
                  <a:t>Also as with forces, if the moment varies with position, you can integrate the moment over the angle of displacement to find the overall moment.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𝑊</m:t>
                      </m:r>
                      <m:r>
                        <a:rPr lang="en-US" i="1">
                          <a:latin typeface="Cambria Math"/>
                        </a:rPr>
                        <m:t>=</m:t>
                      </m:r>
                      <m:nary>
                        <m:naryPr>
                          <m:ctrlPr>
                            <a:rPr lang="en-US" i="1">
                              <a:latin typeface="Cambria Math" panose="02040503050406030204" pitchFamily="18" charset="0"/>
                            </a:rPr>
                          </m:ctrlPr>
                        </m:naryPr>
                        <m:sub>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 </m:t>
                          </m:r>
                          <m:r>
                            <a:rPr lang="en-US" i="1">
                              <a:latin typeface="Cambria Math" panose="02040503050406030204" pitchFamily="18" charset="0"/>
                            </a:rPr>
                            <m:t>𝑚𝑖𝑛</m:t>
                          </m:r>
                        </m:sub>
                        <m:sup>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 </m:t>
                          </m:r>
                          <m:r>
                            <a:rPr lang="en-US" i="1">
                              <a:latin typeface="Cambria Math" panose="02040503050406030204" pitchFamily="18" charset="0"/>
                            </a:rPr>
                            <m:t>𝑚𝑎𝑥</m:t>
                          </m:r>
                        </m:sup>
                        <m:e>
                          <m:r>
                            <a:rPr lang="en-US" b="0" i="1" smtClean="0">
                              <a:latin typeface="Cambria Math" panose="02040503050406030204" pitchFamily="18" charset="0"/>
                            </a:rPr>
                            <m:t>𝑀</m:t>
                          </m:r>
                          <m:r>
                            <a:rPr lang="en-US" i="1">
                              <a:latin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r>
                            <a:rPr lang="en-US" i="1">
                              <a:latin typeface="Cambria Math" panose="02040503050406030204" pitchFamily="18" charset="0"/>
                            </a:rPr>
                            <m:t>) </m:t>
                          </m:r>
                          <m:r>
                            <a:rPr lang="en-US" i="1">
                              <a:latin typeface="Cambria Math"/>
                            </a:rPr>
                            <m:t>𝑑</m:t>
                          </m:r>
                          <m:r>
                            <a:rPr lang="en-US" i="1" smtClean="0">
                              <a:latin typeface="Cambria Math" panose="02040503050406030204" pitchFamily="18" charset="0"/>
                              <a:ea typeface="Cambria Math" panose="02040503050406030204" pitchFamily="18" charset="0"/>
                            </a:rPr>
                            <m:t>𝜃</m:t>
                          </m:r>
                        </m:e>
                      </m:nary>
                    </m:oMath>
                  </m:oMathPara>
                </a14:m>
                <a:endParaRPr lang="en-US" dirty="0"/>
              </a:p>
            </p:txBody>
          </p:sp>
        </mc:Choice>
        <mc:Fallback xmlns="">
          <p:sp>
            <p:nvSpPr>
              <p:cNvPr id="3" name="Content Placeholder 2">
                <a:extLst>
                  <a:ext uri="{FF2B5EF4-FFF2-40B4-BE49-F238E27FC236}">
                    <a16:creationId xmlns:a16="http://schemas.microsoft.com/office/drawing/2014/main" id="{26D30221-9311-4E82-AF9D-7C71F418906D}"/>
                  </a:ext>
                </a:extLst>
              </p:cNvPr>
              <p:cNvSpPr>
                <a:spLocks noGrp="1" noRot="1" noChangeAspect="1" noMove="1" noResize="1" noEditPoints="1" noAdjustHandles="1" noChangeArrowheads="1" noChangeShapeType="1" noTextEdit="1"/>
              </p:cNvSpPr>
              <p:nvPr>
                <p:ph idx="1"/>
              </p:nvPr>
            </p:nvSpPr>
            <p:spPr>
              <a:xfrm>
                <a:off x="457200" y="1600200"/>
                <a:ext cx="4953000" cy="4525963"/>
              </a:xfrm>
              <a:blipFill>
                <a:blip r:embed="rId2"/>
                <a:stretch>
                  <a:fillRect l="-2829" t="-2830" r="-4182"/>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27CB9FCB-E783-417A-BA2D-6BCF7E3C203F}"/>
              </a:ext>
            </a:extLst>
          </p:cNvPr>
          <p:cNvCxnSpPr>
            <a:cxnSpLocks/>
          </p:cNvCxnSpPr>
          <p:nvPr/>
        </p:nvCxnSpPr>
        <p:spPr>
          <a:xfrm>
            <a:off x="5942239" y="4800600"/>
            <a:ext cx="2362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ECD396E0-89DB-4A90-BD08-F048DCBB475E}"/>
              </a:ext>
            </a:extLst>
          </p:cNvPr>
          <p:cNvCxnSpPr>
            <a:cxnSpLocks/>
          </p:cNvCxnSpPr>
          <p:nvPr/>
        </p:nvCxnSpPr>
        <p:spPr>
          <a:xfrm flipV="1">
            <a:off x="5932714" y="3112532"/>
            <a:ext cx="0" cy="168806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C01420D-455A-4B20-835B-EA50B1634FAE}"/>
                  </a:ext>
                </a:extLst>
              </p:cNvPr>
              <p:cNvSpPr txBox="1"/>
              <p:nvPr/>
            </p:nvSpPr>
            <p:spPr>
              <a:xfrm>
                <a:off x="6358354" y="2647454"/>
                <a:ext cx="1248290" cy="369332"/>
              </a:xfrm>
              <a:prstGeom prst="rect">
                <a:avLst/>
              </a:prstGeom>
              <a:noFill/>
            </p:spPr>
            <p:txBody>
              <a:bodyPr wrap="none" rtlCol="0">
                <a:spAutoFit/>
              </a:bodyPr>
              <a:lstStyle/>
              <a:p>
                <a:r>
                  <a:rPr lang="en-US" b="1" dirty="0">
                    <a:solidFill>
                      <a:srgbClr val="FF0000"/>
                    </a:solidFill>
                  </a:rPr>
                  <a:t>M</a:t>
                </a:r>
                <a14:m>
                  <m:oMath xmlns:m="http://schemas.openxmlformats.org/officeDocument/2006/math">
                    <m:d>
                      <m:dPr>
                        <m:ctrlPr>
                          <a:rPr lang="en-US" b="1" i="1" smtClean="0">
                            <a:solidFill>
                              <a:srgbClr val="FF0000"/>
                            </a:solidFill>
                            <a:latin typeface="Cambria Math" panose="02040503050406030204" pitchFamily="18" charset="0"/>
                          </a:rPr>
                        </m:ctrlPr>
                      </m:dPr>
                      <m:e>
                        <m:r>
                          <a:rPr lang="en-US" b="1" i="1" smtClean="0">
                            <a:solidFill>
                              <a:srgbClr val="FF0000"/>
                            </a:solidFill>
                            <a:latin typeface="Cambria Math" panose="02040503050406030204" pitchFamily="18" charset="0"/>
                            <a:ea typeface="Cambria Math" panose="02040503050406030204" pitchFamily="18" charset="0"/>
                          </a:rPr>
                          <m:t>𝜽</m:t>
                        </m:r>
                      </m:e>
                    </m:d>
                    <m:r>
                      <a:rPr lang="en-US" b="1" i="1" smtClean="0">
                        <a:solidFill>
                          <a:srgbClr val="FF0000"/>
                        </a:solidFill>
                        <a:latin typeface="Cambria Math" panose="02040503050406030204" pitchFamily="18" charset="0"/>
                      </a:rPr>
                      <m:t>= …</m:t>
                    </m:r>
                  </m:oMath>
                </a14:m>
                <a:endParaRPr lang="en-US" b="1" dirty="0">
                  <a:solidFill>
                    <a:srgbClr val="FF0000"/>
                  </a:solidFill>
                </a:endParaRPr>
              </a:p>
            </p:txBody>
          </p:sp>
        </mc:Choice>
        <mc:Fallback xmlns="">
          <p:sp>
            <p:nvSpPr>
              <p:cNvPr id="6" name="TextBox 5">
                <a:extLst>
                  <a:ext uri="{FF2B5EF4-FFF2-40B4-BE49-F238E27FC236}">
                    <a16:creationId xmlns:a16="http://schemas.microsoft.com/office/drawing/2014/main" id="{EC01420D-455A-4B20-835B-EA50B1634FAE}"/>
                  </a:ext>
                </a:extLst>
              </p:cNvPr>
              <p:cNvSpPr txBox="1">
                <a:spLocks noRot="1" noChangeAspect="1" noMove="1" noResize="1" noEditPoints="1" noAdjustHandles="1" noChangeArrowheads="1" noChangeShapeType="1" noTextEdit="1"/>
              </p:cNvSpPr>
              <p:nvPr/>
            </p:nvSpPr>
            <p:spPr>
              <a:xfrm>
                <a:off x="6358354" y="2647454"/>
                <a:ext cx="1248290" cy="369332"/>
              </a:xfrm>
              <a:prstGeom prst="rect">
                <a:avLst/>
              </a:prstGeom>
              <a:blipFill>
                <a:blip r:embed="rId3"/>
                <a:stretch>
                  <a:fillRect l="-3902"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54B63B0-83C8-47B4-8DDA-6F3E37DC38A1}"/>
                  </a:ext>
                </a:extLst>
              </p:cNvPr>
              <p:cNvSpPr txBox="1"/>
              <p:nvPr/>
            </p:nvSpPr>
            <p:spPr>
              <a:xfrm>
                <a:off x="8376307" y="4605440"/>
                <a:ext cx="3818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ea typeface="Cambria Math" panose="02040503050406030204" pitchFamily="18" charset="0"/>
                        </a:rPr>
                        <m:t>𝜽</m:t>
                      </m:r>
                    </m:oMath>
                  </m:oMathPara>
                </a14:m>
                <a:endParaRPr lang="en-US" b="1" dirty="0">
                  <a:solidFill>
                    <a:schemeClr val="tx1"/>
                  </a:solidFill>
                </a:endParaRPr>
              </a:p>
            </p:txBody>
          </p:sp>
        </mc:Choice>
        <mc:Fallback xmlns="">
          <p:sp>
            <p:nvSpPr>
              <p:cNvPr id="7" name="TextBox 6">
                <a:extLst>
                  <a:ext uri="{FF2B5EF4-FFF2-40B4-BE49-F238E27FC236}">
                    <a16:creationId xmlns:a16="http://schemas.microsoft.com/office/drawing/2014/main" id="{454B63B0-83C8-47B4-8DDA-6F3E37DC38A1}"/>
                  </a:ext>
                </a:extLst>
              </p:cNvPr>
              <p:cNvSpPr txBox="1">
                <a:spLocks noRot="1" noChangeAspect="1" noMove="1" noResize="1" noEditPoints="1" noAdjustHandles="1" noChangeArrowheads="1" noChangeShapeType="1" noTextEdit="1"/>
              </p:cNvSpPr>
              <p:nvPr/>
            </p:nvSpPr>
            <p:spPr>
              <a:xfrm>
                <a:off x="8376307" y="4605440"/>
                <a:ext cx="381835"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C465D60-841A-4925-A6FE-9886498C3F69}"/>
                  </a:ext>
                </a:extLst>
              </p:cNvPr>
              <p:cNvSpPr txBox="1"/>
              <p:nvPr/>
            </p:nvSpPr>
            <p:spPr>
              <a:xfrm>
                <a:off x="5768218" y="2707799"/>
                <a:ext cx="447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solidFill>
                            <a:schemeClr val="tx1"/>
                          </a:solidFill>
                          <a:latin typeface="Cambria Math" panose="02040503050406030204" pitchFamily="18" charset="0"/>
                        </a:rPr>
                        <m:t>𝑴</m:t>
                      </m:r>
                    </m:oMath>
                  </m:oMathPara>
                </a14:m>
                <a:endParaRPr lang="en-US" b="1" dirty="0">
                  <a:solidFill>
                    <a:schemeClr val="tx1"/>
                  </a:solidFill>
                </a:endParaRPr>
              </a:p>
            </p:txBody>
          </p:sp>
        </mc:Choice>
        <mc:Fallback xmlns="">
          <p:sp>
            <p:nvSpPr>
              <p:cNvPr id="8" name="TextBox 7">
                <a:extLst>
                  <a:ext uri="{FF2B5EF4-FFF2-40B4-BE49-F238E27FC236}">
                    <a16:creationId xmlns:a16="http://schemas.microsoft.com/office/drawing/2014/main" id="{6C465D60-841A-4925-A6FE-9886498C3F69}"/>
                  </a:ext>
                </a:extLst>
              </p:cNvPr>
              <p:cNvSpPr txBox="1">
                <a:spLocks noRot="1" noChangeAspect="1" noMove="1" noResize="1" noEditPoints="1" noAdjustHandles="1" noChangeArrowheads="1" noChangeShapeType="1" noTextEdit="1"/>
              </p:cNvSpPr>
              <p:nvPr/>
            </p:nvSpPr>
            <p:spPr>
              <a:xfrm>
                <a:off x="5768218" y="2707799"/>
                <a:ext cx="447558" cy="369332"/>
              </a:xfrm>
              <a:prstGeom prst="rect">
                <a:avLst/>
              </a:prstGeom>
              <a:blipFill>
                <a:blip r:embed="rId5"/>
                <a:stretch>
                  <a:fillRect/>
                </a:stretch>
              </a:blipFill>
            </p:spPr>
            <p:txBody>
              <a:bodyPr/>
              <a:lstStyle/>
              <a:p>
                <a:r>
                  <a:rPr lang="en-US">
                    <a:noFill/>
                  </a:rPr>
                  <a:t> </a:t>
                </a:r>
              </a:p>
            </p:txBody>
          </p:sp>
        </mc:Fallback>
      </mc:AlternateContent>
      <p:sp>
        <p:nvSpPr>
          <p:cNvPr id="9" name="Freeform: Shape 8">
            <a:extLst>
              <a:ext uri="{FF2B5EF4-FFF2-40B4-BE49-F238E27FC236}">
                <a16:creationId xmlns:a16="http://schemas.microsoft.com/office/drawing/2014/main" id="{BEC18FC7-A34D-4105-A59F-44C588917C51}"/>
              </a:ext>
            </a:extLst>
          </p:cNvPr>
          <p:cNvSpPr/>
          <p:nvPr/>
        </p:nvSpPr>
        <p:spPr>
          <a:xfrm>
            <a:off x="5938630" y="3233956"/>
            <a:ext cx="2090945" cy="1557119"/>
          </a:xfrm>
          <a:custGeom>
            <a:avLst/>
            <a:gdLst>
              <a:gd name="connsiteX0" fmla="*/ 4970 w 2090945"/>
              <a:gd name="connsiteY0" fmla="*/ 480794 h 1557119"/>
              <a:gd name="connsiteX1" fmla="*/ 62120 w 2090945"/>
              <a:gd name="connsiteY1" fmla="*/ 480794 h 1557119"/>
              <a:gd name="connsiteX2" fmla="*/ 443120 w 2090945"/>
              <a:gd name="connsiteY2" fmla="*/ 80744 h 1557119"/>
              <a:gd name="connsiteX3" fmla="*/ 1205120 w 2090945"/>
              <a:gd name="connsiteY3" fmla="*/ 147419 h 1557119"/>
              <a:gd name="connsiteX4" fmla="*/ 2090945 w 2090945"/>
              <a:gd name="connsiteY4" fmla="*/ 1557119 h 15571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0945" h="1557119">
                <a:moveTo>
                  <a:pt x="4970" y="480794"/>
                </a:moveTo>
                <a:cubicBezTo>
                  <a:pt x="-2968" y="514131"/>
                  <a:pt x="-10905" y="547469"/>
                  <a:pt x="62120" y="480794"/>
                </a:cubicBezTo>
                <a:cubicBezTo>
                  <a:pt x="135145" y="414119"/>
                  <a:pt x="252620" y="136306"/>
                  <a:pt x="443120" y="80744"/>
                </a:cubicBezTo>
                <a:cubicBezTo>
                  <a:pt x="633620" y="25182"/>
                  <a:pt x="930483" y="-98644"/>
                  <a:pt x="1205120" y="147419"/>
                </a:cubicBezTo>
                <a:cubicBezTo>
                  <a:pt x="1479758" y="393481"/>
                  <a:pt x="1927433" y="1390432"/>
                  <a:pt x="2090945" y="1557119"/>
                </a:cubicBezTo>
              </a:path>
            </a:pathLst>
          </a:custGeom>
          <a:ln>
            <a:solidFill>
              <a:srgbClr val="FF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17909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7" grpId="0"/>
      <p:bldP spid="8" grpId="0"/>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B9A12-65CA-4269-B22C-3839BB6E2B54}"/>
              </a:ext>
            </a:extLst>
          </p:cNvPr>
          <p:cNvSpPr>
            <a:spLocks noGrp="1"/>
          </p:cNvSpPr>
          <p:nvPr>
            <p:ph type="title"/>
          </p:nvPr>
        </p:nvSpPr>
        <p:spPr/>
        <p:txBody>
          <a:bodyPr/>
          <a:lstStyle/>
          <a:p>
            <a:r>
              <a:rPr lang="en-US" dirty="0"/>
              <a:t>Work in Rigid Body Systems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890A8A-2390-49E8-98BB-A9C19ED8B1D6}"/>
                  </a:ext>
                </a:extLst>
              </p:cNvPr>
              <p:cNvSpPr>
                <a:spLocks noGrp="1"/>
              </p:cNvSpPr>
              <p:nvPr>
                <p:ph idx="1"/>
              </p:nvPr>
            </p:nvSpPr>
            <p:spPr>
              <a:xfrm>
                <a:off x="457200" y="1600201"/>
                <a:ext cx="8229600" cy="2209799"/>
              </a:xfrm>
            </p:spPr>
            <p:txBody>
              <a:bodyPr>
                <a:normAutofit fontScale="92500" lnSpcReduction="10000"/>
              </a:bodyPr>
              <a:lstStyle/>
              <a:p>
                <a:r>
                  <a:rPr lang="en-US" dirty="0"/>
                  <a:t>It’s also important to note that since a single, off-center force can cause a force and a moment, a single force can also do linear work and rotational work.</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𝑊</m:t>
                      </m:r>
                      <m:r>
                        <a:rPr lang="en-US" i="1">
                          <a:latin typeface="Cambria Math"/>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i="1">
                          <a:latin typeface="Cambria Math"/>
                        </a:rPr>
                        <m:t>𝑀</m:t>
                      </m:r>
                      <m:r>
                        <a:rPr lang="en-US" i="1">
                          <a:latin typeface="Cambria Math"/>
                        </a:rPr>
                        <m:t>∗∆</m:t>
                      </m:r>
                      <m:r>
                        <a:rPr lang="en-US" i="1">
                          <a:latin typeface="Cambria Math"/>
                          <a:ea typeface="Cambria Math"/>
                        </a:rPr>
                        <m:t>𝜃</m:t>
                      </m:r>
                      <m:r>
                        <a:rPr lang="en-US" b="0" i="1" smtClean="0">
                          <a:latin typeface="Cambria Math" panose="02040503050406030204" pitchFamily="18" charset="0"/>
                          <a:ea typeface="Cambria Math"/>
                        </a:rPr>
                        <m:t>)</m:t>
                      </m:r>
                    </m:oMath>
                  </m:oMathPara>
                </a14:m>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59890A8A-2390-49E8-98BB-A9C19ED8B1D6}"/>
                  </a:ext>
                </a:extLst>
              </p:cNvPr>
              <p:cNvSpPr>
                <a:spLocks noGrp="1" noRot="1" noChangeAspect="1" noMove="1" noResize="1" noEditPoints="1" noAdjustHandles="1" noChangeArrowheads="1" noChangeShapeType="1" noTextEdit="1"/>
              </p:cNvSpPr>
              <p:nvPr>
                <p:ph idx="1"/>
              </p:nvPr>
            </p:nvSpPr>
            <p:spPr>
              <a:xfrm>
                <a:off x="457200" y="1600201"/>
                <a:ext cx="8229600" cy="2209799"/>
              </a:xfrm>
              <a:blipFill>
                <a:blip r:embed="rId2"/>
                <a:stretch>
                  <a:fillRect l="-1481" t="-5525" r="-2444"/>
                </a:stretch>
              </a:blipFill>
            </p:spPr>
            <p:txBody>
              <a:bodyPr/>
              <a:lstStyle/>
              <a:p>
                <a:r>
                  <a:rPr lang="en-US">
                    <a:noFill/>
                  </a:rPr>
                  <a:t> </a:t>
                </a:r>
              </a:p>
            </p:txBody>
          </p:sp>
        </mc:Fallback>
      </mc:AlternateContent>
      <p:pic>
        <p:nvPicPr>
          <p:cNvPr id="1026" name="Picture 2" descr="Pushing a box with an on center force and pushing a box with an off center force">
            <a:extLst>
              <a:ext uri="{FF2B5EF4-FFF2-40B4-BE49-F238E27FC236}">
                <a16:creationId xmlns:a16="http://schemas.microsoft.com/office/drawing/2014/main" id="{F04B47DB-7F04-4337-BBFA-AA958ACC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4500" y="4191001"/>
            <a:ext cx="5715000" cy="2594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475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Translational Kinetic Energy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876800"/>
              </a:xfrm>
            </p:spPr>
            <p:txBody>
              <a:bodyPr>
                <a:normAutofit fontScale="85000" lnSpcReduction="20000"/>
              </a:bodyPr>
              <a:lstStyle/>
              <a:p>
                <a:r>
                  <a:rPr lang="en-US" dirty="0"/>
                  <a:t>The translational kinetic energy of a body of a particle will be as follows</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a:rPr>
                        <m:t>𝐾𝐸</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r>
                        <a:rPr lang="en-US" b="0" i="1" smtClean="0">
                          <a:latin typeface="Cambria Math"/>
                        </a:rPr>
                        <m:t>𝑚</m:t>
                      </m:r>
                      <m:sSup>
                        <m:sSupPr>
                          <m:ctrlPr>
                            <a:rPr lang="en-US" b="0" i="1" smtClean="0">
                              <a:latin typeface="Cambria Math" panose="02040503050406030204" pitchFamily="18" charset="0"/>
                            </a:rPr>
                          </m:ctrlPr>
                        </m:sSupPr>
                        <m:e>
                          <m:r>
                            <a:rPr lang="en-US" b="0" i="1" smtClean="0">
                              <a:latin typeface="Cambria Math"/>
                            </a:rPr>
                            <m:t>𝑣</m:t>
                          </m:r>
                        </m:e>
                        <m:sup>
                          <m:r>
                            <a:rPr lang="en-US" b="0" i="1" smtClean="0">
                              <a:latin typeface="Cambria Math"/>
                            </a:rPr>
                            <m:t>2</m:t>
                          </m:r>
                        </m:sup>
                      </m:sSup>
                    </m:oMath>
                  </m:oMathPara>
                </a14:m>
                <a:endParaRPr lang="en-US" b="0" dirty="0"/>
              </a:p>
              <a:p>
                <a:endParaRPr lang="en-US" dirty="0"/>
              </a:p>
              <a:p>
                <a:endParaRPr lang="en-US" b="0" dirty="0"/>
              </a:p>
              <a:p>
                <a:r>
                  <a:rPr lang="en-US" b="0" dirty="0"/>
                  <a:t>In </a:t>
                </a:r>
                <a:r>
                  <a:rPr lang="en-US" dirty="0"/>
                  <a:t>our conservation of energy equation, we use the change in kinetic energy, which assuming constant mass is…</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𝐾</m:t>
                      </m:r>
                      <m:r>
                        <a:rPr lang="en-US" i="1">
                          <a:latin typeface="Cambria Math"/>
                        </a:rPr>
                        <m:t>𝐸</m:t>
                      </m:r>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a:rPr>
                        <m:t>𝑚</m:t>
                      </m:r>
                      <m:sSup>
                        <m:sSupPr>
                          <m:ctrlPr>
                            <a:rPr lang="en-US" i="1">
                              <a:latin typeface="Cambria Math" panose="02040503050406030204" pitchFamily="18" charset="0"/>
                            </a:rPr>
                          </m:ctrlPr>
                        </m:sSupPr>
                        <m:e>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𝑓</m:t>
                              </m:r>
                            </m:sub>
                          </m:sSub>
                        </m:e>
                        <m:sup>
                          <m:r>
                            <a:rPr lang="en-US" i="1">
                              <a:latin typeface="Cambria Math"/>
                            </a:rPr>
                            <m:t>2</m:t>
                          </m:r>
                        </m:sup>
                      </m:s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r>
                        <a:rPr lang="en-US" i="1">
                          <a:latin typeface="Cambria Math"/>
                        </a:rPr>
                        <m:t>𝑚</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𝑖</m:t>
                              </m:r>
                            </m:sub>
                          </m:sSub>
                        </m:e>
                        <m:sup>
                          <m:r>
                            <a:rPr lang="en-US" i="1">
                              <a:latin typeface="Cambria Math"/>
                            </a:rPr>
                            <m:t>2</m:t>
                          </m:r>
                        </m:sup>
                      </m:sSup>
                    </m:oMath>
                  </m:oMathPara>
                </a14:m>
                <a:endParaRPr lang="en-US" b="0" dirty="0"/>
              </a:p>
              <a:p>
                <a:pPr marL="0" indent="0" algn="ctr">
                  <a:buNone/>
                </a:pPr>
                <a:endParaRPr lang="en-US" b="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876800"/>
              </a:xfrm>
              <a:blipFill>
                <a:blip r:embed="rId2"/>
                <a:stretch>
                  <a:fillRect l="-1259" t="-262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sp>
        <p:nvSpPr>
          <p:cNvPr id="5" name="TextBox 4"/>
          <p:cNvSpPr txBox="1"/>
          <p:nvPr/>
        </p:nvSpPr>
        <p:spPr>
          <a:xfrm>
            <a:off x="4226157" y="3453606"/>
            <a:ext cx="1598515" cy="369332"/>
          </a:xfrm>
          <a:prstGeom prst="rect">
            <a:avLst/>
          </a:prstGeom>
          <a:noFill/>
        </p:spPr>
        <p:txBody>
          <a:bodyPr wrap="none" rtlCol="0">
            <a:spAutoFit/>
          </a:bodyPr>
          <a:lstStyle/>
          <a:p>
            <a:r>
              <a:rPr lang="en-US" dirty="0"/>
              <a:t>mass of object</a:t>
            </a:r>
          </a:p>
        </p:txBody>
      </p:sp>
      <p:sp>
        <p:nvSpPr>
          <p:cNvPr id="6" name="TextBox 5"/>
          <p:cNvSpPr txBox="1"/>
          <p:nvPr/>
        </p:nvSpPr>
        <p:spPr>
          <a:xfrm>
            <a:off x="5629229" y="3248025"/>
            <a:ext cx="1635384" cy="369332"/>
          </a:xfrm>
          <a:prstGeom prst="rect">
            <a:avLst/>
          </a:prstGeom>
          <a:noFill/>
        </p:spPr>
        <p:txBody>
          <a:bodyPr wrap="none" rtlCol="0">
            <a:spAutoFit/>
          </a:bodyPr>
          <a:lstStyle/>
          <a:p>
            <a:r>
              <a:rPr lang="en-US" dirty="0"/>
              <a:t>speed of object</a:t>
            </a:r>
          </a:p>
        </p:txBody>
      </p:sp>
      <p:cxnSp>
        <p:nvCxnSpPr>
          <p:cNvPr id="8" name="Straight Arrow Connector 7"/>
          <p:cNvCxnSpPr>
            <a:cxnSpLocks/>
          </p:cNvCxnSpPr>
          <p:nvPr/>
        </p:nvCxnSpPr>
        <p:spPr>
          <a:xfrm flipH="1" flipV="1">
            <a:off x="4990256" y="3019425"/>
            <a:ext cx="1"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9" name="Straight Arrow Connector 8"/>
          <p:cNvCxnSpPr/>
          <p:nvPr/>
        </p:nvCxnSpPr>
        <p:spPr>
          <a:xfrm flipH="1" flipV="1">
            <a:off x="5397779" y="2867025"/>
            <a:ext cx="60960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0336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Rotational Kinetic Energy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4886418" cy="4525963"/>
              </a:xfrm>
            </p:spPr>
            <p:txBody>
              <a:bodyPr>
                <a:normAutofit fontScale="70000" lnSpcReduction="20000"/>
              </a:bodyPr>
              <a:lstStyle/>
              <a:p>
                <a:r>
                  <a:rPr lang="en-US" dirty="0"/>
                  <a:t>The rotational kinetic energy is the kinetic energy stored up the relative motions of all the parts of a spinning body.</a:t>
                </a:r>
              </a:p>
              <a:p>
                <a:r>
                  <a:rPr lang="en-US" dirty="0"/>
                  <a:t>For fixed axis rotation: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𝐾𝐸</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2</m:t>
                          </m:r>
                        </m:den>
                      </m:f>
                      <m:sSub>
                        <m:sSubPr>
                          <m:ctrlPr>
                            <a:rPr lang="en-US" b="0" i="1" smtClean="0">
                              <a:latin typeface="Cambria Math" panose="02040503050406030204" pitchFamily="18" charset="0"/>
                            </a:rPr>
                          </m:ctrlPr>
                        </m:sSubPr>
                        <m:e>
                          <m:r>
                            <a:rPr lang="en-US" b="0" i="1" smtClean="0">
                              <a:latin typeface="Cambria Math"/>
                            </a:rPr>
                            <m:t>𝐼</m:t>
                          </m:r>
                        </m:e>
                        <m:sub>
                          <m:r>
                            <a:rPr lang="en-US" b="0" i="1" smtClean="0">
                              <a:latin typeface="Cambria Math"/>
                            </a:rPr>
                            <m:t>𝑜</m:t>
                          </m:r>
                        </m:sub>
                      </m:sSub>
                      <m:sSubSup>
                        <m:sSubSupPr>
                          <m:ctrlPr>
                            <a:rPr lang="en-US" b="0" i="1" smtClean="0">
                              <a:latin typeface="Cambria Math" panose="02040503050406030204" pitchFamily="18" charset="0"/>
                              <a:ea typeface="Cambria Math"/>
                            </a:rPr>
                          </m:ctrlPr>
                        </m:sSubSupPr>
                        <m:e>
                          <m:r>
                            <a:rPr lang="en-US" i="1">
                              <a:latin typeface="Cambria Math"/>
                              <a:ea typeface="Cambria Math"/>
                            </a:rPr>
                            <m:t>𝜔</m:t>
                          </m:r>
                        </m:e>
                        <m:sub/>
                        <m:sup>
                          <m:r>
                            <a:rPr lang="en-US" b="0" i="1" smtClean="0">
                              <a:latin typeface="Cambria Math"/>
                            </a:rPr>
                            <m:t>2</m:t>
                          </m:r>
                        </m:sup>
                      </m:sSubSup>
                    </m:oMath>
                  </m:oMathPara>
                </a14:m>
                <a:endParaRPr lang="en-US" dirty="0"/>
              </a:p>
              <a:p>
                <a:r>
                  <a:rPr lang="en-US" dirty="0"/>
                  <a:t>For fixed axis rotation, you want to find everything relative to the center of rotation.</a:t>
                </a:r>
              </a:p>
              <a:p>
                <a:r>
                  <a:rPr lang="en-US" dirty="0"/>
                  <a:t>For changes in kinetic energy, we have:</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a:latin typeface="Cambria Math"/>
                        </a:rPr>
                        <m:t>𝐾𝐸</m:t>
                      </m:r>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i="1">
                              <a:latin typeface="Cambria Math"/>
                            </a:rPr>
                            <m:t>𝑜</m:t>
                          </m:r>
                        </m:sub>
                      </m:sSub>
                      <m:sSubSup>
                        <m:sSubSupPr>
                          <m:ctrlPr>
                            <a:rPr lang="en-US" i="1">
                              <a:latin typeface="Cambria Math" panose="02040503050406030204" pitchFamily="18" charset="0"/>
                              <a:ea typeface="Cambria Math"/>
                            </a:rPr>
                          </m:ctrlPr>
                        </m:sSubSupPr>
                        <m:e>
                          <m:r>
                            <a:rPr lang="en-US" i="1">
                              <a:latin typeface="Cambria Math"/>
                              <a:ea typeface="Cambria Math"/>
                            </a:rPr>
                            <m:t>𝜔</m:t>
                          </m:r>
                        </m:e>
                        <m:sub>
                          <m:r>
                            <a:rPr lang="en-US" b="0" i="1" smtClean="0">
                              <a:latin typeface="Cambria Math" panose="02040503050406030204" pitchFamily="18" charset="0"/>
                              <a:ea typeface="Cambria Math"/>
                            </a:rPr>
                            <m:t>𝑓</m:t>
                          </m:r>
                        </m:sub>
                        <m:sup>
                          <m:r>
                            <a:rPr lang="en-US" i="1">
                              <a:latin typeface="Cambria Math"/>
                            </a:rPr>
                            <m:t>2</m:t>
                          </m:r>
                        </m:sup>
                      </m:sSubSup>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a:rPr>
                            <m:t>1</m:t>
                          </m:r>
                        </m:num>
                        <m:den>
                          <m:r>
                            <a:rPr lang="en-US" i="1">
                              <a:latin typeface="Cambria Math"/>
                            </a:rPr>
                            <m:t>2</m:t>
                          </m:r>
                        </m:den>
                      </m:f>
                      <m:sSub>
                        <m:sSubPr>
                          <m:ctrlPr>
                            <a:rPr lang="en-US" i="1">
                              <a:latin typeface="Cambria Math" panose="02040503050406030204" pitchFamily="18" charset="0"/>
                            </a:rPr>
                          </m:ctrlPr>
                        </m:sSubPr>
                        <m:e>
                          <m:r>
                            <a:rPr lang="en-US" i="1">
                              <a:latin typeface="Cambria Math"/>
                            </a:rPr>
                            <m:t>𝐼</m:t>
                          </m:r>
                        </m:e>
                        <m:sub>
                          <m:r>
                            <a:rPr lang="en-US" i="1">
                              <a:latin typeface="Cambria Math"/>
                            </a:rPr>
                            <m:t>𝑜</m:t>
                          </m:r>
                        </m:sub>
                      </m:sSub>
                      <m:sSubSup>
                        <m:sSubSupPr>
                          <m:ctrlPr>
                            <a:rPr lang="en-US" i="1">
                              <a:latin typeface="Cambria Math" panose="02040503050406030204" pitchFamily="18" charset="0"/>
                              <a:ea typeface="Cambria Math"/>
                            </a:rPr>
                          </m:ctrlPr>
                        </m:sSubSupPr>
                        <m:e>
                          <m:r>
                            <a:rPr lang="en-US" i="1">
                              <a:latin typeface="Cambria Math"/>
                              <a:ea typeface="Cambria Math"/>
                            </a:rPr>
                            <m:t>𝜔</m:t>
                          </m:r>
                        </m:e>
                        <m:sub>
                          <m:r>
                            <a:rPr lang="en-US" b="0" i="1" smtClean="0">
                              <a:latin typeface="Cambria Math" panose="02040503050406030204" pitchFamily="18" charset="0"/>
                              <a:ea typeface="Cambria Math"/>
                            </a:rPr>
                            <m:t>𝑖</m:t>
                          </m:r>
                        </m:sub>
                        <m:sup>
                          <m:r>
                            <a:rPr lang="en-US" i="1">
                              <a:latin typeface="Cambria Math"/>
                            </a:rPr>
                            <m:t>2</m:t>
                          </m:r>
                        </m:sup>
                      </m:sSubSup>
                    </m:oMath>
                  </m:oMathPara>
                </a14:m>
                <a:endParaRPr lang="en-US" dirty="0"/>
              </a:p>
              <a:p>
                <a:pPr marL="0" indent="0">
                  <a:buNone/>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4886418" cy="4525963"/>
              </a:xfrm>
              <a:blipFill>
                <a:blip r:embed="rId2"/>
                <a:stretch>
                  <a:fillRect l="-1372" t="-229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29262FE-7F58-4A1E-8AF3-5A510A86DEBD}" type="slidenum">
              <a:rPr kumimoji="0" lang="en-US" sz="1200" b="0" i="0" u="none" strike="noStrike" kern="1200" cap="none" spc="0" normalizeH="0" baseline="0" noProof="0" smtClean="0">
                <a:ln>
                  <a:noFill/>
                </a:ln>
                <a:solidFill>
                  <a:srgbClr val="4F81BD">
                    <a:lumMod val="50000"/>
                  </a:srgb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rgbClr val="4F81BD">
                  <a:lumMod val="50000"/>
                </a:srgbClr>
              </a:solidFill>
              <a:effectLst/>
              <a:uLnTx/>
              <a:uFillTx/>
              <a:latin typeface="Calibri"/>
              <a:ea typeface="+mn-ea"/>
              <a:cs typeface="+mn-cs"/>
            </a:endParaRPr>
          </a:p>
        </p:txBody>
      </p:sp>
      <p:grpSp>
        <p:nvGrpSpPr>
          <p:cNvPr id="10" name="Group 9">
            <a:extLst>
              <a:ext uri="{FF2B5EF4-FFF2-40B4-BE49-F238E27FC236}">
                <a16:creationId xmlns:a16="http://schemas.microsoft.com/office/drawing/2014/main" id="{8D702F32-5F7B-3A38-2F66-FD916D822364}"/>
              </a:ext>
            </a:extLst>
          </p:cNvPr>
          <p:cNvGrpSpPr/>
          <p:nvPr/>
        </p:nvGrpSpPr>
        <p:grpSpPr>
          <a:xfrm>
            <a:off x="5334000" y="1828800"/>
            <a:ext cx="3200400" cy="4267200"/>
            <a:chOff x="5334000" y="1828800"/>
            <a:chExt cx="3200400" cy="4267200"/>
          </a:xfrm>
        </p:grpSpPr>
        <p:sp>
          <p:nvSpPr>
            <p:cNvPr id="5" name="Oval 4"/>
            <p:cNvSpPr/>
            <p:nvPr/>
          </p:nvSpPr>
          <p:spPr>
            <a:xfrm>
              <a:off x="5562600" y="2514600"/>
              <a:ext cx="2743200" cy="27432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val 5"/>
            <p:cNvSpPr/>
            <p:nvPr/>
          </p:nvSpPr>
          <p:spPr>
            <a:xfrm>
              <a:off x="6797040" y="3749040"/>
              <a:ext cx="274320" cy="274320"/>
            </a:xfrm>
            <a:prstGeom prst="ellipse">
              <a:avLst/>
            </a:prstGeom>
            <a:solidFill>
              <a:schemeClr val="bg1"/>
            </a:solidFill>
            <a:effectLst/>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Arc 6"/>
            <p:cNvSpPr/>
            <p:nvPr/>
          </p:nvSpPr>
          <p:spPr>
            <a:xfrm>
              <a:off x="5334000" y="2286000"/>
              <a:ext cx="3200400" cy="3200400"/>
            </a:xfrm>
            <a:prstGeom prst="arc">
              <a:avLst>
                <a:gd name="adj1" fmla="val 12935064"/>
                <a:gd name="adj2" fmla="val 19632219"/>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mc:AlternateContent xmlns:mc="http://schemas.openxmlformats.org/markup-compatibility/2006">
          <mc:Choice xmlns:a14="http://schemas.microsoft.com/office/drawing/2010/main" Requires="a14">
            <p:sp>
              <p:nvSpPr>
                <p:cNvPr id="8" name="Rectangle 7"/>
                <p:cNvSpPr/>
                <p:nvPr/>
              </p:nvSpPr>
              <p:spPr>
                <a:xfrm>
                  <a:off x="6705600" y="1828800"/>
                  <a:ext cx="40934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1200" cap="none" spc="0" normalizeH="0" baseline="0" noProof="0">
                            <a:ln>
                              <a:noFill/>
                            </a:ln>
                            <a:solidFill>
                              <a:prstClr val="black"/>
                            </a:solidFill>
                            <a:effectLst/>
                            <a:uLnTx/>
                            <a:uFillTx/>
                            <a:latin typeface="Cambria Math"/>
                            <a:ea typeface="Cambria Math"/>
                            <a:cs typeface="+mn-cs"/>
                          </a:rPr>
                          <m:t>𝜔</m:t>
                        </m:r>
                      </m:oMath>
                    </m:oMathPara>
                  </a14:m>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mc:Choice>
          <mc:Fallback>
            <p:sp>
              <p:nvSpPr>
                <p:cNvPr id="8" name="Rectangle 7"/>
                <p:cNvSpPr>
                  <a:spLocks noRot="1" noChangeAspect="1" noMove="1" noResize="1" noEditPoints="1" noAdjustHandles="1" noChangeArrowheads="1" noChangeShapeType="1" noTextEdit="1"/>
                </p:cNvSpPr>
                <p:nvPr/>
              </p:nvSpPr>
              <p:spPr>
                <a:xfrm>
                  <a:off x="6705600" y="1828800"/>
                  <a:ext cx="409343" cy="369332"/>
                </a:xfrm>
                <a:prstGeom prst="rect">
                  <a:avLst/>
                </a:prstGeom>
                <a:blipFill>
                  <a:blip r:embed="rId3"/>
                  <a:stretch>
                    <a:fillRect/>
                  </a:stretch>
                </a:blipFill>
              </p:spPr>
              <p:txBody>
                <a:bodyPr/>
                <a:lstStyle/>
                <a:p>
                  <a:r>
                    <a:rPr lang="en-US">
                      <a:noFill/>
                    </a:rPr>
                    <a:t> </a:t>
                  </a:r>
                </a:p>
              </p:txBody>
            </p:sp>
          </mc:Fallback>
        </mc:AlternateContent>
        <p:sp>
          <p:nvSpPr>
            <p:cNvPr id="9" name="TextBox 8"/>
            <p:cNvSpPr txBox="1"/>
            <p:nvPr/>
          </p:nvSpPr>
          <p:spPr>
            <a:xfrm>
              <a:off x="5953041" y="5726668"/>
              <a:ext cx="22558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Center of Rotation (O)</a:t>
              </a:r>
            </a:p>
          </p:txBody>
        </p:sp>
        <p:cxnSp>
          <p:nvCxnSpPr>
            <p:cNvPr id="11" name="Straight Arrow Connector 10"/>
            <p:cNvCxnSpPr>
              <a:stCxn id="9" idx="0"/>
            </p:cNvCxnSpPr>
            <p:nvPr/>
          </p:nvCxnSpPr>
          <p:spPr>
            <a:xfrm flipH="1" flipV="1">
              <a:off x="6934200" y="3886200"/>
              <a:ext cx="146778" cy="1840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9864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1935</TotalTime>
  <Words>1322</Words>
  <Application>Microsoft Office PowerPoint</Application>
  <PresentationFormat>On-screen Show (4:3)</PresentationFormat>
  <Paragraphs>145</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Cambria Math</vt:lpstr>
      <vt:lpstr>MA_Template</vt:lpstr>
      <vt:lpstr>Work, Kinetic Energy, and Potential Energy for Rigid Body Systems</vt:lpstr>
      <vt:lpstr>Work and Energy Kinetics</vt:lpstr>
      <vt:lpstr>Work of a Force</vt:lpstr>
      <vt:lpstr>Work of a Force</vt:lpstr>
      <vt:lpstr>Work of a Moment</vt:lpstr>
      <vt:lpstr>Work of a Moment</vt:lpstr>
      <vt:lpstr>Work in Rigid Body Systems</vt:lpstr>
      <vt:lpstr>Translational Kinetic Energy</vt:lpstr>
      <vt:lpstr>Rotational Kinetic Energy</vt:lpstr>
      <vt:lpstr>Kinetic Energy for General Planar Motion (Rotation and Translation)</vt:lpstr>
      <vt:lpstr>Kinetic Energy and Instant Centers</vt:lpstr>
      <vt:lpstr>Gravitational Potential Energy</vt:lpstr>
      <vt:lpstr>Gravitational Potential Energy</vt:lpstr>
      <vt:lpstr>Linear Springs and Elastic Potential Energy</vt:lpstr>
      <vt:lpstr>Torsional Springs</vt:lpstr>
      <vt:lpstr>Thanks for Watching</vt:lpstr>
      <vt:lpstr>Worked Example</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45</cp:revision>
  <dcterms:created xsi:type="dcterms:W3CDTF">2020-08-21T15:23:22Z</dcterms:created>
  <dcterms:modified xsi:type="dcterms:W3CDTF">2023-06-08T17:26:06Z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