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256" r:id="rId5"/>
    <p:sldId id="271" r:id="rId6"/>
    <p:sldId id="306" r:id="rId7"/>
    <p:sldId id="307" r:id="rId8"/>
    <p:sldId id="295" r:id="rId9"/>
    <p:sldId id="261" r:id="rId10"/>
    <p:sldId id="309" r:id="rId11"/>
    <p:sldId id="310" r:id="rId12"/>
    <p:sldId id="308" r:id="rId13"/>
    <p:sldId id="268" r:id="rId14"/>
    <p:sldId id="287" r:id="rId15"/>
    <p:sldId id="305" r:id="rId16"/>
    <p:sldId id="262" r:id="rId17"/>
    <p:sldId id="263" r:id="rId18"/>
    <p:sldId id="298" r:id="rId19"/>
    <p:sldId id="299" r:id="rId20"/>
    <p:sldId id="300" r:id="rId21"/>
    <p:sldId id="301" r:id="rId22"/>
    <p:sldId id="302" r:id="rId23"/>
    <p:sldId id="30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33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Principle of Work and Energy for Rigid Body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Work and Energy Problem</a:t>
            </a:r>
            <a:br>
              <a:rPr lang="en-US" dirty="0"/>
            </a:br>
            <a:r>
              <a:rPr lang="en-US" dirty="0"/>
              <a:t>(The Process)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495800"/>
              </a:xfrm>
            </p:spPr>
            <p:txBody>
              <a:bodyPr>
                <a:normAutofit fontScale="62500" lnSpcReduction="20000"/>
              </a:bodyPr>
              <a:lstStyle/>
              <a:p>
                <a:r>
                  <a:rPr lang="en-US" dirty="0"/>
                  <a:t>Solving a work and energy involves three steps, carefully accounting for the factors at play between some initial state and some final state.</a:t>
                </a:r>
              </a:p>
              <a:p>
                <a:pPr marL="514350" indent="-514350">
                  <a:buFont typeface="+mj-lt"/>
                  <a:buAutoNum type="arabicPeriod"/>
                </a:pPr>
                <a:r>
                  <a:rPr lang="en-US" dirty="0"/>
                  <a:t>Set up a diagram showing the initial state and final state of your system.</a:t>
                </a:r>
              </a:p>
              <a:p>
                <a:pPr marL="914400" lvl="1" indent="-514350"/>
                <a:r>
                  <a:rPr lang="en-US" dirty="0"/>
                  <a:t>Identify any external </a:t>
                </a:r>
                <a:r>
                  <a:rPr lang="en-US" dirty="0">
                    <a:solidFill>
                      <a:srgbClr val="FF0000"/>
                    </a:solidFill>
                  </a:rPr>
                  <a:t>forces</a:t>
                </a:r>
                <a:r>
                  <a:rPr lang="en-US" dirty="0"/>
                  <a:t> or </a:t>
                </a:r>
                <a:r>
                  <a:rPr lang="en-US" dirty="0">
                    <a:solidFill>
                      <a:srgbClr val="FF0000"/>
                    </a:solidFill>
                  </a:rPr>
                  <a:t>moments</a:t>
                </a:r>
                <a:r>
                  <a:rPr lang="en-US" dirty="0"/>
                  <a:t> that will do work between the two states</a:t>
                </a:r>
              </a:p>
              <a:p>
                <a:pPr marL="914400" lvl="1" indent="-514350"/>
                <a:r>
                  <a:rPr lang="en-US" dirty="0"/>
                  <a:t>Identify the known or unknown </a:t>
                </a:r>
                <a:r>
                  <a:rPr lang="en-US" dirty="0">
                    <a:solidFill>
                      <a:schemeClr val="accent1"/>
                    </a:solidFill>
                  </a:rPr>
                  <a:t>velocities</a:t>
                </a:r>
                <a:r>
                  <a:rPr lang="en-US" dirty="0"/>
                  <a:t> and </a:t>
                </a:r>
                <a:r>
                  <a:rPr lang="en-US" dirty="0">
                    <a:solidFill>
                      <a:schemeClr val="accent1"/>
                    </a:solidFill>
                  </a:rPr>
                  <a:t>angular velocities</a:t>
                </a:r>
                <a:r>
                  <a:rPr lang="en-US" dirty="0"/>
                  <a:t> in each state</a:t>
                </a:r>
              </a:p>
              <a:p>
                <a:pPr marL="914400" lvl="1" indent="-514350"/>
                <a:r>
                  <a:rPr lang="en-US" dirty="0"/>
                  <a:t>Identify the change in </a:t>
                </a:r>
                <a:r>
                  <a:rPr lang="en-US" dirty="0">
                    <a:solidFill>
                      <a:schemeClr val="accent1"/>
                    </a:solidFill>
                  </a:rPr>
                  <a:t>height</a:t>
                </a:r>
                <a:r>
                  <a:rPr lang="en-US" dirty="0"/>
                  <a:t> if applicable</a:t>
                </a:r>
              </a:p>
              <a:p>
                <a:pPr marL="914400" lvl="1" indent="-514350"/>
                <a:r>
                  <a:rPr lang="en-US" dirty="0"/>
                  <a:t>Identify the </a:t>
                </a:r>
                <a:r>
                  <a:rPr lang="en-US" dirty="0">
                    <a:solidFill>
                      <a:schemeClr val="accent1"/>
                    </a:solidFill>
                  </a:rPr>
                  <a:t>‘x’</a:t>
                </a:r>
                <a:r>
                  <a:rPr lang="en-US" dirty="0"/>
                  <a:t> and </a:t>
                </a:r>
                <a:r>
                  <a:rPr lang="en-US" dirty="0">
                    <a:solidFill>
                      <a:schemeClr val="accent1"/>
                    </a:solidFill>
                  </a:rPr>
                  <a:t>‘</a:t>
                </a:r>
                <a14:m>
                  <m:oMath xmlns:m="http://schemas.openxmlformats.org/officeDocument/2006/math">
                    <m:r>
                      <a:rPr lang="en-US" i="1" smtClean="0">
                        <a:solidFill>
                          <a:schemeClr val="accent1"/>
                        </a:solidFill>
                        <a:latin typeface="Cambria Math" panose="02040503050406030204" pitchFamily="18" charset="0"/>
                        <a:ea typeface="Cambria Math" panose="02040503050406030204" pitchFamily="18" charset="0"/>
                      </a:rPr>
                      <m:t>𝜃</m:t>
                    </m:r>
                  </m:oMath>
                </a14:m>
                <a:r>
                  <a:rPr lang="en-US" dirty="0">
                    <a:solidFill>
                      <a:schemeClr val="accent1"/>
                    </a:solidFill>
                  </a:rPr>
                  <a:t>’</a:t>
                </a:r>
                <a:r>
                  <a:rPr lang="en-US" dirty="0"/>
                  <a:t> values for springs in the initial and final states if applicable</a:t>
                </a:r>
              </a:p>
              <a:p>
                <a:pPr marL="514350" indent="-514350">
                  <a:buFont typeface="+mj-lt"/>
                  <a:buAutoNum type="arabicPeriod"/>
                </a:pPr>
                <a:r>
                  <a:rPr lang="en-US" dirty="0"/>
                  <a:t>Use the diagram to put together the single conservation of energy equation, with included known and unknown values.</a:t>
                </a:r>
              </a:p>
              <a:p>
                <a:pPr marL="914400" lvl="1" indent="-514350"/>
                <a14:m>
                  <m:oMath xmlns:m="http://schemas.openxmlformats.org/officeDocument/2006/math">
                    <m:r>
                      <m:rPr>
                        <m:sty m:val="p"/>
                      </m:rPr>
                      <a:rPr lang="en-US">
                        <a:latin typeface="Cambria Math"/>
                      </a:rPr>
                      <m:t>W</m:t>
                    </m:r>
                    <m:r>
                      <a:rPr lang="en-US">
                        <a:latin typeface="Cambria Math"/>
                      </a:rPr>
                      <m:t>=∆</m:t>
                    </m:r>
                    <m:r>
                      <m:rPr>
                        <m:sty m:val="p"/>
                      </m:rPr>
                      <a:rPr lang="en-US">
                        <a:latin typeface="Cambria Math"/>
                        <a:ea typeface="Cambria Math"/>
                      </a:rPr>
                      <m:t>KE</m:t>
                    </m:r>
                    <m:r>
                      <a:rPr lang="en-US">
                        <a:latin typeface="Cambria Math"/>
                        <a:ea typeface="Cambria Math"/>
                      </a:rPr>
                      <m:t>+∆</m:t>
                    </m:r>
                    <m:r>
                      <m:rPr>
                        <m:sty m:val="p"/>
                      </m:rPr>
                      <a:rPr lang="en-US">
                        <a:latin typeface="Cambria Math"/>
                        <a:ea typeface="Cambria Math"/>
                      </a:rPr>
                      <m:t>PE</m:t>
                    </m:r>
                  </m:oMath>
                </a14:m>
                <a:endParaRPr lang="en-US" dirty="0"/>
              </a:p>
              <a:p>
                <a:pPr marL="914400" lvl="1" indent="-514350"/>
                <a:r>
                  <a:rPr lang="en-US" dirty="0"/>
                  <a:t>If you have more than one unknown, you will need to come up with additional equations relating the unknowns you have.</a:t>
                </a:r>
              </a:p>
              <a:p>
                <a:pPr marL="514350" indent="-514350">
                  <a:buFont typeface="+mj-lt"/>
                  <a:buAutoNum type="arabicPeriod"/>
                </a:pPr>
                <a:r>
                  <a:rPr lang="en-US" dirty="0"/>
                  <a:t>Solve the equations for the unknown quantities</a:t>
                </a:r>
              </a:p>
              <a:p>
                <a:pPr marL="514350" indent="-51435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A0280897-CDB5-4D78-9300-B055EC7031D9}"/>
                  </a:ext>
                </a:extLst>
              </p:cNvPr>
              <p:cNvSpPr>
                <a:spLocks noGrp="1" noRot="1" noChangeAspect="1" noMove="1" noResize="1" noEditPoints="1" noAdjustHandles="1" noChangeArrowheads="1" noChangeShapeType="1" noTextEdit="1"/>
              </p:cNvSpPr>
              <p:nvPr>
                <p:ph idx="1"/>
              </p:nvPr>
            </p:nvSpPr>
            <p:spPr>
              <a:xfrm>
                <a:off x="457200" y="1600200"/>
                <a:ext cx="8229600" cy="4495800"/>
              </a:xfrm>
              <a:blipFill>
                <a:blip r:embed="rId2"/>
                <a:stretch>
                  <a:fillRect l="-815" t="-2035"/>
                </a:stretch>
              </a:blipFill>
            </p:spPr>
            <p:txBody>
              <a:bodyPr/>
              <a:lstStyle/>
              <a:p>
                <a:r>
                  <a:rPr lang="en-US">
                    <a:noFill/>
                  </a:rPr>
                  <a:t> </a:t>
                </a:r>
              </a:p>
            </p:txBody>
          </p:sp>
        </mc:Fallback>
      </mc:AlternateContent>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C800C5C4-7C94-44C4-B186-9EA96BD1E909}"/>
              </a:ext>
            </a:extLst>
          </p:cNvPr>
          <p:cNvSpPr/>
          <p:nvPr/>
        </p:nvSpPr>
        <p:spPr>
          <a:xfrm>
            <a:off x="0" y="3971925"/>
            <a:ext cx="9144000" cy="2895600"/>
          </a:xfrm>
          <a:prstGeom prst="triangle">
            <a:avLst>
              <a:gd name="adj" fmla="val 0"/>
            </a:avLst>
          </a:prstGeom>
          <a:solidFill>
            <a:schemeClr val="bg2">
              <a:lumMod val="90000"/>
            </a:schemeClr>
          </a:solidFill>
          <a:ln>
            <a:solidFill>
              <a:schemeClr val="bg2">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659AE19-F748-4AE5-8819-DE045272C677}"/>
              </a:ext>
            </a:extLst>
          </p:cNvPr>
          <p:cNvSpPr/>
          <p:nvPr/>
        </p:nvSpPr>
        <p:spPr>
          <a:xfrm>
            <a:off x="1524000" y="2857500"/>
            <a:ext cx="1828800" cy="1828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C5C015C5-4FA5-4350-ABFA-FD6B79C8B3C2}"/>
              </a:ext>
            </a:extLst>
          </p:cNvPr>
          <p:cNvSpPr/>
          <p:nvPr/>
        </p:nvSpPr>
        <p:spPr>
          <a:xfrm>
            <a:off x="5572125" y="4133850"/>
            <a:ext cx="1828800" cy="1828800"/>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5BCF6EA-3401-40FD-AF59-59814B219DB4}"/>
              </a:ext>
            </a:extLst>
          </p:cNvPr>
          <p:cNvCxnSpPr>
            <a:cxnSpLocks/>
          </p:cNvCxnSpPr>
          <p:nvPr/>
        </p:nvCxnSpPr>
        <p:spPr>
          <a:xfrm>
            <a:off x="2057400" y="3638550"/>
            <a:ext cx="762000" cy="2667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13D520-BE5C-4A03-A6E9-8955BAF77E84}"/>
              </a:ext>
            </a:extLst>
          </p:cNvPr>
          <p:cNvCxnSpPr>
            <a:cxnSpLocks/>
          </p:cNvCxnSpPr>
          <p:nvPr/>
        </p:nvCxnSpPr>
        <p:spPr>
          <a:xfrm>
            <a:off x="5957887" y="4876800"/>
            <a:ext cx="1057275" cy="34290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 name="Arc 11">
            <a:extLst>
              <a:ext uri="{FF2B5EF4-FFF2-40B4-BE49-F238E27FC236}">
                <a16:creationId xmlns:a16="http://schemas.microsoft.com/office/drawing/2014/main" id="{F2A71863-E050-489E-A970-0EDEDB4E35E2}"/>
              </a:ext>
            </a:extLst>
          </p:cNvPr>
          <p:cNvSpPr/>
          <p:nvPr/>
        </p:nvSpPr>
        <p:spPr>
          <a:xfrm>
            <a:off x="1295400" y="2628900"/>
            <a:ext cx="2286000" cy="2286000"/>
          </a:xfrm>
          <a:prstGeom prst="arc">
            <a:avLst>
              <a:gd name="adj1" fmla="val 14146089"/>
              <a:gd name="adj2" fmla="val 1989832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06329650-B355-4A22-ACD2-CE4D79902F02}"/>
              </a:ext>
            </a:extLst>
          </p:cNvPr>
          <p:cNvSpPr/>
          <p:nvPr/>
        </p:nvSpPr>
        <p:spPr>
          <a:xfrm>
            <a:off x="5343524" y="3790950"/>
            <a:ext cx="2286000" cy="2286000"/>
          </a:xfrm>
          <a:prstGeom prst="arc">
            <a:avLst>
              <a:gd name="adj1" fmla="val 14146089"/>
              <a:gd name="adj2" fmla="val 21087785"/>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ame 13">
            <a:extLst>
              <a:ext uri="{FF2B5EF4-FFF2-40B4-BE49-F238E27FC236}">
                <a16:creationId xmlns:a16="http://schemas.microsoft.com/office/drawing/2014/main" id="{4EC1C450-7F4A-42C9-8765-C87F91D9F946}"/>
              </a:ext>
            </a:extLst>
          </p:cNvPr>
          <p:cNvSpPr/>
          <p:nvPr/>
        </p:nvSpPr>
        <p:spPr>
          <a:xfrm>
            <a:off x="0" y="0"/>
            <a:ext cx="9601200" cy="7467600"/>
          </a:xfrm>
          <a:prstGeom prst="frame">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4D1C66D-1AA4-47BC-A385-873E6B80BF49}"/>
                  </a:ext>
                </a:extLst>
              </p:cNvPr>
              <p:cNvSpPr txBox="1"/>
              <p:nvPr/>
            </p:nvSpPr>
            <p:spPr>
              <a:xfrm>
                <a:off x="2672276" y="2266176"/>
                <a:ext cx="2942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𝜔</m:t>
                          </m:r>
                        </m:e>
                        <m:sub>
                          <m:r>
                            <a:rPr lang="en-US" b="0" i="1" smtClean="0">
                              <a:solidFill>
                                <a:srgbClr val="0070C0"/>
                              </a:solidFill>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5" name="TextBox 14">
                <a:extLst>
                  <a:ext uri="{FF2B5EF4-FFF2-40B4-BE49-F238E27FC236}">
                    <a16:creationId xmlns:a16="http://schemas.microsoft.com/office/drawing/2014/main" id="{14D1C66D-1AA4-47BC-A385-873E6B80BF49}"/>
                  </a:ext>
                </a:extLst>
              </p:cNvPr>
              <p:cNvSpPr txBox="1">
                <a:spLocks noRot="1" noChangeAspect="1" noMove="1" noResize="1" noEditPoints="1" noAdjustHandles="1" noChangeArrowheads="1" noChangeShapeType="1" noTextEdit="1"/>
              </p:cNvSpPr>
              <p:nvPr/>
            </p:nvSpPr>
            <p:spPr>
              <a:xfrm>
                <a:off x="2672276" y="2266176"/>
                <a:ext cx="294247" cy="276999"/>
              </a:xfrm>
              <a:prstGeom prst="rect">
                <a:avLst/>
              </a:prstGeom>
              <a:blipFill>
                <a:blip r:embed="rId2"/>
                <a:stretch>
                  <a:fillRect l="-12245" r="-8163" b="-1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20DED23-7951-498A-B337-AF8FF5355989}"/>
                  </a:ext>
                </a:extLst>
              </p:cNvPr>
              <p:cNvSpPr txBox="1"/>
              <p:nvPr/>
            </p:nvSpPr>
            <p:spPr>
              <a:xfrm>
                <a:off x="2313237" y="3324225"/>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𝑣</m:t>
                          </m:r>
                        </m:e>
                        <m:sub>
                          <m:r>
                            <a:rPr lang="en-US" b="0" i="1" smtClean="0">
                              <a:solidFill>
                                <a:srgbClr val="0070C0"/>
                              </a:solidFill>
                              <a:latin typeface="Cambria Math" panose="02040503050406030204" pitchFamily="18" charset="0"/>
                              <a:ea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120DED23-7951-498A-B337-AF8FF5355989}"/>
                  </a:ext>
                </a:extLst>
              </p:cNvPr>
              <p:cNvSpPr txBox="1">
                <a:spLocks noRot="1" noChangeAspect="1" noMove="1" noResize="1" noEditPoints="1" noAdjustHandles="1" noChangeArrowheads="1" noChangeShapeType="1" noTextEdit="1"/>
              </p:cNvSpPr>
              <p:nvPr/>
            </p:nvSpPr>
            <p:spPr>
              <a:xfrm>
                <a:off x="2313237" y="3324225"/>
                <a:ext cx="250325" cy="276999"/>
              </a:xfrm>
              <a:prstGeom prst="rect">
                <a:avLst/>
              </a:prstGeom>
              <a:blipFill>
                <a:blip r:embed="rId3"/>
                <a:stretch>
                  <a:fillRect l="-14286" r="-9524" b="-173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825B43-B7BF-45AB-A702-E8797B7B2250}"/>
                  </a:ext>
                </a:extLst>
              </p:cNvPr>
              <p:cNvSpPr txBox="1"/>
              <p:nvPr/>
            </p:nvSpPr>
            <p:spPr>
              <a:xfrm>
                <a:off x="6926235" y="3474434"/>
                <a:ext cx="320729"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i="1">
                              <a:solidFill>
                                <a:srgbClr val="0070C0"/>
                              </a:solidFill>
                              <a:latin typeface="Cambria Math" panose="02040503050406030204" pitchFamily="18" charset="0"/>
                              <a:ea typeface="Cambria Math" panose="02040503050406030204" pitchFamily="18" charset="0"/>
                            </a:rPr>
                            <m:t>𝜔</m:t>
                          </m:r>
                        </m:e>
                        <m:sub>
                          <m:r>
                            <a:rPr lang="en-US" b="0" i="1" smtClean="0">
                              <a:solidFill>
                                <a:srgbClr val="0070C0"/>
                              </a:solidFill>
                              <a:latin typeface="Cambria Math" panose="02040503050406030204" pitchFamily="18" charset="0"/>
                              <a:ea typeface="Cambria Math" panose="02040503050406030204" pitchFamily="18" charset="0"/>
                            </a:rPr>
                            <m:t>𝑓</m:t>
                          </m:r>
                        </m:sub>
                      </m:sSub>
                    </m:oMath>
                  </m:oMathPara>
                </a14:m>
                <a:endParaRPr lang="en-US" dirty="0"/>
              </a:p>
            </p:txBody>
          </p:sp>
        </mc:Choice>
        <mc:Fallback xmlns="">
          <p:sp>
            <p:nvSpPr>
              <p:cNvPr id="17" name="TextBox 16">
                <a:extLst>
                  <a:ext uri="{FF2B5EF4-FFF2-40B4-BE49-F238E27FC236}">
                    <a16:creationId xmlns:a16="http://schemas.microsoft.com/office/drawing/2014/main" id="{28825B43-B7BF-45AB-A702-E8797B7B2250}"/>
                  </a:ext>
                </a:extLst>
              </p:cNvPr>
              <p:cNvSpPr txBox="1">
                <a:spLocks noRot="1" noChangeAspect="1" noMove="1" noResize="1" noEditPoints="1" noAdjustHandles="1" noChangeArrowheads="1" noChangeShapeType="1" noTextEdit="1"/>
              </p:cNvSpPr>
              <p:nvPr/>
            </p:nvSpPr>
            <p:spPr>
              <a:xfrm>
                <a:off x="6926235" y="3474434"/>
                <a:ext cx="320729" cy="299249"/>
              </a:xfrm>
              <a:prstGeom prst="rect">
                <a:avLst/>
              </a:prstGeom>
              <a:blipFill>
                <a:blip r:embed="rId4"/>
                <a:stretch>
                  <a:fillRect l="-9434" r="-13208"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9013F24-DD14-4856-82AA-DFCD54053CB5}"/>
                  </a:ext>
                </a:extLst>
              </p:cNvPr>
              <p:cNvSpPr txBox="1"/>
              <p:nvPr/>
            </p:nvSpPr>
            <p:spPr>
              <a:xfrm>
                <a:off x="6486524" y="4570013"/>
                <a:ext cx="276807"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𝑣</m:t>
                          </m:r>
                        </m:e>
                        <m:sub>
                          <m:r>
                            <a:rPr lang="en-US" b="0" i="1" smtClean="0">
                              <a:solidFill>
                                <a:srgbClr val="0070C0"/>
                              </a:solidFill>
                              <a:latin typeface="Cambria Math" panose="02040503050406030204" pitchFamily="18" charset="0"/>
                              <a:ea typeface="Cambria Math" panose="02040503050406030204" pitchFamily="18" charset="0"/>
                            </a:rPr>
                            <m:t>𝑓</m:t>
                          </m:r>
                        </m:sub>
                      </m:sSub>
                    </m:oMath>
                  </m:oMathPara>
                </a14:m>
                <a:endParaRPr lang="en-US" dirty="0"/>
              </a:p>
            </p:txBody>
          </p:sp>
        </mc:Choice>
        <mc:Fallback xmlns="">
          <p:sp>
            <p:nvSpPr>
              <p:cNvPr id="18" name="TextBox 17">
                <a:extLst>
                  <a:ext uri="{FF2B5EF4-FFF2-40B4-BE49-F238E27FC236}">
                    <a16:creationId xmlns:a16="http://schemas.microsoft.com/office/drawing/2014/main" id="{59013F24-DD14-4856-82AA-DFCD54053CB5}"/>
                  </a:ext>
                </a:extLst>
              </p:cNvPr>
              <p:cNvSpPr txBox="1">
                <a:spLocks noRot="1" noChangeAspect="1" noMove="1" noResize="1" noEditPoints="1" noAdjustHandles="1" noChangeArrowheads="1" noChangeShapeType="1" noTextEdit="1"/>
              </p:cNvSpPr>
              <p:nvPr/>
            </p:nvSpPr>
            <p:spPr>
              <a:xfrm>
                <a:off x="6486524" y="4570013"/>
                <a:ext cx="276807" cy="299249"/>
              </a:xfrm>
              <a:prstGeom prst="rect">
                <a:avLst/>
              </a:prstGeom>
              <a:blipFill>
                <a:blip r:embed="rId5"/>
                <a:stretch>
                  <a:fillRect l="-13333" r="-17778" b="-28571"/>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7FC50BB-E1E1-4784-963C-B80D7F50787F}"/>
              </a:ext>
            </a:extLst>
          </p:cNvPr>
          <p:cNvCxnSpPr/>
          <p:nvPr/>
        </p:nvCxnSpPr>
        <p:spPr>
          <a:xfrm flipH="1">
            <a:off x="1019175" y="4719637"/>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59D6FC0-C405-458B-8483-41BC01F3B835}"/>
              </a:ext>
            </a:extLst>
          </p:cNvPr>
          <p:cNvCxnSpPr>
            <a:cxnSpLocks/>
          </p:cNvCxnSpPr>
          <p:nvPr/>
        </p:nvCxnSpPr>
        <p:spPr>
          <a:xfrm flipH="1">
            <a:off x="1019175" y="6072187"/>
            <a:ext cx="4695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646A3CEB-582B-4E2D-8D89-F59F5221631C}"/>
              </a:ext>
            </a:extLst>
          </p:cNvPr>
          <p:cNvCxnSpPr>
            <a:cxnSpLocks/>
          </p:cNvCxnSpPr>
          <p:nvPr/>
        </p:nvCxnSpPr>
        <p:spPr>
          <a:xfrm flipV="1">
            <a:off x="1524000" y="4719637"/>
            <a:ext cx="9524" cy="135255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27338CA-89A9-4B2B-84A4-B94AD869639F}"/>
                  </a:ext>
                </a:extLst>
              </p:cNvPr>
              <p:cNvSpPr txBox="1"/>
              <p:nvPr/>
            </p:nvSpPr>
            <p:spPr>
              <a:xfrm>
                <a:off x="1352989" y="5295513"/>
                <a:ext cx="322974" cy="276999"/>
              </a:xfrm>
              <a:prstGeom prst="rect">
                <a:avLst/>
              </a:prstGeom>
              <a:solidFill>
                <a:schemeClr val="bg2">
                  <a:lumMod val="90000"/>
                </a:schemeClr>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0070C0"/>
                          </a:solidFill>
                          <a:latin typeface="Cambria Math" panose="02040503050406030204" pitchFamily="18" charset="0"/>
                          <a:ea typeface="Cambria Math" panose="02040503050406030204" pitchFamily="18" charset="0"/>
                        </a:rPr>
                        <m:t>∆</m:t>
                      </m:r>
                      <m:r>
                        <a:rPr lang="en-US" b="0" i="1" smtClean="0">
                          <a:solidFill>
                            <a:srgbClr val="0070C0"/>
                          </a:solidFill>
                          <a:latin typeface="Cambria Math" panose="02040503050406030204" pitchFamily="18" charset="0"/>
                          <a:ea typeface="Cambria Math" panose="02040503050406030204" pitchFamily="18" charset="0"/>
                        </a:rPr>
                        <m:t>h</m:t>
                      </m:r>
                    </m:oMath>
                  </m:oMathPara>
                </a14:m>
                <a:endParaRPr lang="en-US" dirty="0"/>
              </a:p>
            </p:txBody>
          </p:sp>
        </mc:Choice>
        <mc:Fallback xmlns="">
          <p:sp>
            <p:nvSpPr>
              <p:cNvPr id="29" name="TextBox 28">
                <a:extLst>
                  <a:ext uri="{FF2B5EF4-FFF2-40B4-BE49-F238E27FC236}">
                    <a16:creationId xmlns:a16="http://schemas.microsoft.com/office/drawing/2014/main" id="{B27338CA-89A9-4B2B-84A4-B94AD869639F}"/>
                  </a:ext>
                </a:extLst>
              </p:cNvPr>
              <p:cNvSpPr txBox="1">
                <a:spLocks noRot="1" noChangeAspect="1" noMove="1" noResize="1" noEditPoints="1" noAdjustHandles="1" noChangeArrowheads="1" noChangeShapeType="1" noTextEdit="1"/>
              </p:cNvSpPr>
              <p:nvPr/>
            </p:nvSpPr>
            <p:spPr>
              <a:xfrm>
                <a:off x="1352989" y="5295513"/>
                <a:ext cx="322974" cy="276999"/>
              </a:xfrm>
              <a:prstGeom prst="rect">
                <a:avLst/>
              </a:prstGeom>
              <a:blipFill>
                <a:blip r:embed="rId6"/>
                <a:stretch>
                  <a:fillRect l="-18868" r="-16981" b="-8889"/>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9F01F227-3110-41CE-A3EB-D997DA156673}"/>
              </a:ext>
            </a:extLst>
          </p:cNvPr>
          <p:cNvSpPr txBox="1"/>
          <p:nvPr/>
        </p:nvSpPr>
        <p:spPr>
          <a:xfrm>
            <a:off x="1976951" y="1720096"/>
            <a:ext cx="1218219" cy="369332"/>
          </a:xfrm>
          <a:prstGeom prst="rect">
            <a:avLst/>
          </a:prstGeom>
          <a:noFill/>
        </p:spPr>
        <p:txBody>
          <a:bodyPr wrap="none" rtlCol="0">
            <a:spAutoFit/>
          </a:bodyPr>
          <a:lstStyle/>
          <a:p>
            <a:r>
              <a:rPr lang="en-US" dirty="0"/>
              <a:t>initial state</a:t>
            </a:r>
          </a:p>
        </p:txBody>
      </p:sp>
      <p:sp>
        <p:nvSpPr>
          <p:cNvPr id="31" name="TextBox 30">
            <a:extLst>
              <a:ext uri="{FF2B5EF4-FFF2-40B4-BE49-F238E27FC236}">
                <a16:creationId xmlns:a16="http://schemas.microsoft.com/office/drawing/2014/main" id="{797A5BBC-3DC2-4198-9195-732761705A87}"/>
              </a:ext>
            </a:extLst>
          </p:cNvPr>
          <p:cNvSpPr txBox="1"/>
          <p:nvPr/>
        </p:nvSpPr>
        <p:spPr>
          <a:xfrm>
            <a:off x="5980591" y="2990802"/>
            <a:ext cx="1106008" cy="369332"/>
          </a:xfrm>
          <a:prstGeom prst="rect">
            <a:avLst/>
          </a:prstGeom>
          <a:noFill/>
        </p:spPr>
        <p:txBody>
          <a:bodyPr wrap="none" rtlCol="0">
            <a:spAutoFit/>
          </a:bodyPr>
          <a:lstStyle/>
          <a:p>
            <a:r>
              <a:rPr lang="en-US" dirty="0"/>
              <a:t>final state</a:t>
            </a:r>
          </a:p>
        </p:txBody>
      </p:sp>
    </p:spTree>
    <p:extLst>
      <p:ext uri="{BB962C8B-B14F-4D97-AF65-F5344CB8AC3E}">
        <p14:creationId xmlns:p14="http://schemas.microsoft.com/office/powerpoint/2010/main" val="18672170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525963"/>
          </a:xfrm>
        </p:spPr>
        <p:txBody>
          <a:bodyPr>
            <a:normAutofit fontScale="85000" lnSpcReduction="10000"/>
          </a:bodyPr>
          <a:lstStyle/>
          <a:p>
            <a:r>
              <a:rPr lang="en-US" dirty="0"/>
              <a:t>The turntable on a record player consists of a disk 12 in in diameter with a weight of 5lbs.  If the motor accelerates the turntable from rest to it’s operating speed of 33.33 rpm in one rotation.</a:t>
            </a:r>
          </a:p>
          <a:p>
            <a:r>
              <a:rPr lang="en-US" dirty="0"/>
              <a:t>Determine:</a:t>
            </a:r>
          </a:p>
          <a:p>
            <a:pPr lvl="1"/>
            <a:r>
              <a:rPr lang="en-US" dirty="0"/>
              <a:t>The work done by the motor.</a:t>
            </a:r>
          </a:p>
          <a:p>
            <a:pPr lvl="1"/>
            <a:r>
              <a:rPr lang="en-US" dirty="0"/>
              <a:t>The torque of the motor exerts.</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1026" name="Picture 2" descr="File:Marantz 6370Q turntable.jpg">
            <a:extLst>
              <a:ext uri="{FF2B5EF4-FFF2-40B4-BE49-F238E27FC236}">
                <a16:creationId xmlns:a16="http://schemas.microsoft.com/office/drawing/2014/main" id="{D1CB29C9-2895-4996-98A8-366F784B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712" y="2403784"/>
            <a:ext cx="3367088" cy="291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27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98371" y="6204858"/>
            <a:ext cx="274320" cy="65314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229600" cy="2392681"/>
          </a:xfrm>
        </p:spPr>
        <p:txBody>
          <a:bodyPr>
            <a:normAutofit fontScale="70000" lnSpcReduction="20000"/>
          </a:bodyPr>
          <a:lstStyle/>
          <a:p>
            <a:r>
              <a:rPr lang="en-US" dirty="0"/>
              <a:t>A system as shown below is used to passively slow the lowering of a gate.  The gate can be approximated as a flat plate on its edge with a mass of 25 kg and a height of 2m.</a:t>
            </a:r>
          </a:p>
          <a:p>
            <a:pPr lvl="1"/>
            <a:r>
              <a:rPr lang="en-US" dirty="0"/>
              <a:t>What would the angular velocity of the gate be without the spring?</a:t>
            </a:r>
            <a:endParaRPr lang="en-US" baseline="30000" dirty="0"/>
          </a:p>
          <a:p>
            <a:pPr lvl="1"/>
            <a:r>
              <a:rPr lang="en-US" dirty="0"/>
              <a:t>If we want to reduce the angular velocity at the bottom to 25% of it’s original value what should the spring constant be? Assume the spring is upstretched as shown in the diagram.</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sp>
        <p:nvSpPr>
          <p:cNvPr id="5" name="Rounded Rectangle 4"/>
          <p:cNvSpPr/>
          <p:nvPr/>
        </p:nvSpPr>
        <p:spPr>
          <a:xfrm>
            <a:off x="3298371" y="3733800"/>
            <a:ext cx="274320" cy="2743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3391990" y="50466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3396344"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rot="5400000">
            <a:off x="4521926" y="4968240"/>
            <a:ext cx="274320" cy="2743200"/>
          </a:xfrm>
          <a:prstGeom prst="roundRect">
            <a:avLst>
              <a:gd name="adj" fmla="val 50000"/>
            </a:avLst>
          </a:prstGeom>
          <a:noFill/>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a:off x="6106886" y="6204858"/>
            <a:ext cx="1894114" cy="424542"/>
          </a:xfrm>
          <a:prstGeom prst="triangle">
            <a:avLst>
              <a:gd name="adj" fmla="val 0"/>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0" y="3657600"/>
            <a:ext cx="2819400" cy="2971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2830286" y="6202680"/>
            <a:ext cx="370114" cy="42672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Oval 16"/>
          <p:cNvSpPr/>
          <p:nvPr/>
        </p:nvSpPr>
        <p:spPr>
          <a:xfrm>
            <a:off x="2209800" y="504008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Connector 22"/>
          <p:cNvCxnSpPr>
            <a:stCxn id="17" idx="6"/>
            <a:endCxn id="6" idx="2"/>
          </p:cNvCxnSpPr>
          <p:nvPr/>
        </p:nvCxnSpPr>
        <p:spPr>
          <a:xfrm>
            <a:off x="2301240" y="5085806"/>
            <a:ext cx="1090750"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525486" y="5105400"/>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460172" y="5040086"/>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sp>
        <p:nvSpPr>
          <p:cNvPr id="31" name="Oval 30"/>
          <p:cNvSpPr/>
          <p:nvPr/>
        </p:nvSpPr>
        <p:spPr>
          <a:xfrm>
            <a:off x="4611188"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stCxn id="17" idx="4"/>
          </p:cNvCxnSpPr>
          <p:nvPr/>
        </p:nvCxnSpPr>
        <p:spPr>
          <a:xfrm>
            <a:off x="2255520"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2064"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2064" y="3886200"/>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94312" y="5094514"/>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05200" y="6346372"/>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7768" y="3886200"/>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55520" y="5486400"/>
            <a:ext cx="116041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4753" y="4300641"/>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6" name="TextBox 45"/>
          <p:cNvSpPr txBox="1"/>
          <p:nvPr/>
        </p:nvSpPr>
        <p:spPr>
          <a:xfrm>
            <a:off x="3679370" y="5486400"/>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7" name="TextBox 46"/>
          <p:cNvSpPr txBox="1"/>
          <p:nvPr/>
        </p:nvSpPr>
        <p:spPr>
          <a:xfrm>
            <a:off x="1666061" y="5301734"/>
            <a:ext cx="543739" cy="369332"/>
          </a:xfrm>
          <a:prstGeom prst="rect">
            <a:avLst/>
          </a:prstGeom>
          <a:noFill/>
        </p:spPr>
        <p:txBody>
          <a:bodyPr wrap="none" rtlCol="0">
            <a:spAutoFit/>
          </a:bodyPr>
          <a:lstStyle/>
          <a:p>
            <a:r>
              <a:rPr lang="en-US" dirty="0">
                <a:solidFill>
                  <a:schemeClr val="accent1"/>
                </a:solidFill>
              </a:rPr>
              <a:t>.7m</a:t>
            </a:r>
          </a:p>
        </p:txBody>
      </p:sp>
    </p:spTree>
    <p:extLst>
      <p:ext uri="{BB962C8B-B14F-4D97-AF65-F5344CB8AC3E}">
        <p14:creationId xmlns:p14="http://schemas.microsoft.com/office/powerpoint/2010/main" val="1120520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lnSpcReduction="10000"/>
          </a:bodyPr>
          <a:lstStyle/>
          <a:p>
            <a:r>
              <a:rPr lang="en-US" b="0" i="0" dirty="0">
                <a:solidFill>
                  <a:srgbClr val="000000"/>
                </a:solidFill>
                <a:effectLst/>
                <a:latin typeface="Arial" panose="020B0604020202020204" pitchFamily="34" charset="0"/>
              </a:rPr>
              <a:t>If a couple moment M=(θ</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+2θ+2)Nm is applied to a disk, determine the work of the couple moment after the disk has rotated 4 times. What would be the sign of the work if the moment was applied in the opposite direction?</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pic>
        <p:nvPicPr>
          <p:cNvPr id="1026" name="Picture 2" descr="Problem 3 Diagram">
            <a:extLst>
              <a:ext uri="{FF2B5EF4-FFF2-40B4-BE49-F238E27FC236}">
                <a16:creationId xmlns:a16="http://schemas.microsoft.com/office/drawing/2014/main" id="{500FF690-A72F-4CB1-9066-4FCF72749B1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1960" y="1398588"/>
            <a:ext cx="362204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3505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92500"/>
          </a:bodyPr>
          <a:lstStyle/>
          <a:p>
            <a:r>
              <a:rPr lang="en-US" b="0" i="0" dirty="0">
                <a:solidFill>
                  <a:srgbClr val="000000"/>
                </a:solidFill>
                <a:effectLst/>
                <a:latin typeface="Arial" panose="020B0604020202020204" pitchFamily="34" charset="0"/>
              </a:rPr>
              <a:t>A crane lifts a crate with mass 30kg using a cable. If the crane applies a force of 400N and lifts it up to a height of 5m, determine the work done by both the crane and gravity, and the crate’s final velocity if it started from rest.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16</a:t>
            </a:fld>
            <a:endParaRPr lang="en-US"/>
          </a:p>
        </p:txBody>
      </p:sp>
      <p:pic>
        <p:nvPicPr>
          <p:cNvPr id="2050" name="Picture 2" descr="Problem 4 Diagram">
            <a:extLst>
              <a:ext uri="{FF2B5EF4-FFF2-40B4-BE49-F238E27FC236}">
                <a16:creationId xmlns:a16="http://schemas.microsoft.com/office/drawing/2014/main" id="{DF3EB2B5-BF6A-45A5-B9E9-FF5DF59DEEB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67879" y="1438274"/>
            <a:ext cx="3257021" cy="4875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59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70000" lnSpcReduction="20000"/>
          </a:bodyPr>
          <a:lstStyle/>
          <a:p>
            <a:r>
              <a:rPr lang="en-US" b="0" i="0" dirty="0">
                <a:solidFill>
                  <a:srgbClr val="000000"/>
                </a:solidFill>
                <a:effectLst/>
                <a:latin typeface="Arial" panose="020B0604020202020204" pitchFamily="34" charset="0"/>
              </a:rPr>
              <a:t>Find the potential energy at point A and at point C. Determine which location has greater potential energy. The collar has mass m=0.8kg and the spring has a constant k=600 N/m. Point A is located a horizontal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=0.6m away from the wall while point C is located a vertical distance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C</a:t>
            </a:r>
            <a:r>
              <a:rPr lang="en-US" b="0" i="0" dirty="0">
                <a:solidFill>
                  <a:srgbClr val="000000"/>
                </a:solidFill>
                <a:effectLst/>
                <a:latin typeface="Arial" panose="020B0604020202020204" pitchFamily="34" charset="0"/>
              </a:rPr>
              <a:t>=1.3 m below point O on the diagram. Point B is located a vertical distance d</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=0.9 m below point A and the track has a radius r=0.2 m. The unstretched length of the spring is l</a:t>
            </a:r>
            <a:r>
              <a:rPr lang="en-US" b="0" i="0" baseline="-25000" dirty="0">
                <a:solidFill>
                  <a:srgbClr val="000000"/>
                </a:solidFill>
                <a:effectLst/>
                <a:latin typeface="Arial" panose="020B0604020202020204" pitchFamily="34" charset="0"/>
              </a:rPr>
              <a:t>0</a:t>
            </a:r>
            <a:r>
              <a:rPr lang="en-US" b="0" i="0" dirty="0">
                <a:solidFill>
                  <a:srgbClr val="000000"/>
                </a:solidFill>
                <a:effectLst/>
                <a:latin typeface="Arial" panose="020B0604020202020204" pitchFamily="34" charset="0"/>
              </a:rPr>
              <a:t>=0.12 m.</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p:pic>
        <p:nvPicPr>
          <p:cNvPr id="3074" name="Picture 2" descr="Problem 5 Diagram">
            <a:extLst>
              <a:ext uri="{FF2B5EF4-FFF2-40B4-BE49-F238E27FC236}">
                <a16:creationId xmlns:a16="http://schemas.microsoft.com/office/drawing/2014/main" id="{D07AA8FD-D7D3-421E-AA4D-8DFAD0436B0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4172" y="1981200"/>
            <a:ext cx="4101253" cy="426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364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077200" cy="2362201"/>
          </a:xfrm>
        </p:spPr>
        <p:txBody>
          <a:bodyPr>
            <a:normAutofit fontScale="55000" lnSpcReduction="20000"/>
          </a:bodyPr>
          <a:lstStyle/>
          <a:p>
            <a:r>
              <a:rPr lang="en-US" b="0" i="0" dirty="0">
                <a:solidFill>
                  <a:srgbClr val="000000"/>
                </a:solidFill>
                <a:effectLst/>
                <a:latin typeface="Arial" panose="020B0604020202020204" pitchFamily="34" charset="0"/>
              </a:rPr>
              <a:t>A lazy engineer is designing a robot to move things for him. He places a hub motor inside a 2.5 kg disk such that a couple moment of M=2.943 Nm is applied. If the attached package has a mass m=5 Kg and the coefficients of kinetic friction and static friction for between all objects are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k</a:t>
            </a:r>
            <a:r>
              <a:rPr lang="en-US" b="0" i="0" dirty="0">
                <a:solidFill>
                  <a:srgbClr val="000000"/>
                </a:solidFill>
                <a:effectLst/>
                <a:latin typeface="Arial" panose="020B0604020202020204" pitchFamily="34" charset="0"/>
              </a:rPr>
              <a:t>=0.2 and </a:t>
            </a:r>
            <a:r>
              <a:rPr lang="en-US" b="0" i="0" dirty="0" err="1">
                <a:solidFill>
                  <a:srgbClr val="000000"/>
                </a:solidFill>
                <a:effectLst/>
                <a:latin typeface="Arial" panose="020B0604020202020204" pitchFamily="34" charset="0"/>
              </a:rPr>
              <a:t>μ</a:t>
            </a:r>
            <a:r>
              <a:rPr lang="en-US" b="0" i="0" baseline="-25000" dirty="0" err="1">
                <a:solidFill>
                  <a:srgbClr val="000000"/>
                </a:solidFill>
                <a:effectLst/>
                <a:latin typeface="Arial" panose="020B0604020202020204" pitchFamily="34" charset="0"/>
              </a:rPr>
              <a:t>s</a:t>
            </a:r>
            <a:r>
              <a:rPr lang="en-US" b="0" i="0" dirty="0">
                <a:solidFill>
                  <a:srgbClr val="000000"/>
                </a:solidFill>
                <a:effectLst/>
                <a:latin typeface="Arial" panose="020B0604020202020204" pitchFamily="34" charset="0"/>
              </a:rPr>
              <a:t>=0.4 respectively, determine the angular velocity of the disk after its center of mass has travelled a distance d=0.5 m. Assume the disk rolls without slipping and the package does not tip. The disk has a radius r=0.3 m, the spring constant is k=100 N/m and the spring is unstretched originally.</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pic>
        <p:nvPicPr>
          <p:cNvPr id="4098" name="Picture 2" descr="Problem 6 Diagram">
            <a:extLst>
              <a:ext uri="{FF2B5EF4-FFF2-40B4-BE49-F238E27FC236}">
                <a16:creationId xmlns:a16="http://schemas.microsoft.com/office/drawing/2014/main" id="{7DFA6001-0F71-427D-9246-4F97C21831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3100" y="3814405"/>
            <a:ext cx="5257800" cy="3015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65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62500" lnSpcReduction="20000"/>
          </a:bodyPr>
          <a:lstStyle/>
          <a:p>
            <a:r>
              <a:rPr lang="en-US" b="0" i="0" dirty="0">
                <a:solidFill>
                  <a:srgbClr val="000000"/>
                </a:solidFill>
                <a:effectLst/>
                <a:latin typeface="Arial" panose="020B0604020202020204" pitchFamily="34" charset="0"/>
              </a:rPr>
              <a:t>For a summer, you’ve taken a job at your uncle’s auto shop. You pull on the left side of a chain wrapped around a pulley with a force of F=50 N. The pulley has a mass m=20 Kg and a radius r=0.2 m. If the chain has a mass of 3.4 Kg/m, determine the angular velocity of the pulley after it has rotated θ=90 degrees. There is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=3 m of chain hanging off the left side and </a:t>
            </a:r>
            <a:r>
              <a:rPr lang="en-US" b="0" i="0" dirty="0" err="1">
                <a:solidFill>
                  <a:srgbClr val="000000"/>
                </a:solidFill>
                <a:effectLst/>
                <a:latin typeface="Arial" panose="020B0604020202020204" pitchFamily="34" charset="0"/>
              </a:rPr>
              <a:t>l</a:t>
            </a:r>
            <a:r>
              <a:rPr lang="en-US" b="0" i="0" baseline="-25000" dirty="0" err="1">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=2 m hanging off the right side of the pulley. Assume the chain does not slip and that the system was released from rest just before you pulled on it. Assume the pulley can be modelled as a disk.</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pic>
        <p:nvPicPr>
          <p:cNvPr id="5122" name="Picture 2" descr="Problem 7 Diagram">
            <a:extLst>
              <a:ext uri="{FF2B5EF4-FFF2-40B4-BE49-F238E27FC236}">
                <a16:creationId xmlns:a16="http://schemas.microsoft.com/office/drawing/2014/main" id="{F1BA0F9D-BF0F-4443-9562-6F84D5F16A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62600" y="1417637"/>
            <a:ext cx="3276600" cy="4857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440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Work and Energy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principle of work and energy is best summarized as this...</a:t>
                </a:r>
              </a:p>
              <a:p>
                <a:pPr marL="0" indent="0" algn="ctr">
                  <a:buNone/>
                </a:pPr>
                <a:r>
                  <a:rPr lang="en-US" b="1" dirty="0"/>
                  <a:t>“The work done to a system will be equal to the change in the system’s energy”</a:t>
                </a:r>
              </a:p>
              <a:p>
                <a:r>
                  <a:rPr lang="en-US" dirty="0"/>
                  <a:t>If we put this together in a single equation, we wind up with the following.</a:t>
                </a:r>
              </a:p>
              <a:p>
                <a:pPr marL="0" indent="0">
                  <a:buNone/>
                </a:pPr>
                <a:endParaRPr lang="en-US" dirty="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sz="3600">
                          <a:latin typeface="Cambria Math"/>
                        </a:rPr>
                        <m:t>W</m:t>
                      </m:r>
                      <m:r>
                        <a:rPr lang="en-US" sz="3600">
                          <a:latin typeface="Cambria Math"/>
                        </a:rPr>
                        <m:t>=∆</m:t>
                      </m:r>
                      <m:r>
                        <m:rPr>
                          <m:sty m:val="p"/>
                        </m:rPr>
                        <a:rPr lang="en-US" sz="3600">
                          <a:latin typeface="Cambria Math"/>
                          <a:ea typeface="Cambria Math"/>
                        </a:rPr>
                        <m:t>KE</m:t>
                      </m:r>
                      <m:r>
                        <a:rPr lang="en-US" sz="3600">
                          <a:latin typeface="Cambria Math"/>
                          <a:ea typeface="Cambria Math"/>
                        </a:rPr>
                        <m:t>+∆</m:t>
                      </m:r>
                      <m:r>
                        <m:rPr>
                          <m:sty m:val="p"/>
                        </m:rPr>
                        <a:rPr lang="en-US" sz="3600">
                          <a:latin typeface="Cambria Math"/>
                          <a:ea typeface="Cambria Math"/>
                        </a:rPr>
                        <m:t>PE</m:t>
                      </m:r>
                    </m:oMath>
                  </m:oMathPara>
                </a14:m>
                <a:endParaRPr lang="en-US" sz="3600" dirty="0"/>
              </a:p>
              <a:p>
                <a:pPr marL="0" indent="0" algn="ctr">
                  <a:buNone/>
                </a:pPr>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04" t="-1752" r="-25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7926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4724400" cy="4800601"/>
          </a:xfrm>
        </p:spPr>
        <p:txBody>
          <a:bodyPr>
            <a:normAutofit fontScale="85000" lnSpcReduction="10000"/>
          </a:bodyPr>
          <a:lstStyle/>
          <a:p>
            <a:r>
              <a:rPr lang="en-US" b="0" i="0" dirty="0">
                <a:solidFill>
                  <a:srgbClr val="000000"/>
                </a:solidFill>
                <a:effectLst/>
                <a:latin typeface="Arial" panose="020B0604020202020204" pitchFamily="34" charset="0"/>
              </a:rPr>
              <a:t>A 30kg sheet of ice with length l=1.5 m at an angle θ=30 degrees has a force F=650 N applied at B. Determine the magnitude of the angular velocity of the plank when it reaches a vertical position. Assume the sheet acts like a thin plate and that contact between the sheet and all surfaces is frictionless.</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20</a:t>
            </a:fld>
            <a:endParaRPr lang="en-US"/>
          </a:p>
        </p:txBody>
      </p:sp>
      <p:pic>
        <p:nvPicPr>
          <p:cNvPr id="6146" name="Picture 2" descr="Problem 8 Diagram">
            <a:extLst>
              <a:ext uri="{FF2B5EF4-FFF2-40B4-BE49-F238E27FC236}">
                <a16:creationId xmlns:a16="http://schemas.microsoft.com/office/drawing/2014/main" id="{5D9997BC-C1BA-4B57-BB28-7EA72D9F21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60582" y="1829594"/>
            <a:ext cx="4483418"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320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B9ED9-43C8-4F77-B48E-1F5C8A697141}"/>
              </a:ext>
            </a:extLst>
          </p:cNvPr>
          <p:cNvSpPr>
            <a:spLocks noGrp="1"/>
          </p:cNvSpPr>
          <p:nvPr>
            <p:ph type="title"/>
          </p:nvPr>
        </p:nvSpPr>
        <p:spPr/>
        <p:txBody>
          <a:bodyPr>
            <a:normAutofit fontScale="90000"/>
          </a:bodyPr>
          <a:lstStyle/>
          <a:p>
            <a:r>
              <a:rPr lang="en-US" dirty="0"/>
              <a:t>Setting up the Work and Energy Equation</a:t>
            </a:r>
          </a:p>
        </p:txBody>
      </p:sp>
      <p:sp>
        <p:nvSpPr>
          <p:cNvPr id="3" name="Content Placeholder 2">
            <a:extLst>
              <a:ext uri="{FF2B5EF4-FFF2-40B4-BE49-F238E27FC236}">
                <a16:creationId xmlns:a16="http://schemas.microsoft.com/office/drawing/2014/main" id="{F9A4E225-11D5-ED17-C01A-F27D4BDED212}"/>
              </a:ext>
            </a:extLst>
          </p:cNvPr>
          <p:cNvSpPr>
            <a:spLocks noGrp="1"/>
          </p:cNvSpPr>
          <p:nvPr>
            <p:ph idx="1"/>
          </p:nvPr>
        </p:nvSpPr>
        <p:spPr/>
        <p:txBody>
          <a:bodyPr>
            <a:normAutofit/>
          </a:bodyPr>
          <a:lstStyle/>
          <a:p>
            <a:r>
              <a:rPr lang="en-US" dirty="0"/>
              <a:t>To start a work and energy problem, we will need start by defining an initial and final state.</a:t>
            </a:r>
          </a:p>
          <a:p>
            <a:pPr lvl="1"/>
            <a:r>
              <a:rPr lang="en-US" dirty="0"/>
              <a:t>If possible, draw these out and label relevant information at each step.</a:t>
            </a:r>
          </a:p>
          <a:p>
            <a:pPr lvl="1"/>
            <a:endParaRPr lang="en-US" dirty="0"/>
          </a:p>
        </p:txBody>
      </p:sp>
      <p:sp>
        <p:nvSpPr>
          <p:cNvPr id="4" name="Slide Number Placeholder 3">
            <a:extLst>
              <a:ext uri="{FF2B5EF4-FFF2-40B4-BE49-F238E27FC236}">
                <a16:creationId xmlns:a16="http://schemas.microsoft.com/office/drawing/2014/main" id="{DA614999-5A80-A3B0-B91B-39ECE8061C74}"/>
              </a:ext>
            </a:extLst>
          </p:cNvPr>
          <p:cNvSpPr>
            <a:spLocks noGrp="1"/>
          </p:cNvSpPr>
          <p:nvPr>
            <p:ph type="sldNum" sz="quarter" idx="12"/>
          </p:nvPr>
        </p:nvSpPr>
        <p:spPr/>
        <p:txBody>
          <a:bodyPr/>
          <a:lstStyle/>
          <a:p>
            <a:fld id="{929262FE-7F58-4A1E-8AF3-5A510A86DEBD}" type="slidenum">
              <a:rPr lang="en-US" smtClean="0"/>
              <a:t>3</a:t>
            </a:fld>
            <a:endParaRPr lang="en-US" dirty="0"/>
          </a:p>
        </p:txBody>
      </p:sp>
      <p:pic>
        <p:nvPicPr>
          <p:cNvPr id="5" name="Picture 4">
            <a:extLst>
              <a:ext uri="{FF2B5EF4-FFF2-40B4-BE49-F238E27FC236}">
                <a16:creationId xmlns:a16="http://schemas.microsoft.com/office/drawing/2014/main" id="{14D374F9-7F81-A144-9208-E84EFC6C90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668" y="3733800"/>
            <a:ext cx="4931732" cy="3124200"/>
          </a:xfrm>
          <a:prstGeom prst="rect">
            <a:avLst/>
          </a:prstGeom>
        </p:spPr>
      </p:pic>
    </p:spTree>
    <p:extLst>
      <p:ext uri="{BB962C8B-B14F-4D97-AF65-F5344CB8AC3E}">
        <p14:creationId xmlns:p14="http://schemas.microsoft.com/office/powerpoint/2010/main" val="2274039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F028-C141-0708-EF99-B40BCB1830EF}"/>
              </a:ext>
            </a:extLst>
          </p:cNvPr>
          <p:cNvSpPr>
            <a:spLocks noGrp="1"/>
          </p:cNvSpPr>
          <p:nvPr>
            <p:ph type="title"/>
          </p:nvPr>
        </p:nvSpPr>
        <p:spPr/>
        <p:txBody>
          <a:bodyPr>
            <a:normAutofit fontScale="90000"/>
          </a:bodyPr>
          <a:lstStyle/>
          <a:p>
            <a:r>
              <a:rPr lang="en-US" dirty="0"/>
              <a:t>Setting Up the Work and Energy Equation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5A2F6F-D968-9C6A-CF35-49DB7B7E7FDB}"/>
                  </a:ext>
                </a:extLst>
              </p:cNvPr>
              <p:cNvSpPr>
                <a:spLocks noGrp="1"/>
              </p:cNvSpPr>
              <p:nvPr>
                <p:ph idx="1"/>
              </p:nvPr>
            </p:nvSpPr>
            <p:spPr>
              <a:xfrm>
                <a:off x="457200" y="1600200"/>
                <a:ext cx="8229600" cy="4876800"/>
              </a:xfrm>
            </p:spPr>
            <p:txBody>
              <a:bodyPr>
                <a:normAutofit fontScale="85000" lnSpcReduction="20000"/>
              </a:bodyPr>
              <a:lstStyle/>
              <a:p>
                <a:r>
                  <a:rPr lang="en-US" dirty="0"/>
                  <a:t>After defining our initial and final states, we will want to identify the relevant work and energy terms in our problems (work done, kinetic energies, and potential energies).</a:t>
                </a:r>
              </a:p>
              <a:p>
                <a:pPr lvl="1"/>
                <a:r>
                  <a:rPr lang="en-US" dirty="0"/>
                  <a:t>Some of these values may be knowns we can calculate based on given values</a:t>
                </a:r>
              </a:p>
              <a:p>
                <a:pPr lvl="1"/>
                <a:r>
                  <a:rPr lang="en-US" dirty="0"/>
                  <a:t>Some of these values will be unknowns with variables we are solving for</a:t>
                </a:r>
              </a:p>
              <a:p>
                <a:pPr lvl="1"/>
                <a:r>
                  <a:rPr lang="en-US" dirty="0"/>
                  <a:t>Some of these terms may not be relevant to the problem we are working on</a:t>
                </a:r>
              </a:p>
              <a:p>
                <a:r>
                  <a:rPr lang="en-US" dirty="0"/>
                  <a:t>All of these terms will get plugged into our single equation</a:t>
                </a:r>
              </a:p>
              <a:p>
                <a:pPr marL="0" indent="0">
                  <a:buNone/>
                </a:pPr>
                <a14:m>
                  <m:oMathPara xmlns:m="http://schemas.openxmlformats.org/officeDocument/2006/math">
                    <m:oMathParaPr>
                      <m:jc m:val="centerGroup"/>
                    </m:oMathParaPr>
                    <m:oMath xmlns:m="http://schemas.openxmlformats.org/officeDocument/2006/math">
                      <m:r>
                        <m:rPr>
                          <m:sty m:val="p"/>
                        </m:rPr>
                        <a:rPr lang="en-US" sz="3200" smtClean="0">
                          <a:latin typeface="Cambria Math"/>
                        </a:rPr>
                        <m:t>W</m:t>
                      </m:r>
                      <m:r>
                        <a:rPr lang="en-US" sz="3200" smtClean="0">
                          <a:latin typeface="Cambria Math"/>
                        </a:rPr>
                        <m:t>=∆</m:t>
                      </m:r>
                      <m:r>
                        <m:rPr>
                          <m:sty m:val="p"/>
                        </m:rPr>
                        <a:rPr lang="en-US" sz="3200">
                          <a:latin typeface="Cambria Math"/>
                          <a:ea typeface="Cambria Math"/>
                        </a:rPr>
                        <m:t>KE</m:t>
                      </m:r>
                      <m:r>
                        <a:rPr lang="en-US" sz="3200">
                          <a:latin typeface="Cambria Math"/>
                          <a:ea typeface="Cambria Math"/>
                        </a:rPr>
                        <m:t>+∆</m:t>
                      </m:r>
                      <m:r>
                        <m:rPr>
                          <m:sty m:val="p"/>
                        </m:rPr>
                        <a:rPr lang="en-US" sz="3200">
                          <a:latin typeface="Cambria Math"/>
                          <a:ea typeface="Cambria Math"/>
                        </a:rPr>
                        <m:t>PE</m:t>
                      </m:r>
                    </m:oMath>
                  </m:oMathPara>
                </a14:m>
                <a:endParaRPr lang="en-US" sz="32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255A2F6F-D968-9C6A-CF35-49DB7B7E7FDB}"/>
                  </a:ext>
                </a:extLst>
              </p:cNvPr>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1259" t="-262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E8215A8-5884-3F8C-BDE4-B7B82D6A70E1}"/>
              </a:ext>
            </a:extLst>
          </p:cNvPr>
          <p:cNvSpPr>
            <a:spLocks noGrp="1"/>
          </p:cNvSpPr>
          <p:nvPr>
            <p:ph type="sldNum" sz="quarter" idx="12"/>
          </p:nvPr>
        </p:nvSpPr>
        <p:spPr/>
        <p:txBody>
          <a:bodyPr/>
          <a:lstStyle/>
          <a:p>
            <a:fld id="{929262FE-7F58-4A1E-8AF3-5A510A86DEBD}" type="slidenum">
              <a:rPr lang="en-US" smtClean="0"/>
              <a:t>4</a:t>
            </a:fld>
            <a:endParaRPr lang="en-US" dirty="0"/>
          </a:p>
        </p:txBody>
      </p:sp>
    </p:spTree>
    <p:extLst>
      <p:ext uri="{BB962C8B-B14F-4D97-AF65-F5344CB8AC3E}">
        <p14:creationId xmlns:p14="http://schemas.microsoft.com/office/powerpoint/2010/main" val="180462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D0983-4896-49A1-AF9D-F5FE15AC92D1}"/>
              </a:ext>
            </a:extLst>
          </p:cNvPr>
          <p:cNvSpPr>
            <a:spLocks noGrp="1"/>
          </p:cNvSpPr>
          <p:nvPr>
            <p:ph type="title"/>
          </p:nvPr>
        </p:nvSpPr>
        <p:spPr/>
        <p:txBody>
          <a:bodyPr>
            <a:normAutofit/>
          </a:bodyPr>
          <a:lstStyle/>
          <a:p>
            <a:r>
              <a:rPr lang="en-US" dirty="0"/>
              <a:t>Work and Energy Terms</a:t>
            </a:r>
          </a:p>
        </p:txBody>
      </p:sp>
      <p:sp>
        <p:nvSpPr>
          <p:cNvPr id="3" name="Content Placeholder 2">
            <a:extLst>
              <a:ext uri="{FF2B5EF4-FFF2-40B4-BE49-F238E27FC236}">
                <a16:creationId xmlns:a16="http://schemas.microsoft.com/office/drawing/2014/main" id="{CC356B5F-8C44-457A-8920-CED107C65D94}"/>
              </a:ext>
            </a:extLst>
          </p:cNvPr>
          <p:cNvSpPr>
            <a:spLocks noGrp="1"/>
          </p:cNvSpPr>
          <p:nvPr>
            <p:ph idx="1"/>
          </p:nvPr>
        </p:nvSpPr>
        <p:spPr>
          <a:xfrm>
            <a:off x="457200" y="1600201"/>
            <a:ext cx="8229600" cy="685800"/>
          </a:xfrm>
        </p:spPr>
        <p:txBody>
          <a:bodyPr>
            <a:normAutofit fontScale="70000" lnSpcReduction="20000"/>
          </a:bodyPr>
          <a:lstStyle/>
          <a:p>
            <a:r>
              <a:rPr lang="en-US" dirty="0"/>
              <a:t>For rigid body systems, we have the following basic definitions…</a:t>
            </a:r>
          </a:p>
          <a:p>
            <a:pPr lvl="1"/>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extLst>
                  <p:ext uri="{D42A27DB-BD31-4B8C-83A1-F6EECF244321}">
                    <p14:modId xmlns:p14="http://schemas.microsoft.com/office/powerpoint/2010/main" val="3777284111"/>
                  </p:ext>
                </p:extLst>
              </p:nvPr>
            </p:nvGraphicFramePr>
            <p:xfrm>
              <a:off x="304800" y="2051005"/>
              <a:ext cx="8534400" cy="4654595"/>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3146447149"/>
                        </a:ext>
                      </a:extLst>
                    </a:gridCol>
                    <a:gridCol w="5867400">
                      <a:extLst>
                        <a:ext uri="{9D8B030D-6E8A-4147-A177-3AD203B41FA5}">
                          <a16:colId xmlns:a16="http://schemas.microsoft.com/office/drawing/2014/main" val="27649801"/>
                        </a:ext>
                      </a:extLst>
                    </a:gridCol>
                  </a:tblGrid>
                  <a:tr h="784388">
                    <a:tc>
                      <a:txBody>
                        <a:bodyPr/>
                        <a:lstStyle/>
                        <a:p>
                          <a:pPr algn="r"/>
                          <a:r>
                            <a:rPr lang="en-US" sz="2000" dirty="0"/>
                            <a:t>Work:</a:t>
                          </a:r>
                        </a:p>
                      </a:txBody>
                      <a:tcPr anchor="ctr"/>
                    </a:tc>
                    <a:tc>
                      <a:txBody>
                        <a:bodyPr/>
                        <a:lstStyle/>
                        <a:p>
                          <a:pPr algn="ctr"/>
                          <a14:m>
                            <m:oMath xmlns:m="http://schemas.openxmlformats.org/officeDocument/2006/math">
                              <m:r>
                                <a:rPr lang="en-US" sz="2000" smtClean="0">
                                  <a:latin typeface="Cambria Math" panose="02040503050406030204" pitchFamily="18" charset="0"/>
                                </a:rPr>
                                <m:t>𝑊</m:t>
                              </m:r>
                              <m:r>
                                <a:rPr lang="en-US" sz="2000">
                                  <a:latin typeface="Cambria Math" panose="02040503050406030204" pitchFamily="18" charset="0"/>
                                </a:rPr>
                                <m:t>=</m:t>
                              </m:r>
                              <m:r>
                                <a:rPr lang="en-US" sz="2000" smtClean="0">
                                  <a:latin typeface="Cambria Math" panose="02040503050406030204" pitchFamily="18" charset="0"/>
                                </a:rPr>
                                <m:t>𝐹</m:t>
                              </m:r>
                              <m:r>
                                <a:rPr lang="en-US" sz="2000">
                                  <a:latin typeface="Cambria Math" panose="02040503050406030204" pitchFamily="18" charset="0"/>
                                </a:rPr>
                                <m:t>∗</m:t>
                              </m:r>
                              <m:r>
                                <a:rPr lang="en-US" sz="2000">
                                  <a:latin typeface="Cambria Math" panose="02040503050406030204" pitchFamily="18" charset="0"/>
                                </a:rPr>
                                <m:t>𝑑</m:t>
                              </m:r>
                            </m:oMath>
                          </a14:m>
                          <a:r>
                            <a:rPr lang="en-US" sz="2000" dirty="0"/>
                            <a:t> </a:t>
                          </a:r>
                          <a:r>
                            <a:rPr lang="en-US" sz="2000" baseline="0" dirty="0"/>
                            <a:t> </a:t>
                          </a:r>
                          <a:r>
                            <a:rPr lang="en-US" sz="2000" baseline="0" dirty="0">
                              <a:solidFill>
                                <a:schemeClr val="bg1">
                                  <a:lumMod val="75000"/>
                                </a:schemeClr>
                              </a:solidFill>
                            </a:rPr>
                            <a:t>and/o</a:t>
                          </a:r>
                          <a:r>
                            <a:rPr lang="en-US" sz="2000" dirty="0">
                              <a:solidFill>
                                <a:schemeClr val="bg1">
                                  <a:lumMod val="75000"/>
                                </a:schemeClr>
                              </a:solidFill>
                            </a:rPr>
                            <a:t>r</a:t>
                          </a:r>
                          <a:r>
                            <a:rPr lang="en-US" sz="2000" baseline="0" dirty="0"/>
                            <a:t>  </a:t>
                          </a:r>
                          <a14:m>
                            <m:oMath xmlns:m="http://schemas.openxmlformats.org/officeDocument/2006/math">
                              <m:r>
                                <a:rPr lang="en-US" sz="2000" b="0" i="1" smtClean="0">
                                  <a:latin typeface="Cambria Math" panose="02040503050406030204" pitchFamily="18" charset="0"/>
                                </a:rPr>
                                <m:t>𝑊</m:t>
                              </m:r>
                              <m:r>
                                <a:rPr lang="en-US" sz="2000" i="1">
                                  <a:latin typeface="Cambria Math"/>
                                </a:rPr>
                                <m:t>=</m:t>
                              </m:r>
                              <m:r>
                                <a:rPr lang="en-US" sz="2000" b="0" i="1" smtClean="0">
                                  <a:latin typeface="Cambria Math" panose="02040503050406030204" pitchFamily="18" charset="0"/>
                                </a:rPr>
                                <m:t>𝑀</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𝜃</m:t>
                              </m:r>
                            </m:oMath>
                          </a14:m>
                          <a:endParaRPr lang="en-US" sz="2000" dirty="0"/>
                        </a:p>
                      </a:txBody>
                      <a:tcPr anchor="ctr"/>
                    </a:tc>
                    <a:extLst>
                      <a:ext uri="{0D108BD9-81ED-4DB2-BD59-A6C34878D82A}">
                        <a16:rowId xmlns:a16="http://schemas.microsoft.com/office/drawing/2014/main" val="1488300803"/>
                      </a:ext>
                    </a:extLst>
                  </a:tr>
                  <a:tr h="795283">
                    <a:tc>
                      <a:txBody>
                        <a:bodyPr/>
                        <a:lstStyle/>
                        <a:p>
                          <a:pPr algn="r"/>
                          <a:r>
                            <a:rPr lang="en-US" sz="2000" dirty="0"/>
                            <a:t>Change in Kinetic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𝐾</m:t>
                                </m:r>
                                <m:r>
                                  <a:rPr lang="en-US" sz="2000" i="1">
                                    <a:latin typeface="Cambria Math"/>
                                  </a:rPr>
                                  <m:t>𝐸</m:t>
                                </m:r>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r>
                                  <a:rPr lang="en-US" sz="2000" i="1">
                                    <a:latin typeface="Cambria Math"/>
                                  </a:rPr>
                                  <m:t>𝑚</m:t>
                                </m:r>
                                <m:sSup>
                                  <m:sSupPr>
                                    <m:ctrlPr>
                                      <a:rPr lang="en-US" sz="2000" i="1">
                                        <a:latin typeface="Cambria Math" panose="02040503050406030204" pitchFamily="18" charset="0"/>
                                      </a:rPr>
                                    </m:ctrlPr>
                                  </m:sSup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𝑓</m:t>
                                        </m:r>
                                      </m:sub>
                                    </m:sSub>
                                  </m:e>
                                  <m:sup>
                                    <m:r>
                                      <a:rPr lang="en-US" sz="2000" i="1">
                                        <a:latin typeface="Cambria Math"/>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r>
                                  <a:rPr lang="en-US" sz="2000" i="1">
                                    <a:latin typeface="Cambria Math"/>
                                  </a:rPr>
                                  <m:t>𝑚</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𝑣</m:t>
                                        </m:r>
                                      </m:e>
                                      <m:sub>
                                        <m:r>
                                          <a:rPr lang="en-US" sz="2000" b="0" i="1" smtClean="0">
                                            <a:latin typeface="Cambria Math" panose="02040503050406030204" pitchFamily="18" charset="0"/>
                                          </a:rPr>
                                          <m:t>𝑖</m:t>
                                        </m:r>
                                      </m:sub>
                                    </m:sSub>
                                  </m:e>
                                  <m:sup>
                                    <m:r>
                                      <a:rPr lang="en-US" sz="2000" i="1">
                                        <a:latin typeface="Cambria Math"/>
                                      </a:rPr>
                                      <m:t>2</m:t>
                                    </m:r>
                                  </m:sup>
                                </m:sSup>
                              </m:oMath>
                            </m:oMathPara>
                          </a14:m>
                          <a:endParaRPr lang="en-US" sz="2000" dirty="0"/>
                        </a:p>
                        <a:p>
                          <a:pPr algn="ctr"/>
                          <a:r>
                            <a:rPr lang="en-US" sz="2000" dirty="0">
                              <a:solidFill>
                                <a:schemeClr val="bg1">
                                  <a:lumMod val="75000"/>
                                </a:schemeClr>
                              </a:solidFill>
                            </a:rPr>
                            <a:t>and/or</a:t>
                          </a:r>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𝐾</m:t>
                                </m:r>
                                <m:r>
                                  <a:rPr lang="en-US" sz="2000" i="1">
                                    <a:latin typeface="Cambria Math"/>
                                  </a:rPr>
                                  <m:t>𝐸</m:t>
                                </m:r>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r>
                                  <a:rPr lang="en-US" sz="2000" b="0" i="1" smtClean="0">
                                    <a:latin typeface="Cambria Math" panose="02040503050406030204" pitchFamily="18" charset="0"/>
                                  </a:rPr>
                                  <m:t>𝐼</m:t>
                                </m:r>
                                <m:sSup>
                                  <m:sSupPr>
                                    <m:ctrlPr>
                                      <a:rPr lang="en-US" sz="2000" i="1">
                                        <a:latin typeface="Cambria Math" panose="02040503050406030204" pitchFamily="18" charset="0"/>
                                      </a:rPr>
                                    </m:ctrlPr>
                                  </m:sSupPr>
                                  <m:e>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𝑓</m:t>
                                        </m:r>
                                      </m:sub>
                                    </m:sSub>
                                  </m:e>
                                  <m:sup>
                                    <m:r>
                                      <a:rPr lang="en-US" sz="2000" i="1">
                                        <a:latin typeface="Cambria Math"/>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r>
                                  <a:rPr lang="en-US" sz="2000" b="0" i="1" smtClean="0">
                                    <a:latin typeface="Cambria Math" panose="02040503050406030204" pitchFamily="18" charset="0"/>
                                  </a:rPr>
                                  <m:t>𝐼</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𝑖</m:t>
                                        </m:r>
                                      </m:sub>
                                    </m:sSub>
                                  </m:e>
                                  <m:sup>
                                    <m:r>
                                      <a:rPr lang="en-US" sz="2000" i="1">
                                        <a:latin typeface="Cambria Math"/>
                                      </a:rPr>
                                      <m:t>2</m:t>
                                    </m:r>
                                  </m:sup>
                                </m:sSup>
                              </m:oMath>
                            </m:oMathPara>
                          </a14:m>
                          <a:endParaRPr lang="en-US" sz="2000" dirty="0"/>
                        </a:p>
                      </a:txBody>
                      <a:tcPr anchor="ctr"/>
                    </a:tc>
                    <a:extLst>
                      <a:ext uri="{0D108BD9-81ED-4DB2-BD59-A6C34878D82A}">
                        <a16:rowId xmlns:a16="http://schemas.microsoft.com/office/drawing/2014/main" val="2856279880"/>
                      </a:ext>
                    </a:extLst>
                  </a:tr>
                  <a:tr h="795283">
                    <a:tc>
                      <a:txBody>
                        <a:bodyPr/>
                        <a:lstStyle/>
                        <a:p>
                          <a:pPr algn="r"/>
                          <a:r>
                            <a:rPr lang="en-US" sz="2000" dirty="0"/>
                            <a:t>Change in Gravitational Potential Energy: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panose="02040503050406030204" pitchFamily="18" charset="0"/>
                                  </a:rPr>
                                  <m:t>∆</m:t>
                                </m:r>
                                <m:r>
                                  <a:rPr lang="en-US" sz="2000" b="0" i="1" smtClean="0">
                                    <a:latin typeface="Cambria Math"/>
                                  </a:rPr>
                                  <m:t>𝑃𝐸</m:t>
                                </m:r>
                                <m:r>
                                  <a:rPr lang="en-US" sz="2000" b="0" i="1" smtClean="0">
                                    <a:latin typeface="Cambria Math"/>
                                  </a:rPr>
                                  <m:t>=</m:t>
                                </m:r>
                                <m:r>
                                  <a:rPr lang="en-US" sz="2000" b="0" i="1" smtClean="0">
                                    <a:latin typeface="Cambria Math"/>
                                  </a:rPr>
                                  <m:t>𝑚𝑔</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a:rPr>
                                  <m:t>h</m:t>
                                </m:r>
                              </m:oMath>
                            </m:oMathPara>
                          </a14:m>
                          <a:endParaRPr lang="en-US" sz="2000" dirty="0"/>
                        </a:p>
                      </a:txBody>
                      <a:tcPr anchor="ctr"/>
                    </a:tc>
                    <a:extLst>
                      <a:ext uri="{0D108BD9-81ED-4DB2-BD59-A6C34878D82A}">
                        <a16:rowId xmlns:a16="http://schemas.microsoft.com/office/drawing/2014/main" val="1643601645"/>
                      </a:ext>
                    </a:extLst>
                  </a:tr>
                  <a:tr h="795283">
                    <a:tc>
                      <a:txBody>
                        <a:bodyPr/>
                        <a:lstStyle/>
                        <a:p>
                          <a:pPr algn="r"/>
                          <a:r>
                            <a:rPr lang="en-US" sz="2000" dirty="0"/>
                            <a:t>Change in Elastic Potential Energy:</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a:rPr>
                                  <m:t>𝑃𝐸</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den>
                                </m:f>
                                <m:r>
                                  <a:rPr lang="en-US" sz="2000" b="0" i="1" smtClean="0">
                                    <a:latin typeface="Cambria Math"/>
                                  </a:rPr>
                                  <m:t>𝑘</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𝑓</m:t>
                                        </m:r>
                                      </m:sub>
                                    </m:sSub>
                                  </m:e>
                                  <m:sup>
                                    <m:r>
                                      <a:rPr lang="en-US" sz="2000" b="0" i="1" smtClean="0">
                                        <a:latin typeface="Cambria Math"/>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r>
                                  <a:rPr lang="en-US" sz="2000" i="1">
                                    <a:latin typeface="Cambria Math"/>
                                  </a:rPr>
                                  <m:t>𝑘</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b="0" i="1" smtClean="0">
                                            <a:latin typeface="Cambria Math" panose="02040503050406030204" pitchFamily="18" charset="0"/>
                                          </a:rPr>
                                          <m:t>𝑖</m:t>
                                        </m:r>
                                      </m:sub>
                                    </m:sSub>
                                  </m:e>
                                  <m:sup>
                                    <m:r>
                                      <a:rPr lang="en-US" sz="2000" i="1">
                                        <a:latin typeface="Cambria Math"/>
                                      </a:rPr>
                                      <m:t>2</m:t>
                                    </m:r>
                                  </m:sup>
                                </m:sSup>
                              </m:oMath>
                            </m:oMathPara>
                          </a14:m>
                          <a:endParaRPr lang="en-US" sz="2000" dirty="0"/>
                        </a:p>
                        <a:p>
                          <a:pPr algn="ctr"/>
                          <a:r>
                            <a:rPr lang="en-US" sz="2000" dirty="0">
                              <a:solidFill>
                                <a:schemeClr val="bg1">
                                  <a:lumMod val="75000"/>
                                </a:schemeClr>
                              </a:solidFill>
                            </a:rPr>
                            <a:t>and/or</a:t>
                          </a:r>
                        </a:p>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US" sz="2000" b="0" i="1" smtClean="0">
                                    <a:latin typeface="Cambria Math"/>
                                  </a:rPr>
                                  <m:t>𝑃𝐸</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den>
                                </m:f>
                                <m:r>
                                  <a:rPr lang="en-US" sz="2000" b="0" i="1" smtClean="0">
                                    <a:latin typeface="Cambria Math"/>
                                  </a:rPr>
                                  <m:t>𝑘</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rPr>
                                          <m:t>𝑓</m:t>
                                        </m:r>
                                      </m:sub>
                                    </m:sSub>
                                  </m:e>
                                  <m:sup>
                                    <m:r>
                                      <a:rPr lang="en-US" sz="2000" b="0" i="1" smtClean="0">
                                        <a:latin typeface="Cambria Math"/>
                                      </a:rPr>
                                      <m:t>2</m:t>
                                    </m:r>
                                  </m:sup>
                                </m:sSup>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r>
                                  <a:rPr lang="en-US" sz="2000" i="1">
                                    <a:latin typeface="Cambria Math"/>
                                  </a:rPr>
                                  <m:t>𝑘</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𝜃</m:t>
                                        </m:r>
                                      </m:e>
                                      <m:sub>
                                        <m:r>
                                          <a:rPr lang="en-US" sz="2000" b="0" i="1" smtClean="0">
                                            <a:latin typeface="Cambria Math" panose="02040503050406030204" pitchFamily="18" charset="0"/>
                                          </a:rPr>
                                          <m:t>𝑖</m:t>
                                        </m:r>
                                      </m:sub>
                                    </m:sSub>
                                  </m:e>
                                  <m:sup>
                                    <m:r>
                                      <a:rPr lang="en-US" sz="2000" i="1">
                                        <a:latin typeface="Cambria Math"/>
                                      </a:rPr>
                                      <m:t>2</m:t>
                                    </m:r>
                                  </m:sup>
                                </m:sSup>
                              </m:oMath>
                            </m:oMathPara>
                          </a14:m>
                          <a:endParaRPr lang="en-US" sz="2000" dirty="0"/>
                        </a:p>
                      </a:txBody>
                      <a:tcPr anchor="ctr"/>
                    </a:tc>
                    <a:extLst>
                      <a:ext uri="{0D108BD9-81ED-4DB2-BD59-A6C34878D82A}">
                        <a16:rowId xmlns:a16="http://schemas.microsoft.com/office/drawing/2014/main" val="1070927768"/>
                      </a:ext>
                    </a:extLst>
                  </a:tr>
                </a:tbl>
              </a:graphicData>
            </a:graphic>
          </p:graphicFrame>
        </mc:Choice>
        <mc:Fallback xmlns="">
          <p:graphicFrame>
            <p:nvGraphicFramePr>
              <p:cNvPr id="4" name="Table 4">
                <a:extLst>
                  <a:ext uri="{FF2B5EF4-FFF2-40B4-BE49-F238E27FC236}">
                    <a16:creationId xmlns:a16="http://schemas.microsoft.com/office/drawing/2014/main" id="{5416C0A5-3111-4955-BDDC-4A3A78882510}"/>
                  </a:ext>
                </a:extLst>
              </p:cNvPr>
              <p:cNvGraphicFramePr>
                <a:graphicFrameLocks noGrp="1"/>
              </p:cNvGraphicFramePr>
              <p:nvPr>
                <p:extLst>
                  <p:ext uri="{D42A27DB-BD31-4B8C-83A1-F6EECF244321}">
                    <p14:modId xmlns:p14="http://schemas.microsoft.com/office/powerpoint/2010/main" val="3777284111"/>
                  </p:ext>
                </p:extLst>
              </p:nvPr>
            </p:nvGraphicFramePr>
            <p:xfrm>
              <a:off x="304800" y="2051005"/>
              <a:ext cx="8534400" cy="4654595"/>
            </p:xfrm>
            <a:graphic>
              <a:graphicData uri="http://schemas.openxmlformats.org/drawingml/2006/table">
                <a:tbl>
                  <a:tblPr firstRow="1" bandRow="1">
                    <a:tableStyleId>{5940675A-B579-460E-94D1-54222C63F5DA}</a:tableStyleId>
                  </a:tblPr>
                  <a:tblGrid>
                    <a:gridCol w="2667000">
                      <a:extLst>
                        <a:ext uri="{9D8B030D-6E8A-4147-A177-3AD203B41FA5}">
                          <a16:colId xmlns:a16="http://schemas.microsoft.com/office/drawing/2014/main" val="3146447149"/>
                        </a:ext>
                      </a:extLst>
                    </a:gridCol>
                    <a:gridCol w="5867400">
                      <a:extLst>
                        <a:ext uri="{9D8B030D-6E8A-4147-A177-3AD203B41FA5}">
                          <a16:colId xmlns:a16="http://schemas.microsoft.com/office/drawing/2014/main" val="27649801"/>
                        </a:ext>
                      </a:extLst>
                    </a:gridCol>
                  </a:tblGrid>
                  <a:tr h="784388">
                    <a:tc>
                      <a:txBody>
                        <a:bodyPr/>
                        <a:lstStyle/>
                        <a:p>
                          <a:pPr algn="r"/>
                          <a:r>
                            <a:rPr lang="en-US" sz="2000" dirty="0"/>
                            <a:t>Work:</a:t>
                          </a:r>
                        </a:p>
                      </a:txBody>
                      <a:tcPr anchor="ctr"/>
                    </a:tc>
                    <a:tc>
                      <a:txBody>
                        <a:bodyPr/>
                        <a:lstStyle/>
                        <a:p>
                          <a:endParaRPr lang="en-US"/>
                        </a:p>
                      </a:txBody>
                      <a:tcPr anchor="ctr">
                        <a:blipFill>
                          <a:blip r:embed="rId2"/>
                          <a:stretch>
                            <a:fillRect l="-45738" t="-775" r="-312" b="-494574"/>
                          </a:stretch>
                        </a:blipFill>
                      </a:tcPr>
                    </a:tc>
                    <a:extLst>
                      <a:ext uri="{0D108BD9-81ED-4DB2-BD59-A6C34878D82A}">
                        <a16:rowId xmlns:a16="http://schemas.microsoft.com/office/drawing/2014/main" val="1488300803"/>
                      </a:ext>
                    </a:extLst>
                  </a:tr>
                  <a:tr h="1537462">
                    <a:tc>
                      <a:txBody>
                        <a:bodyPr/>
                        <a:lstStyle/>
                        <a:p>
                          <a:pPr algn="r"/>
                          <a:r>
                            <a:rPr lang="en-US" sz="2000" dirty="0"/>
                            <a:t>Change in Kinetic Energy:</a:t>
                          </a:r>
                        </a:p>
                      </a:txBody>
                      <a:tcPr anchor="ctr"/>
                    </a:tc>
                    <a:tc>
                      <a:txBody>
                        <a:bodyPr/>
                        <a:lstStyle/>
                        <a:p>
                          <a:endParaRPr lang="en-US"/>
                        </a:p>
                      </a:txBody>
                      <a:tcPr anchor="ctr">
                        <a:blipFill>
                          <a:blip r:embed="rId2"/>
                          <a:stretch>
                            <a:fillRect l="-45738" t="-51587" r="-312" b="-153175"/>
                          </a:stretch>
                        </a:blipFill>
                      </a:tcPr>
                    </a:tc>
                    <a:extLst>
                      <a:ext uri="{0D108BD9-81ED-4DB2-BD59-A6C34878D82A}">
                        <a16:rowId xmlns:a16="http://schemas.microsoft.com/office/drawing/2014/main" val="2856279880"/>
                      </a:ext>
                    </a:extLst>
                  </a:tr>
                  <a:tr h="795283">
                    <a:tc>
                      <a:txBody>
                        <a:bodyPr/>
                        <a:lstStyle/>
                        <a:p>
                          <a:pPr algn="r"/>
                          <a:r>
                            <a:rPr lang="en-US" sz="2000" dirty="0"/>
                            <a:t>Change in Gravitational Potential Energy:</a:t>
                          </a:r>
                        </a:p>
                      </a:txBody>
                      <a:tcPr anchor="ctr"/>
                    </a:tc>
                    <a:tc>
                      <a:txBody>
                        <a:bodyPr/>
                        <a:lstStyle/>
                        <a:p>
                          <a:endParaRPr lang="en-US"/>
                        </a:p>
                      </a:txBody>
                      <a:tcPr anchor="ctr">
                        <a:blipFill>
                          <a:blip r:embed="rId2"/>
                          <a:stretch>
                            <a:fillRect l="-45738" t="-291603" r="-312" b="-194656"/>
                          </a:stretch>
                        </a:blipFill>
                      </a:tcPr>
                    </a:tc>
                    <a:extLst>
                      <a:ext uri="{0D108BD9-81ED-4DB2-BD59-A6C34878D82A}">
                        <a16:rowId xmlns:a16="http://schemas.microsoft.com/office/drawing/2014/main" val="1643601645"/>
                      </a:ext>
                    </a:extLst>
                  </a:tr>
                  <a:tr h="1537462">
                    <a:tc>
                      <a:txBody>
                        <a:bodyPr/>
                        <a:lstStyle/>
                        <a:p>
                          <a:pPr algn="r"/>
                          <a:r>
                            <a:rPr lang="en-US" sz="2000" dirty="0"/>
                            <a:t>Change in Elastic Potential Energy:</a:t>
                          </a:r>
                        </a:p>
                      </a:txBody>
                      <a:tcPr anchor="ctr"/>
                    </a:tc>
                    <a:tc>
                      <a:txBody>
                        <a:bodyPr/>
                        <a:lstStyle/>
                        <a:p>
                          <a:endParaRPr lang="en-US"/>
                        </a:p>
                      </a:txBody>
                      <a:tcPr anchor="ctr">
                        <a:blipFill>
                          <a:blip r:embed="rId2"/>
                          <a:stretch>
                            <a:fillRect l="-45738" t="-203571" r="-312" b="-1190"/>
                          </a:stretch>
                        </a:blipFill>
                      </a:tcPr>
                    </a:tc>
                    <a:extLst>
                      <a:ext uri="{0D108BD9-81ED-4DB2-BD59-A6C34878D82A}">
                        <a16:rowId xmlns:a16="http://schemas.microsoft.com/office/drawing/2014/main" val="1070927768"/>
                      </a:ext>
                    </a:extLst>
                  </a:tr>
                </a:tbl>
              </a:graphicData>
            </a:graphic>
          </p:graphicFrame>
        </mc:Fallback>
      </mc:AlternateContent>
    </p:spTree>
    <p:extLst>
      <p:ext uri="{BB962C8B-B14F-4D97-AF65-F5344CB8AC3E}">
        <p14:creationId xmlns:p14="http://schemas.microsoft.com/office/powerpoint/2010/main" val="3814317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Work and Energy Methods and Kinematics</a:t>
            </a:r>
          </a:p>
        </p:txBody>
      </p:sp>
      <p:sp>
        <p:nvSpPr>
          <p:cNvPr id="3" name="Content Placeholder 2"/>
          <p:cNvSpPr>
            <a:spLocks noGrp="1"/>
          </p:cNvSpPr>
          <p:nvPr>
            <p:ph idx="1"/>
          </p:nvPr>
        </p:nvSpPr>
        <p:spPr/>
        <p:txBody>
          <a:bodyPr>
            <a:normAutofit fontScale="92500" lnSpcReduction="20000"/>
          </a:bodyPr>
          <a:lstStyle/>
          <a:p>
            <a:r>
              <a:rPr lang="en-US" dirty="0"/>
              <a:t>One of the primary limitations of the work and energy method, is that it only results in a single equation.</a:t>
            </a:r>
          </a:p>
          <a:p>
            <a:r>
              <a:rPr lang="en-US" dirty="0"/>
              <a:t>Because we only have a single equation to work with, we can only solve for a single unknown.</a:t>
            </a:r>
          </a:p>
          <a:p>
            <a:r>
              <a:rPr lang="en-US" dirty="0"/>
              <a:t>For this reason, we will often need to supplement the one equation with other kinematic relationships.</a:t>
            </a:r>
          </a:p>
          <a:p>
            <a:pPr lvl="1"/>
            <a:r>
              <a:rPr lang="en-US" dirty="0"/>
              <a:t>Relate linear and angular velocities</a:t>
            </a:r>
          </a:p>
          <a:p>
            <a:pPr lvl="1"/>
            <a:r>
              <a:rPr lang="en-US" dirty="0"/>
              <a:t>Relate positions and displacements for potential energies</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3093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F456-E388-6DCA-B248-1166ECA046F3}"/>
              </a:ext>
            </a:extLst>
          </p:cNvPr>
          <p:cNvSpPr>
            <a:spLocks noGrp="1"/>
          </p:cNvSpPr>
          <p:nvPr>
            <p:ph type="title"/>
          </p:nvPr>
        </p:nvSpPr>
        <p:spPr/>
        <p:txBody>
          <a:bodyPr>
            <a:normAutofit fontScale="90000"/>
          </a:bodyPr>
          <a:lstStyle/>
          <a:p>
            <a:r>
              <a:rPr lang="en-US" dirty="0"/>
              <a:t>Solving the Work and Energy Equation</a:t>
            </a:r>
          </a:p>
        </p:txBody>
      </p:sp>
      <p:sp>
        <p:nvSpPr>
          <p:cNvPr id="3" name="Content Placeholder 2">
            <a:extLst>
              <a:ext uri="{FF2B5EF4-FFF2-40B4-BE49-F238E27FC236}">
                <a16:creationId xmlns:a16="http://schemas.microsoft.com/office/drawing/2014/main" id="{7C2D3754-0321-B25A-B22E-2DD32A9494BB}"/>
              </a:ext>
            </a:extLst>
          </p:cNvPr>
          <p:cNvSpPr>
            <a:spLocks noGrp="1"/>
          </p:cNvSpPr>
          <p:nvPr>
            <p:ph idx="1"/>
          </p:nvPr>
        </p:nvSpPr>
        <p:spPr/>
        <p:txBody>
          <a:bodyPr>
            <a:normAutofit fontScale="92500" lnSpcReduction="10000"/>
          </a:bodyPr>
          <a:lstStyle/>
          <a:p>
            <a:r>
              <a:rPr lang="en-US" dirty="0"/>
              <a:t>The last step in the process will be to solve the equation for the unknown value.</a:t>
            </a:r>
          </a:p>
          <a:p>
            <a:pPr lvl="1"/>
            <a:r>
              <a:rPr lang="en-US" dirty="0"/>
              <a:t>Or equations and values, if you have kinematic relationships as well.</a:t>
            </a:r>
          </a:p>
          <a:p>
            <a:r>
              <a:rPr lang="en-US" dirty="0"/>
              <a:t>With only a single equation it should not be too difficult, however the single equation can often get quite large, so simplifying the equation in steps may be useful.</a:t>
            </a:r>
          </a:p>
          <a:p>
            <a:pPr lvl="1"/>
            <a:r>
              <a:rPr lang="en-US" dirty="0"/>
              <a:t>Do pay attention to signs, generally some energies increase while others decrease.</a:t>
            </a:r>
          </a:p>
        </p:txBody>
      </p:sp>
      <p:sp>
        <p:nvSpPr>
          <p:cNvPr id="4" name="Slide Number Placeholder 3">
            <a:extLst>
              <a:ext uri="{FF2B5EF4-FFF2-40B4-BE49-F238E27FC236}">
                <a16:creationId xmlns:a16="http://schemas.microsoft.com/office/drawing/2014/main" id="{28C9B6EF-1887-A38D-8F91-CEF8B46B4C06}"/>
              </a:ext>
            </a:extLst>
          </p:cNvPr>
          <p:cNvSpPr>
            <a:spLocks noGrp="1"/>
          </p:cNvSpPr>
          <p:nvPr>
            <p:ph type="sldNum" sz="quarter" idx="12"/>
          </p:nvPr>
        </p:nvSpPr>
        <p:spPr/>
        <p:txBody>
          <a:bodyPr/>
          <a:lstStyle/>
          <a:p>
            <a:fld id="{929262FE-7F58-4A1E-8AF3-5A510A86DEBD}" type="slidenum">
              <a:rPr lang="en-US" smtClean="0"/>
              <a:t>7</a:t>
            </a:fld>
            <a:endParaRPr lang="en-US" dirty="0"/>
          </a:p>
        </p:txBody>
      </p:sp>
    </p:spTree>
    <p:extLst>
      <p:ext uri="{BB962C8B-B14F-4D97-AF65-F5344CB8AC3E}">
        <p14:creationId xmlns:p14="http://schemas.microsoft.com/office/powerpoint/2010/main" val="76804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FF9D-69E9-2488-68EF-BB12D623FA43}"/>
              </a:ext>
            </a:extLst>
          </p:cNvPr>
          <p:cNvSpPr>
            <a:spLocks noGrp="1"/>
          </p:cNvSpPr>
          <p:nvPr>
            <p:ph type="title"/>
          </p:nvPr>
        </p:nvSpPr>
        <p:spPr/>
        <p:txBody>
          <a:bodyPr>
            <a:normAutofit fontScale="90000"/>
          </a:bodyPr>
          <a:lstStyle/>
          <a:p>
            <a:r>
              <a:rPr lang="en-US" dirty="0"/>
              <a:t>Work and Energy with Systems of Rigid Bodies</a:t>
            </a:r>
          </a:p>
        </p:txBody>
      </p:sp>
      <p:sp>
        <p:nvSpPr>
          <p:cNvPr id="3" name="Content Placeholder 2">
            <a:extLst>
              <a:ext uri="{FF2B5EF4-FFF2-40B4-BE49-F238E27FC236}">
                <a16:creationId xmlns:a16="http://schemas.microsoft.com/office/drawing/2014/main" id="{E5B77D4F-07C3-B6D4-7785-1C86DF9347C6}"/>
              </a:ext>
            </a:extLst>
          </p:cNvPr>
          <p:cNvSpPr>
            <a:spLocks noGrp="1"/>
          </p:cNvSpPr>
          <p:nvPr>
            <p:ph idx="1"/>
          </p:nvPr>
        </p:nvSpPr>
        <p:spPr>
          <a:xfrm>
            <a:off x="457199" y="1600200"/>
            <a:ext cx="5791200" cy="4983162"/>
          </a:xfrm>
        </p:spPr>
        <p:txBody>
          <a:bodyPr>
            <a:normAutofit fontScale="77500" lnSpcReduction="20000"/>
          </a:bodyPr>
          <a:lstStyle/>
          <a:p>
            <a:r>
              <a:rPr lang="en-US" dirty="0"/>
              <a:t>The same process as applied to a single body can also be applied to a system of bodies.</a:t>
            </a:r>
          </a:p>
          <a:p>
            <a:r>
              <a:rPr lang="en-US" dirty="0"/>
              <a:t>When the equation is applied to a system of bodies, remember that only </a:t>
            </a:r>
            <a:r>
              <a:rPr lang="en-US" b="1" dirty="0"/>
              <a:t>external forces</a:t>
            </a:r>
            <a:r>
              <a:rPr lang="en-US" dirty="0"/>
              <a:t> can do work on the system.</a:t>
            </a:r>
          </a:p>
          <a:p>
            <a:pPr lvl="1"/>
            <a:r>
              <a:rPr lang="en-US" dirty="0"/>
              <a:t>In the example to the right, the moment exerted by the pulley is external, but the tension force in the cable is an internal force.</a:t>
            </a:r>
          </a:p>
          <a:p>
            <a:r>
              <a:rPr lang="en-US" dirty="0"/>
              <a:t>Kinetic and potential energies can be lumped together, the energies of the components can simply be counted individually</a:t>
            </a:r>
          </a:p>
          <a:p>
            <a:pPr lvl="1"/>
            <a:endParaRPr lang="en-US" dirty="0"/>
          </a:p>
          <a:p>
            <a:endParaRPr lang="en-US" dirty="0"/>
          </a:p>
        </p:txBody>
      </p:sp>
      <p:sp>
        <p:nvSpPr>
          <p:cNvPr id="4" name="Slide Number Placeholder 3">
            <a:extLst>
              <a:ext uri="{FF2B5EF4-FFF2-40B4-BE49-F238E27FC236}">
                <a16:creationId xmlns:a16="http://schemas.microsoft.com/office/drawing/2014/main" id="{93985692-5D85-0384-F8AA-4537957DF8D3}"/>
              </a:ext>
            </a:extLst>
          </p:cNvPr>
          <p:cNvSpPr>
            <a:spLocks noGrp="1"/>
          </p:cNvSpPr>
          <p:nvPr>
            <p:ph type="sldNum" sz="quarter" idx="12"/>
          </p:nvPr>
        </p:nvSpPr>
        <p:spPr/>
        <p:txBody>
          <a:bodyPr/>
          <a:lstStyle/>
          <a:p>
            <a:fld id="{929262FE-7F58-4A1E-8AF3-5A510A86DEBD}" type="slidenum">
              <a:rPr lang="en-US" smtClean="0"/>
              <a:t>8</a:t>
            </a:fld>
            <a:endParaRPr lang="en-US" dirty="0"/>
          </a:p>
        </p:txBody>
      </p:sp>
      <p:grpSp>
        <p:nvGrpSpPr>
          <p:cNvPr id="15" name="Group 14">
            <a:extLst>
              <a:ext uri="{FF2B5EF4-FFF2-40B4-BE49-F238E27FC236}">
                <a16:creationId xmlns:a16="http://schemas.microsoft.com/office/drawing/2014/main" id="{CABCB4B2-7601-6587-9FA3-C41FBA446FBB}"/>
              </a:ext>
            </a:extLst>
          </p:cNvPr>
          <p:cNvGrpSpPr/>
          <p:nvPr/>
        </p:nvGrpSpPr>
        <p:grpSpPr>
          <a:xfrm>
            <a:off x="6553200" y="1790700"/>
            <a:ext cx="2057400" cy="4076700"/>
            <a:chOff x="6553200" y="1790700"/>
            <a:chExt cx="2057400" cy="4076700"/>
          </a:xfrm>
        </p:grpSpPr>
        <p:sp>
          <p:nvSpPr>
            <p:cNvPr id="5" name="Rectangle 4">
              <a:extLst>
                <a:ext uri="{FF2B5EF4-FFF2-40B4-BE49-F238E27FC236}">
                  <a16:creationId xmlns:a16="http://schemas.microsoft.com/office/drawing/2014/main" id="{CAEF10C2-8062-99C8-EBCD-2241FE24C434}"/>
                </a:ext>
              </a:extLst>
            </p:cNvPr>
            <p:cNvSpPr/>
            <p:nvPr/>
          </p:nvSpPr>
          <p:spPr>
            <a:xfrm>
              <a:off x="6553200" y="4264025"/>
              <a:ext cx="9144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0577373F-BCAB-447E-3C75-FD00C77D53F7}"/>
                </a:ext>
              </a:extLst>
            </p:cNvPr>
            <p:cNvSpPr/>
            <p:nvPr/>
          </p:nvSpPr>
          <p:spPr>
            <a:xfrm>
              <a:off x="7696200" y="4953000"/>
              <a:ext cx="9144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7C65B856-DD54-5391-2A2D-56DA55764A85}"/>
                </a:ext>
              </a:extLst>
            </p:cNvPr>
            <p:cNvSpPr/>
            <p:nvPr/>
          </p:nvSpPr>
          <p:spPr>
            <a:xfrm>
              <a:off x="7010400" y="17907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27AEB5-6095-4D1D-BBF8-E3D57720C5D1}"/>
                </a:ext>
              </a:extLst>
            </p:cNvPr>
            <p:cNvCxnSpPr>
              <a:stCxn id="7" idx="2"/>
              <a:endCxn id="5" idx="0"/>
            </p:cNvCxnSpPr>
            <p:nvPr/>
          </p:nvCxnSpPr>
          <p:spPr>
            <a:xfrm>
              <a:off x="7010400" y="2362200"/>
              <a:ext cx="0" cy="1901825"/>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5B9BEEF7-74D8-3B9C-34C9-77167AB8851B}"/>
                </a:ext>
              </a:extLst>
            </p:cNvPr>
            <p:cNvCxnSpPr>
              <a:cxnSpLocks/>
              <a:stCxn id="7" idx="6"/>
              <a:endCxn id="6" idx="0"/>
            </p:cNvCxnSpPr>
            <p:nvPr/>
          </p:nvCxnSpPr>
          <p:spPr>
            <a:xfrm>
              <a:off x="8153400" y="2362200"/>
              <a:ext cx="0" cy="2590800"/>
            </a:xfrm>
            <a:prstGeom prst="line">
              <a:avLst/>
            </a:prstGeom>
          </p:spPr>
          <p:style>
            <a:lnRef idx="2">
              <a:schemeClr val="dk1"/>
            </a:lnRef>
            <a:fillRef idx="0">
              <a:schemeClr val="dk1"/>
            </a:fillRef>
            <a:effectRef idx="1">
              <a:schemeClr val="dk1"/>
            </a:effectRef>
            <a:fontRef idx="minor">
              <a:schemeClr val="tx1"/>
            </a:fontRef>
          </p:style>
        </p:cxnSp>
      </p:grpSp>
      <p:sp>
        <p:nvSpPr>
          <p:cNvPr id="14" name="Arc 13">
            <a:extLst>
              <a:ext uri="{FF2B5EF4-FFF2-40B4-BE49-F238E27FC236}">
                <a16:creationId xmlns:a16="http://schemas.microsoft.com/office/drawing/2014/main" id="{91EB37D4-06A8-B180-09E4-42984D2449D3}"/>
              </a:ext>
            </a:extLst>
          </p:cNvPr>
          <p:cNvSpPr/>
          <p:nvPr/>
        </p:nvSpPr>
        <p:spPr>
          <a:xfrm>
            <a:off x="6781800" y="1570038"/>
            <a:ext cx="1600200" cy="1600200"/>
          </a:xfrm>
          <a:prstGeom prst="arc">
            <a:avLst>
              <a:gd name="adj1" fmla="val 12258273"/>
              <a:gd name="adj2" fmla="val 19792541"/>
            </a:avLst>
          </a:prstGeom>
          <a:ln w="38100">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FB93E426-EA39-A2AC-6CBE-575023B6C3C8}"/>
              </a:ext>
            </a:extLst>
          </p:cNvPr>
          <p:cNvCxnSpPr/>
          <p:nvPr/>
        </p:nvCxnSpPr>
        <p:spPr>
          <a:xfrm flipV="1">
            <a:off x="7010400" y="3502025"/>
            <a:ext cx="0" cy="76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DC830A9-8A1D-7DA1-2414-15D09225D304}"/>
              </a:ext>
            </a:extLst>
          </p:cNvPr>
          <p:cNvCxnSpPr/>
          <p:nvPr/>
        </p:nvCxnSpPr>
        <p:spPr>
          <a:xfrm flipV="1">
            <a:off x="8153400" y="4191000"/>
            <a:ext cx="0" cy="76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05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BA30-84C7-C6CA-1640-17669160FCCF}"/>
              </a:ext>
            </a:extLst>
          </p:cNvPr>
          <p:cNvSpPr>
            <a:spLocks noGrp="1"/>
          </p:cNvSpPr>
          <p:nvPr>
            <p:ph type="title"/>
          </p:nvPr>
        </p:nvSpPr>
        <p:spPr/>
        <p:txBody>
          <a:bodyPr/>
          <a:lstStyle/>
          <a:p>
            <a:r>
              <a:rPr lang="en-US" dirty="0"/>
              <a:t>The Conservation of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2C8D1C-820B-4A39-74B4-F34FB8AD8B69}"/>
                  </a:ext>
                </a:extLst>
              </p:cNvPr>
              <p:cNvSpPr>
                <a:spLocks noGrp="1"/>
              </p:cNvSpPr>
              <p:nvPr>
                <p:ph idx="1"/>
              </p:nvPr>
            </p:nvSpPr>
            <p:spPr/>
            <p:txBody>
              <a:bodyPr>
                <a:normAutofit fontScale="85000" lnSpcReduction="20000"/>
              </a:bodyPr>
              <a:lstStyle/>
              <a:p>
                <a:r>
                  <a:rPr lang="en-US" dirty="0"/>
                  <a:t>In many cases, there may be no external forces acting on the body of interest (excluding gravity and spring forces at least).</a:t>
                </a:r>
              </a:p>
              <a:p>
                <a:r>
                  <a:rPr lang="en-US" dirty="0"/>
                  <a:t>In this case there will be no work done to our system, and as a result no net change in energy.</a:t>
                </a:r>
              </a:p>
              <a:p>
                <a:pPr marL="0" indent="0">
                  <a:buNone/>
                </a:pPr>
                <a14:m>
                  <m:oMathPara xmlns:m="http://schemas.openxmlformats.org/officeDocument/2006/math">
                    <m:oMathParaPr>
                      <m:jc m:val="centerGroup"/>
                    </m:oMathParaPr>
                    <m:oMath xmlns:m="http://schemas.openxmlformats.org/officeDocument/2006/math">
                      <m:r>
                        <a:rPr lang="en-US" sz="3200" b="0" i="0" smtClean="0">
                          <a:latin typeface="Cambria Math" panose="02040503050406030204" pitchFamily="18" charset="0"/>
                        </a:rPr>
                        <m:t>0</m:t>
                      </m:r>
                      <m:r>
                        <a:rPr lang="en-US" sz="3200" smtClean="0">
                          <a:latin typeface="Cambria Math"/>
                        </a:rPr>
                        <m:t>=∆</m:t>
                      </m:r>
                      <m:r>
                        <m:rPr>
                          <m:sty m:val="p"/>
                        </m:rPr>
                        <a:rPr lang="en-US" sz="3200">
                          <a:latin typeface="Cambria Math"/>
                          <a:ea typeface="Cambria Math"/>
                        </a:rPr>
                        <m:t>KE</m:t>
                      </m:r>
                      <m:r>
                        <a:rPr lang="en-US" sz="3200">
                          <a:latin typeface="Cambria Math"/>
                          <a:ea typeface="Cambria Math"/>
                        </a:rPr>
                        <m:t>+∆</m:t>
                      </m:r>
                      <m:r>
                        <m:rPr>
                          <m:sty m:val="p"/>
                        </m:rPr>
                        <a:rPr lang="en-US" sz="3200">
                          <a:latin typeface="Cambria Math"/>
                          <a:ea typeface="Cambria Math"/>
                        </a:rPr>
                        <m:t>PE</m:t>
                      </m:r>
                    </m:oMath>
                  </m:oMathPara>
                </a14:m>
                <a:endParaRPr lang="en-US" sz="3200" dirty="0"/>
              </a:p>
              <a:p>
                <a:r>
                  <a:rPr lang="en-US" sz="3200" dirty="0"/>
                  <a:t>In th</a:t>
                </a:r>
                <a:r>
                  <a:rPr lang="en-US" dirty="0"/>
                  <a:t>ese instances, we can refer to the work and energy relationship as the </a:t>
                </a:r>
                <a:r>
                  <a:rPr lang="en-US" b="1" dirty="0"/>
                  <a:t>conservation of energy</a:t>
                </a:r>
                <a:r>
                  <a:rPr lang="en-US" dirty="0"/>
                  <a:t>, and we may instead balance the initial and final energies.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K</m:t>
                          </m:r>
                          <m:r>
                            <m:rPr>
                              <m:sty m:val="p"/>
                            </m:rPr>
                            <a:rPr lang="en-US">
                              <a:latin typeface="Cambria Math"/>
                              <a:ea typeface="Cambria Math"/>
                            </a:rPr>
                            <m:t>E</m:t>
                          </m:r>
                        </m:e>
                        <m:sub>
                          <m:r>
                            <a:rPr lang="en-US" i="1">
                              <a:latin typeface="Cambria Math" panose="02040503050406030204" pitchFamily="18" charset="0"/>
                            </a:rPr>
                            <m:t>𝑖</m:t>
                          </m:r>
                        </m:sub>
                      </m:sSub>
                      <m:r>
                        <a:rPr lang="en-US">
                          <a:latin typeface="Cambria Math"/>
                          <a:ea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P</m:t>
                          </m:r>
                          <m:r>
                            <m:rPr>
                              <m:sty m:val="p"/>
                            </m:rPr>
                            <a:rPr lang="en-US">
                              <a:latin typeface="Cambria Math"/>
                              <a:ea typeface="Cambria Math"/>
                            </a:rPr>
                            <m:t>E</m:t>
                          </m:r>
                        </m:e>
                        <m:sub>
                          <m:r>
                            <a:rPr lang="en-US" i="1">
                              <a:latin typeface="Cambria Math" panose="02040503050406030204" pitchFamily="18" charset="0"/>
                            </a:rPr>
                            <m:t>𝑖</m:t>
                          </m:r>
                        </m:sub>
                      </m:sSub>
                      <m:r>
                        <a:rPr lang="en-US" sz="3200" smtClean="0">
                          <a:latin typeface="Cambria Math"/>
                        </a:rPr>
                        <m:t>=</m:t>
                      </m:r>
                      <m:sSub>
                        <m:sSubPr>
                          <m:ctrlPr>
                            <a:rPr lang="en-US" sz="3200" i="1" smtClean="0">
                              <a:latin typeface="Cambria Math" panose="02040503050406030204" pitchFamily="18" charset="0"/>
                            </a:rPr>
                          </m:ctrlPr>
                        </m:sSubPr>
                        <m:e>
                          <m:r>
                            <m:rPr>
                              <m:sty m:val="p"/>
                            </m:rPr>
                            <a:rPr lang="en-US">
                              <a:latin typeface="Cambria Math"/>
                              <a:ea typeface="Cambria Math"/>
                            </a:rPr>
                            <m:t>KE</m:t>
                          </m:r>
                        </m:e>
                        <m:sub>
                          <m:r>
                            <a:rPr lang="en-US" sz="3200" b="0" i="1" smtClean="0">
                              <a:latin typeface="Cambria Math" panose="02040503050406030204" pitchFamily="18" charset="0"/>
                            </a:rPr>
                            <m:t>𝑓</m:t>
                          </m:r>
                        </m:sub>
                      </m:sSub>
                      <m:r>
                        <a:rPr lang="en-US" sz="3200">
                          <a:latin typeface="Cambria Math"/>
                          <a:ea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P</m:t>
                          </m:r>
                          <m:r>
                            <m:rPr>
                              <m:sty m:val="p"/>
                            </m:rPr>
                            <a:rPr lang="en-US">
                              <a:latin typeface="Cambria Math"/>
                              <a:ea typeface="Cambria Math"/>
                            </a:rPr>
                            <m:t>E</m:t>
                          </m:r>
                        </m:e>
                        <m:sub>
                          <m:r>
                            <a:rPr lang="en-US" b="0" i="1" smtClean="0">
                              <a:latin typeface="Cambria Math" panose="02040503050406030204" pitchFamily="18" charset="0"/>
                              <a:ea typeface="Cambria Math"/>
                            </a:rPr>
                            <m:t>𝑓</m:t>
                          </m:r>
                        </m:sub>
                      </m:sSub>
                    </m:oMath>
                  </m:oMathPara>
                </a14:m>
                <a:endParaRPr lang="en-US" sz="3200" dirty="0"/>
              </a:p>
              <a:p>
                <a:r>
                  <a:rPr lang="en-US" dirty="0"/>
                  <a:t>Other than the change in equations, the process for solving these problems is much the same.</a:t>
                </a:r>
                <a:endParaRPr lang="en-US" sz="3200" dirty="0"/>
              </a:p>
              <a:p>
                <a:pPr marL="0" indent="0">
                  <a:buNone/>
                </a:pPr>
                <a:endParaRPr lang="en-US" sz="32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C2C8D1C-820B-4A39-74B4-F34FB8AD8B69}"/>
                  </a:ext>
                </a:extLst>
              </p:cNvPr>
              <p:cNvSpPr>
                <a:spLocks noGrp="1" noRot="1" noChangeAspect="1" noMove="1" noResize="1" noEditPoints="1" noAdjustHandles="1" noChangeArrowheads="1" noChangeShapeType="1" noTextEdit="1"/>
              </p:cNvSpPr>
              <p:nvPr>
                <p:ph idx="1"/>
              </p:nvPr>
            </p:nvSpPr>
            <p:spPr>
              <a:blipFill>
                <a:blip r:embed="rId2"/>
                <a:stretch>
                  <a:fillRect l="-1259" t="-2830" r="-1926" b="-28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9417C9-FE2E-821F-C0DA-A7B4F2A403BC}"/>
              </a:ext>
            </a:extLst>
          </p:cNvPr>
          <p:cNvSpPr>
            <a:spLocks noGrp="1"/>
          </p:cNvSpPr>
          <p:nvPr>
            <p:ph type="sldNum" sz="quarter" idx="12"/>
          </p:nvPr>
        </p:nvSpPr>
        <p:spPr/>
        <p:txBody>
          <a:bodyPr/>
          <a:lstStyle/>
          <a:p>
            <a:fld id="{929262FE-7F58-4A1E-8AF3-5A510A86DEBD}" type="slidenum">
              <a:rPr lang="en-US" smtClean="0"/>
              <a:t>9</a:t>
            </a:fld>
            <a:endParaRPr lang="en-US" dirty="0"/>
          </a:p>
        </p:txBody>
      </p:sp>
    </p:spTree>
    <p:extLst>
      <p:ext uri="{BB962C8B-B14F-4D97-AF65-F5344CB8AC3E}">
        <p14:creationId xmlns:p14="http://schemas.microsoft.com/office/powerpoint/2010/main" val="255788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2046</TotalTime>
  <Words>1607</Words>
  <Application>Microsoft Office PowerPoint</Application>
  <PresentationFormat>On-screen Show (4:3)</PresentationFormat>
  <Paragraphs>116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Cambria Math</vt:lpstr>
      <vt:lpstr>MA_Template</vt:lpstr>
      <vt:lpstr>The Principle of Work and Energy for Rigid Body Systems</vt:lpstr>
      <vt:lpstr>The Principle of Work and Energy </vt:lpstr>
      <vt:lpstr>Setting up the Work and Energy Equation</vt:lpstr>
      <vt:lpstr>Setting Up the Work and Energy Equation</vt:lpstr>
      <vt:lpstr>Work and Energy Terms</vt:lpstr>
      <vt:lpstr>Work and Energy Methods and Kinematics</vt:lpstr>
      <vt:lpstr>Solving the Work and Energy Equation</vt:lpstr>
      <vt:lpstr>Work and Energy with Systems of Rigid Bodies</vt:lpstr>
      <vt:lpstr>The Conservation of Energy</vt:lpstr>
      <vt:lpstr>Solving a Work and Energy Problem (The Process)</vt:lpstr>
      <vt:lpstr>Thanks for Watching</vt:lpstr>
      <vt:lpstr>PowerPoint Presentation</vt:lpstr>
      <vt:lpstr>Worked Example</vt:lpstr>
      <vt:lpstr>Worked Example</vt:lpstr>
      <vt:lpstr>Worked Example</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49</cp:revision>
  <dcterms:created xsi:type="dcterms:W3CDTF">2020-08-21T15:23:22Z</dcterms:created>
  <dcterms:modified xsi:type="dcterms:W3CDTF">2023-06-08T14:44:33Z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