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9"/>
  </p:notesMasterIdLst>
  <p:sldIdLst>
    <p:sldId id="256" r:id="rId5"/>
    <p:sldId id="298" r:id="rId6"/>
    <p:sldId id="258" r:id="rId7"/>
    <p:sldId id="300" r:id="rId8"/>
    <p:sldId id="303" r:id="rId9"/>
    <p:sldId id="301" r:id="rId10"/>
    <p:sldId id="304" r:id="rId11"/>
    <p:sldId id="305" r:id="rId12"/>
    <p:sldId id="302" r:id="rId13"/>
    <p:sldId id="287" r:id="rId14"/>
    <p:sldId id="307" r:id="rId15"/>
    <p:sldId id="308" r:id="rId16"/>
    <p:sldId id="264" r:id="rId17"/>
    <p:sldId id="306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1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2/10/2022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and Efficiency in Rigid Bodies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3AF0D-B84F-45FB-A559-E98E74D21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D88422-7F60-4F9F-868D-A12D4E5C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3359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Ferris Wheel shown below can be approximated as a thin circular ring with a diameter of 96 meters and a mass of 20,000 kg. What is the power required from a motor in order to bring the Ferris wheel from rest to its operating speed of 0.5 rotations per minute over the course of 15 seconds?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10ADD-7821-494C-BA54-568823987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D64DA8C-457B-4396-8289-5297915F4E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2629" y="4040188"/>
            <a:ext cx="4038742" cy="2690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80DC88A-9EA9-44C6-A81C-17A567C358FF}"/>
              </a:ext>
            </a:extLst>
          </p:cNvPr>
          <p:cNvSpPr txBox="1"/>
          <p:nvPr/>
        </p:nvSpPr>
        <p:spPr>
          <a:xfrm>
            <a:off x="6781800" y="4923929"/>
            <a:ext cx="20067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by Orlandowood365</a:t>
            </a:r>
          </a:p>
          <a:p>
            <a:r>
              <a:rPr lang="en-US" dirty="0"/>
              <a:t>CC-BY-SA 4.0</a:t>
            </a:r>
          </a:p>
        </p:txBody>
      </p:sp>
    </p:spTree>
    <p:extLst>
      <p:ext uri="{BB962C8B-B14F-4D97-AF65-F5344CB8AC3E}">
        <p14:creationId xmlns:p14="http://schemas.microsoft.com/office/powerpoint/2010/main" val="4771394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76BA7-84E2-4563-9ABF-3302CF54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66A9F-FF6B-4F87-B2D3-AA3102376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5393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small off-road trailer can be approximated as a rectangular prism with a mass of 100kg supported by two wheels each approximated as thin circular discs with as mass of 25 kg and a diameter of 60 cm. Assuming the wheels roll without slipping, what is the power required to bring the trailer from rest to a speed of 80 kph over the course of 10 seconds?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D0D2A-31F1-4F5B-9D3E-FA4CE39A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74D40A-C8A8-4C05-B179-6B2F715568BF}"/>
              </a:ext>
            </a:extLst>
          </p:cNvPr>
          <p:cNvSpPr/>
          <p:nvPr/>
        </p:nvSpPr>
        <p:spPr>
          <a:xfrm>
            <a:off x="1716092" y="4800600"/>
            <a:ext cx="2342354" cy="685799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B336E3-1B49-44E6-9A5A-98AEEE521E28}"/>
              </a:ext>
            </a:extLst>
          </p:cNvPr>
          <p:cNvSpPr/>
          <p:nvPr/>
        </p:nvSpPr>
        <p:spPr>
          <a:xfrm>
            <a:off x="4058446" y="5333999"/>
            <a:ext cx="874708" cy="7620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4C2BA1-8A43-4553-BBC7-5873D6E77406}"/>
              </a:ext>
            </a:extLst>
          </p:cNvPr>
          <p:cNvSpPr/>
          <p:nvPr/>
        </p:nvSpPr>
        <p:spPr>
          <a:xfrm>
            <a:off x="2440703" y="5055869"/>
            <a:ext cx="822960" cy="82296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FB3EC9-4626-4A28-B651-3C16CEE9B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0913" y="3524250"/>
            <a:ext cx="3163887" cy="31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969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The input to a gearbox has a measured 32 ft lbs of torque at 700 rpm.  The output has 207 ft lbs of torque at 100 rpm.  </a:t>
            </a:r>
          </a:p>
          <a:p>
            <a:pPr lvl="1"/>
            <a:r>
              <a:rPr lang="en-US" dirty="0"/>
              <a:t>What is the power input?</a:t>
            </a:r>
          </a:p>
          <a:p>
            <a:pPr lvl="1"/>
            <a:r>
              <a:rPr lang="en-US" dirty="0"/>
              <a:t>What is the power output?</a:t>
            </a:r>
          </a:p>
          <a:p>
            <a:pPr lvl="1"/>
            <a:r>
              <a:rPr lang="en-US" dirty="0"/>
              <a:t>What is the efficiency of the gear train?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 descr="crafts, gearbox, gears">
            <a:extLst>
              <a:ext uri="{FF2B5EF4-FFF2-40B4-BE49-F238E27FC236}">
                <a16:creationId xmlns:a16="http://schemas.microsoft.com/office/drawing/2014/main" id="{6619458D-97A6-4BB8-8885-5A76929939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500" y="3962401"/>
            <a:ext cx="4191000" cy="2788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4110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362200"/>
          </a:xfrm>
        </p:spPr>
        <p:txBody>
          <a:bodyPr>
            <a:normAutofit fontScale="77500" lnSpcReduction="2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You ask your little cousin to move a 1 kg box up a hill with a coefficient of kinetic friction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b="0" i="0" baseline="-2500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=0.2. Rather than carrying the box, he overthinks things and drags the box up the hill with a rope. Determine the average power exerted by your little cousin if he applies a force F=10 N and he drags the box up the hill d=3 m with an incline of θ=30 degrees.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14</a:t>
            </a:fld>
            <a:endParaRPr lang="en-US"/>
          </a:p>
        </p:txBody>
      </p:sp>
      <p:pic>
        <p:nvPicPr>
          <p:cNvPr id="1026" name="Picture 2" descr="Problem 2 Diagram">
            <a:extLst>
              <a:ext uri="{FF2B5EF4-FFF2-40B4-BE49-F238E27FC236}">
                <a16:creationId xmlns:a16="http://schemas.microsoft.com/office/drawing/2014/main" id="{0752D0B8-4BAA-4B39-A7EB-29CBB98C99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94906"/>
            <a:ext cx="4572000" cy="3169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7336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256D-408D-4D01-BBB8-EEE1C5E7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52C65-EBDF-415B-A90C-25E734802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concept of power is simply the </a:t>
                </a:r>
                <a:r>
                  <a:rPr lang="en-US" b="1" dirty="0"/>
                  <a:t>rate at which you can perform work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Because of the conservation of energy relationship, this is equal to the rate at which energy is changing.</a:t>
                </a:r>
              </a:p>
              <a:p>
                <a:r>
                  <a:rPr lang="en-US" dirty="0"/>
                  <a:t>Putting this into an equation, we arrive at the following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52C65-EBDF-415B-A90C-25E734802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97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If we look at the average power exerted over a set period of time, we can simply divide the work done (or change in energy) by the time it took to do that work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Working in the other direction, we can also define work as the average power times the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9262FE-7F58-4A1E-8AF3-5A510A86DE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19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FF1B4-342B-464B-A19C-5AF17511C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in Translational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28666C-8925-4E91-9338-43C62A3BF6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Expanding upon our original relationship will also lead to the following possibilities for equations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𝑣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28666C-8925-4E91-9338-43C62A3BF6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0806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037E5-2E9E-42F8-8C8A-DCA6717B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in Rotational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C4C6-82CF-4CA3-8EB8-F5178B37CE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rotational system we will use moments, angular displacements (in radians), and angular velocities in place of forces, displacements, and velocities.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∗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63C4C6-82CF-4CA3-8EB8-F5178B37CE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196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units of power generally are a unit force times a unit distance per unit time.</a:t>
                </a:r>
              </a:p>
              <a:p>
                <a:r>
                  <a:rPr lang="en-US" dirty="0"/>
                  <a:t>In the metric system...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𝑊𝑎𝑡𝑡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𝑁𝑚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English system...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𝐻𝑜𝑟𝑠𝑒𝑝𝑜𝑤𝑒𝑟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h𝑝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550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𝑓𝑡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𝑙𝑏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9262FE-7F58-4A1E-8AF3-5A510A86DE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51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FC503-7226-4E3F-BEC1-1427D1C4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Transmission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A053F-1BAE-4253-B8B3-97FC9D379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3434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Engineers will frequently need to transfer work or power from one location to another in a system. A common method for doing this is a combination of shafts, pulleys, and gear trains.</a:t>
            </a:r>
          </a:p>
          <a:p>
            <a:pPr lvl="1"/>
            <a:r>
              <a:rPr lang="en-US" dirty="0"/>
              <a:t>Measuring the angular velocity and torque in a shaft lets us easily identify the power being transferred</a:t>
            </a:r>
          </a:p>
          <a:p>
            <a:r>
              <a:rPr lang="en-US" dirty="0"/>
              <a:t>While belts and pulleys, along with gear trains will alter the torques and angular velocities, the </a:t>
            </a:r>
            <a:r>
              <a:rPr lang="en-US" b="1" dirty="0"/>
              <a:t>overall power will remain the same</a:t>
            </a:r>
            <a:r>
              <a:rPr lang="en-US" dirty="0"/>
              <a:t> throughout the system, at least ignoring friction losses.</a:t>
            </a:r>
          </a:p>
        </p:txBody>
      </p:sp>
      <p:pic>
        <p:nvPicPr>
          <p:cNvPr id="1026" name="Picture 2" descr="A drive shaft in a mill">
            <a:extLst>
              <a:ext uri="{FF2B5EF4-FFF2-40B4-BE49-F238E27FC236}">
                <a16:creationId xmlns:a16="http://schemas.microsoft.com/office/drawing/2014/main" id="{066703EC-1B64-45F3-A709-0CB06235D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458113"/>
            <a:ext cx="2801917" cy="210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A4993B-337F-416B-BB9E-E639DF4ABDC6}"/>
              </a:ext>
            </a:extLst>
          </p:cNvPr>
          <p:cNvSpPr txBox="1"/>
          <p:nvPr/>
        </p:nvSpPr>
        <p:spPr>
          <a:xfrm>
            <a:off x="5226793" y="3530976"/>
            <a:ext cx="362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Image by Ian </a:t>
            </a:r>
            <a:r>
              <a:rPr lang="en-US" dirty="0" err="1"/>
              <a:t>Petticrew</a:t>
            </a:r>
            <a:r>
              <a:rPr lang="en-US" dirty="0"/>
              <a:t> CC-BY-SA 2.0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C3F7308-1876-4F33-94B6-48BB1291A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7229" y="4038600"/>
            <a:ext cx="3085055" cy="2313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1BD99E-E4DA-42E2-AE6E-6531261E38D4}"/>
              </a:ext>
            </a:extLst>
          </p:cNvPr>
          <p:cNvSpPr txBox="1"/>
          <p:nvPr/>
        </p:nvSpPr>
        <p:spPr>
          <a:xfrm>
            <a:off x="5334000" y="6306017"/>
            <a:ext cx="373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Domain Image by Hatsukari715</a:t>
            </a:r>
          </a:p>
        </p:txBody>
      </p:sp>
    </p:spTree>
    <p:extLst>
      <p:ext uri="{BB962C8B-B14F-4D97-AF65-F5344CB8AC3E}">
        <p14:creationId xmlns:p14="http://schemas.microsoft.com/office/powerpoint/2010/main" val="298863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2A529-FAD5-4096-8184-7EC788C5A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in Rigid Body Systems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DDB1D-5582-429B-9606-3FABE32761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For rigid body systems, we can also have both translational power and rotational power together. To find the overall power, simply add the translational and rotational powers.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𝑀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It’s important in for the above equation that you take the moment about the center of mass and you use the velocity of the center of mass of the body.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6DDB1D-5582-429B-9606-3FABE3276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3504" b="-3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376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Power Problems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Solving a power related problem is still at it’s heart a work and energy problem, and we will therefore use a very similar process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up one diagram showing the initial state and set up some other diagram for the final state.</a:t>
                </a:r>
              </a:p>
              <a:p>
                <a:pPr marL="914400" lvl="1" indent="-514350"/>
                <a:r>
                  <a:rPr lang="en-US" dirty="0"/>
                  <a:t>Identify any </a:t>
                </a:r>
                <a:r>
                  <a:rPr lang="en-US" dirty="0">
                    <a:solidFill>
                      <a:srgbClr val="FF0000"/>
                    </a:solidFill>
                  </a:rPr>
                  <a:t>forces</a:t>
                </a:r>
                <a:r>
                  <a:rPr lang="en-US" dirty="0"/>
                  <a:t> and </a:t>
                </a:r>
                <a:r>
                  <a:rPr lang="en-US" dirty="0">
                    <a:solidFill>
                      <a:srgbClr val="FF0000"/>
                    </a:solidFill>
                  </a:rPr>
                  <a:t>moments</a:t>
                </a:r>
                <a:r>
                  <a:rPr lang="en-US" dirty="0"/>
                  <a:t> that will do work between the two states</a:t>
                </a:r>
              </a:p>
              <a:p>
                <a:pPr marL="914400" lvl="1" indent="-514350"/>
                <a:r>
                  <a:rPr lang="en-US" dirty="0"/>
                  <a:t>Identify the known or unknown </a:t>
                </a:r>
                <a:r>
                  <a:rPr lang="en-US" dirty="0">
                    <a:solidFill>
                      <a:schemeClr val="accent1"/>
                    </a:solidFill>
                  </a:rPr>
                  <a:t>velocities </a:t>
                </a:r>
                <a:r>
                  <a:rPr lang="en-US" dirty="0">
                    <a:solidFill>
                      <a:schemeClr val="tx2"/>
                    </a:solidFill>
                  </a:rPr>
                  <a:t>and</a:t>
                </a:r>
                <a:r>
                  <a:rPr lang="en-US" dirty="0">
                    <a:solidFill>
                      <a:schemeClr val="accent1"/>
                    </a:solidFill>
                  </a:rPr>
                  <a:t> angular velocities</a:t>
                </a:r>
                <a:r>
                  <a:rPr lang="en-US" dirty="0"/>
                  <a:t> in each state</a:t>
                </a:r>
              </a:p>
              <a:p>
                <a:pPr marL="914400" lvl="1" indent="-514350"/>
                <a:r>
                  <a:rPr lang="en-US" dirty="0"/>
                  <a:t>Identify the change in </a:t>
                </a:r>
                <a:r>
                  <a:rPr lang="en-US" dirty="0">
                    <a:solidFill>
                      <a:schemeClr val="accent1"/>
                    </a:solidFill>
                  </a:rPr>
                  <a:t>height</a:t>
                </a:r>
                <a:r>
                  <a:rPr lang="en-US" dirty="0"/>
                  <a:t> if applicable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the diagram to put together the single conservation of energy equation, as well as an equation relating work to power with included known and unknown values.</a:t>
                </a:r>
              </a:p>
              <a:p>
                <a:pPr marL="914400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  <m:r>
                      <a:rPr lang="en-US">
                        <a:latin typeface="Cambria Math"/>
                      </a:rPr>
                      <m:t>=∆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KE</m:t>
                    </m:r>
                    <m:r>
                      <a:rPr lang="en-US">
                        <a:latin typeface="Cambria Math"/>
                        <a:ea typeface="Cambria Math"/>
                      </a:rPr>
                      <m:t>+∆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PE</m:t>
                    </m:r>
                  </m:oMath>
                </a14:m>
                <a:endParaRPr lang="en-US" dirty="0">
                  <a:latin typeface="Cambria Math"/>
                  <a:ea typeface="Cambria Math"/>
                </a:endParaRPr>
              </a:p>
              <a:p>
                <a:pPr marL="914400" lvl="1" indent="-51435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the equations for the unknown quantities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815" t="-1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98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90d05cb5-950f-4f68-bc2c-e17794455b92"/>
    <ds:schemaRef ds:uri="http://purl.org/dc/elements/1.1/"/>
    <ds:schemaRef ds:uri="http://schemas.microsoft.com/office/2006/metadata/properties"/>
    <ds:schemaRef ds:uri="http://schemas.microsoft.com/office/infopath/2007/PartnerControls"/>
    <ds:schemaRef ds:uri="b4eab9fa-dbb0-4082-8491-8bd54207a26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1791</TotalTime>
  <Words>852</Words>
  <Application>Microsoft Office PowerPoint</Application>
  <PresentationFormat>On-screen Show (4:3)</PresentationFormat>
  <Paragraphs>71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Cambria Math</vt:lpstr>
      <vt:lpstr>MA_Template</vt:lpstr>
      <vt:lpstr>Power and Efficiency in Rigid Bodies</vt:lpstr>
      <vt:lpstr>Power</vt:lpstr>
      <vt:lpstr>Power</vt:lpstr>
      <vt:lpstr>Power in Translational Systems</vt:lpstr>
      <vt:lpstr>Power in Rotational Systems</vt:lpstr>
      <vt:lpstr>Power Units</vt:lpstr>
      <vt:lpstr>Power Transmission</vt:lpstr>
      <vt:lpstr>Power in Rigid Body Systems</vt:lpstr>
      <vt:lpstr>Solving Power Problems (The Process)</vt:lpstr>
      <vt:lpstr>Thanks for Watching</vt:lpstr>
      <vt:lpstr>Worked Example</vt:lpstr>
      <vt:lpstr>Worked Example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49</cp:revision>
  <dcterms:created xsi:type="dcterms:W3CDTF">2020-08-21T15:23:22Z</dcterms:created>
  <dcterms:modified xsi:type="dcterms:W3CDTF">2022-02-10T20:33:15Z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