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7"/>
  </p:notesMasterIdLst>
  <p:sldIdLst>
    <p:sldId id="256" r:id="rId5"/>
    <p:sldId id="276" r:id="rId6"/>
    <p:sldId id="277" r:id="rId7"/>
    <p:sldId id="278" r:id="rId8"/>
    <p:sldId id="279" r:id="rId9"/>
    <p:sldId id="280" r:id="rId10"/>
    <p:sldId id="281" r:id="rId11"/>
    <p:sldId id="287" r:id="rId12"/>
    <p:sldId id="263" r:id="rId13"/>
    <p:sldId id="262" r:id="rId14"/>
    <p:sldId id="288" r:id="rId15"/>
    <p:sldId id="28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8" autoAdjust="0"/>
    <p:restoredTop sz="54101" autoAdjust="0"/>
  </p:normalViewPr>
  <p:slideViewPr>
    <p:cSldViewPr>
      <p:cViewPr varScale="1">
        <p:scale>
          <a:sx n="102" d="100"/>
          <a:sy n="102" d="100"/>
        </p:scale>
        <p:origin x="120" y="20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2/17/2022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3</a:t>
            </a:fld>
            <a:endParaRPr lang="en-US"/>
          </a:p>
        </p:txBody>
      </p:sp>
    </p:spTree>
    <p:extLst>
      <p:ext uri="{BB962C8B-B14F-4D97-AF65-F5344CB8AC3E}">
        <p14:creationId xmlns:p14="http://schemas.microsoft.com/office/powerpoint/2010/main" val="40667998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3.png"/><Relationship Id="rId7"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9.png"/><Relationship Id="rId7" Type="http://schemas.openxmlformats.org/officeDocument/2006/relationships/image" Target="../media/image29.png"/><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NUL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Two-Dimensional Kinematics in Rectangular Coordinate Systems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Worked Example</a:t>
            </a:r>
          </a:p>
        </p:txBody>
      </p:sp>
      <p:sp>
        <p:nvSpPr>
          <p:cNvPr id="3" name="Content Placeholder 2"/>
          <p:cNvSpPr>
            <a:spLocks noGrp="1"/>
          </p:cNvSpPr>
          <p:nvPr>
            <p:ph idx="1"/>
          </p:nvPr>
        </p:nvSpPr>
        <p:spPr>
          <a:xfrm>
            <a:off x="457200" y="1219200"/>
            <a:ext cx="8229600" cy="1905000"/>
          </a:xfrm>
        </p:spPr>
        <p:txBody>
          <a:bodyPr>
            <a:normAutofit fontScale="85000" lnSpcReduction="20000"/>
          </a:bodyPr>
          <a:lstStyle/>
          <a:p>
            <a:r>
              <a:rPr lang="en-US" dirty="0"/>
              <a:t>A basketball is thrown towards as hoop that is three feet higher in the y direction and 25 feet away in the x direction. If the ball is thrown at an initial angle of 50 degrees, what must the initial velocity be for the ball to make it into the hoop?</a:t>
            </a:r>
          </a:p>
        </p:txBody>
      </p:sp>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a:p>
        </p:txBody>
      </p:sp>
      <p:grpSp>
        <p:nvGrpSpPr>
          <p:cNvPr id="38" name="Group 37">
            <a:extLst>
              <a:ext uri="{FF2B5EF4-FFF2-40B4-BE49-F238E27FC236}">
                <a16:creationId xmlns:a16="http://schemas.microsoft.com/office/drawing/2014/main" id="{F44378BE-9F2D-4A58-90B9-0038B27ED290}"/>
              </a:ext>
            </a:extLst>
          </p:cNvPr>
          <p:cNvGrpSpPr/>
          <p:nvPr/>
        </p:nvGrpSpPr>
        <p:grpSpPr>
          <a:xfrm>
            <a:off x="1600200" y="3127513"/>
            <a:ext cx="5943600" cy="3599179"/>
            <a:chOff x="-8217" y="1853406"/>
            <a:chExt cx="8390217" cy="5022373"/>
          </a:xfrm>
        </p:grpSpPr>
        <p:pic>
          <p:nvPicPr>
            <p:cNvPr id="39" name="Picture 2" descr="Basketball NoShadow by rduris">
              <a:extLst>
                <a:ext uri="{FF2B5EF4-FFF2-40B4-BE49-F238E27FC236}">
                  <a16:creationId xmlns:a16="http://schemas.microsoft.com/office/drawing/2014/main" id="{B5A69B25-02C1-4A05-AE33-CB31B0CDFC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3000" y="3522186"/>
              <a:ext cx="560389" cy="560389"/>
            </a:xfrm>
            <a:prstGeom prst="rect">
              <a:avLst/>
            </a:prstGeom>
            <a:noFill/>
            <a:extLst>
              <a:ext uri="{909E8E84-426E-40DD-AFC4-6F175D3DCCD1}">
                <a14:hiddenFill xmlns:a14="http://schemas.microsoft.com/office/drawing/2010/main">
                  <a:solidFill>
                    <a:srgbClr val="FFFFFF"/>
                  </a:solidFill>
                </a14:hiddenFill>
              </a:ext>
            </a:extLst>
          </p:spPr>
        </p:pic>
        <p:grpSp>
          <p:nvGrpSpPr>
            <p:cNvPr id="40" name="Group 39">
              <a:extLst>
                <a:ext uri="{FF2B5EF4-FFF2-40B4-BE49-F238E27FC236}">
                  <a16:creationId xmlns:a16="http://schemas.microsoft.com/office/drawing/2014/main" id="{9128446E-BF79-495D-A562-E0A47B1D1E52}"/>
                </a:ext>
              </a:extLst>
            </p:cNvPr>
            <p:cNvGrpSpPr/>
            <p:nvPr/>
          </p:nvGrpSpPr>
          <p:grpSpPr>
            <a:xfrm>
              <a:off x="6166151" y="1853406"/>
              <a:ext cx="1301449" cy="1668780"/>
              <a:chOff x="5480351" y="2438400"/>
              <a:chExt cx="1301449" cy="1668780"/>
            </a:xfrm>
          </p:grpSpPr>
          <p:pic>
            <p:nvPicPr>
              <p:cNvPr id="59" name="Picture 4" descr="Basketball Net Clip Art">
                <a:extLst>
                  <a:ext uri="{FF2B5EF4-FFF2-40B4-BE49-F238E27FC236}">
                    <a16:creationId xmlns:a16="http://schemas.microsoft.com/office/drawing/2014/main" id="{87E21767-57AF-48A4-9A11-96DD3551A2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80351" y="3469006"/>
                <a:ext cx="880444" cy="638174"/>
              </a:xfrm>
              <a:prstGeom prst="rect">
                <a:avLst/>
              </a:prstGeom>
              <a:noFill/>
              <a:extLst>
                <a:ext uri="{909E8E84-426E-40DD-AFC4-6F175D3DCCD1}">
                  <a14:hiddenFill xmlns:a14="http://schemas.microsoft.com/office/drawing/2010/main">
                    <a:solidFill>
                      <a:srgbClr val="FFFFFF"/>
                    </a:solidFill>
                  </a14:hiddenFill>
                </a:ext>
              </a:extLst>
            </p:spPr>
          </p:pic>
          <p:sp>
            <p:nvSpPr>
              <p:cNvPr id="60" name="Rectangle 59">
                <a:extLst>
                  <a:ext uri="{FF2B5EF4-FFF2-40B4-BE49-F238E27FC236}">
                    <a16:creationId xmlns:a16="http://schemas.microsoft.com/office/drawing/2014/main" id="{B9A7381D-E45A-4E5C-83FE-7AEBFC313635}"/>
                  </a:ext>
                </a:extLst>
              </p:cNvPr>
              <p:cNvSpPr/>
              <p:nvPr/>
            </p:nvSpPr>
            <p:spPr>
              <a:xfrm>
                <a:off x="6629400" y="2438400"/>
                <a:ext cx="152400" cy="1447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FB2D37D6-1698-4369-AFD0-E6402D6F11E2}"/>
                  </a:ext>
                </a:extLst>
              </p:cNvPr>
              <p:cNvSpPr/>
              <p:nvPr/>
            </p:nvSpPr>
            <p:spPr>
              <a:xfrm>
                <a:off x="5486400" y="3476626"/>
                <a:ext cx="1143000" cy="45719"/>
              </a:xfrm>
              <a:prstGeom prst="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2" name="Isosceles Triangle 61">
                <a:extLst>
                  <a:ext uri="{FF2B5EF4-FFF2-40B4-BE49-F238E27FC236}">
                    <a16:creationId xmlns:a16="http://schemas.microsoft.com/office/drawing/2014/main" id="{F7DE4FE4-714F-4713-9AC0-70494C5C60AF}"/>
                  </a:ext>
                </a:extLst>
              </p:cNvPr>
              <p:cNvSpPr/>
              <p:nvPr/>
            </p:nvSpPr>
            <p:spPr>
              <a:xfrm rot="10800000">
                <a:off x="6248400" y="3505200"/>
                <a:ext cx="381000" cy="152400"/>
              </a:xfrm>
              <a:prstGeom prst="triangle">
                <a:avLst>
                  <a:gd name="adj" fmla="val 0"/>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sp>
          <p:nvSpPr>
            <p:cNvPr id="41" name="Bent Arrow 2048">
              <a:extLst>
                <a:ext uri="{FF2B5EF4-FFF2-40B4-BE49-F238E27FC236}">
                  <a16:creationId xmlns:a16="http://schemas.microsoft.com/office/drawing/2014/main" id="{A8B5FF15-2CAC-4E0B-BAEA-8AC6D39AAFD1}"/>
                </a:ext>
              </a:extLst>
            </p:cNvPr>
            <p:cNvSpPr/>
            <p:nvPr/>
          </p:nvSpPr>
          <p:spPr>
            <a:xfrm flipH="1">
              <a:off x="7467600" y="2590800"/>
              <a:ext cx="914400" cy="3962400"/>
            </a:xfrm>
            <a:prstGeom prst="bentArrow">
              <a:avLst>
                <a:gd name="adj1" fmla="val 25000"/>
                <a:gd name="adj2" fmla="val 25000"/>
                <a:gd name="adj3" fmla="val 0"/>
                <a:gd name="adj4" fmla="val 4375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cxnSp>
          <p:nvCxnSpPr>
            <p:cNvPr id="42" name="Straight Connector 41">
              <a:extLst>
                <a:ext uri="{FF2B5EF4-FFF2-40B4-BE49-F238E27FC236}">
                  <a16:creationId xmlns:a16="http://schemas.microsoft.com/office/drawing/2014/main" id="{9CDFA8B1-F6E8-4537-AC09-8E3BD9F14800}"/>
                </a:ext>
              </a:extLst>
            </p:cNvPr>
            <p:cNvCxnSpPr/>
            <p:nvPr/>
          </p:nvCxnSpPr>
          <p:spPr>
            <a:xfrm>
              <a:off x="1752600" y="3920712"/>
              <a:ext cx="160020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Connector 42">
              <a:extLst>
                <a:ext uri="{FF2B5EF4-FFF2-40B4-BE49-F238E27FC236}">
                  <a16:creationId xmlns:a16="http://schemas.microsoft.com/office/drawing/2014/main" id="{24EB1C0C-64CD-4820-8070-262F40395C0B}"/>
                </a:ext>
              </a:extLst>
            </p:cNvPr>
            <p:cNvCxnSpPr/>
            <p:nvPr/>
          </p:nvCxnSpPr>
          <p:spPr>
            <a:xfrm flipV="1">
              <a:off x="1687590" y="3104102"/>
              <a:ext cx="510657" cy="444373"/>
            </a:xfrm>
            <a:prstGeom prst="line">
              <a:avLst/>
            </a:prstGeom>
            <a:ln w="9525" cap="flat" cmpd="sng" algn="ctr">
              <a:solidFill>
                <a:schemeClr val="accent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E52C2B1E-7E5C-4A02-9AC9-4067CFB2F28E}"/>
                    </a:ext>
                  </a:extLst>
                </p:cNvPr>
                <p:cNvSpPr txBox="1"/>
                <p:nvPr/>
              </p:nvSpPr>
              <p:spPr>
                <a:xfrm>
                  <a:off x="3442014" y="3726760"/>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𝑥</m:t>
                        </m:r>
                      </m:oMath>
                    </m:oMathPara>
                  </a14:m>
                  <a:endParaRPr lang="en-US" dirty="0">
                    <a:solidFill>
                      <a:schemeClr val="accent1"/>
                    </a:solidFill>
                  </a:endParaRPr>
                </a:p>
              </p:txBody>
            </p:sp>
          </mc:Choice>
          <mc:Fallback xmlns="">
            <p:sp>
              <p:nvSpPr>
                <p:cNvPr id="44" name="TextBox 43">
                  <a:extLst>
                    <a:ext uri="{FF2B5EF4-FFF2-40B4-BE49-F238E27FC236}">
                      <a16:creationId xmlns:a16="http://schemas.microsoft.com/office/drawing/2014/main" id="{E52C2B1E-7E5C-4A02-9AC9-4067CFB2F28E}"/>
                    </a:ext>
                  </a:extLst>
                </p:cNvPr>
                <p:cNvSpPr txBox="1">
                  <a:spLocks noRot="1" noChangeAspect="1" noMove="1" noResize="1" noEditPoints="1" noAdjustHandles="1" noChangeArrowheads="1" noChangeShapeType="1" noTextEdit="1"/>
                </p:cNvSpPr>
                <p:nvPr/>
              </p:nvSpPr>
              <p:spPr>
                <a:xfrm>
                  <a:off x="3442014" y="3726760"/>
                  <a:ext cx="367986" cy="369332"/>
                </a:xfrm>
                <a:prstGeom prst="rect">
                  <a:avLst/>
                </a:prstGeom>
                <a:blipFill>
                  <a:blip r:embed="rId4"/>
                  <a:stretch>
                    <a:fillRect r="-4651" b="-20455"/>
                  </a:stretch>
                </a:blipFill>
              </p:spPr>
              <p:txBody>
                <a:bodyPr/>
                <a:lstStyle/>
                <a:p>
                  <a:r>
                    <a:rPr lang="en-US">
                      <a:noFill/>
                    </a:rPr>
                    <a:t> </a:t>
                  </a:r>
                </a:p>
              </p:txBody>
            </p:sp>
          </mc:Fallback>
        </mc:AlternateContent>
        <p:cxnSp>
          <p:nvCxnSpPr>
            <p:cNvPr id="45" name="Straight Connector 44">
              <a:extLst>
                <a:ext uri="{FF2B5EF4-FFF2-40B4-BE49-F238E27FC236}">
                  <a16:creationId xmlns:a16="http://schemas.microsoft.com/office/drawing/2014/main" id="{D6F0D0A2-5E95-42D0-AAD1-3453A40383A3}"/>
                </a:ext>
              </a:extLst>
            </p:cNvPr>
            <p:cNvCxnSpPr/>
            <p:nvPr/>
          </p:nvCxnSpPr>
          <p:spPr>
            <a:xfrm flipV="1">
              <a:off x="1406720" y="2818094"/>
              <a:ext cx="11430" cy="58823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76096F28-1227-4894-A5A5-52931986CCF2}"/>
                    </a:ext>
                  </a:extLst>
                </p:cNvPr>
                <p:cNvSpPr txBox="1"/>
                <p:nvPr/>
              </p:nvSpPr>
              <p:spPr>
                <a:xfrm>
                  <a:off x="2150131" y="2729825"/>
                  <a:ext cx="7967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𝑣</m:t>
                            </m:r>
                          </m:e>
                          <m:sub>
                            <m:r>
                              <a:rPr lang="en-US" b="0" i="1" smtClean="0">
                                <a:solidFill>
                                  <a:schemeClr val="accent1"/>
                                </a:solidFill>
                                <a:latin typeface="Cambria Math" panose="02040503050406030204" pitchFamily="18" charset="0"/>
                              </a:rPr>
                              <m:t>𝑜</m:t>
                            </m:r>
                          </m:sub>
                        </m:sSub>
                        <m:r>
                          <a:rPr lang="en-US" b="0" i="1" smtClean="0">
                            <a:solidFill>
                              <a:schemeClr val="accent1"/>
                            </a:solidFill>
                            <a:latin typeface="Cambria Math" panose="02040503050406030204" pitchFamily="18" charset="0"/>
                          </a:rPr>
                          <m:t>=?</m:t>
                        </m:r>
                      </m:oMath>
                    </m:oMathPara>
                  </a14:m>
                  <a:endParaRPr lang="en-US" dirty="0">
                    <a:solidFill>
                      <a:schemeClr val="accent1"/>
                    </a:solidFill>
                  </a:endParaRPr>
                </a:p>
              </p:txBody>
            </p:sp>
          </mc:Choice>
          <mc:Fallback xmlns="">
            <p:sp>
              <p:nvSpPr>
                <p:cNvPr id="46" name="TextBox 45">
                  <a:extLst>
                    <a:ext uri="{FF2B5EF4-FFF2-40B4-BE49-F238E27FC236}">
                      <a16:creationId xmlns:a16="http://schemas.microsoft.com/office/drawing/2014/main" id="{76096F28-1227-4894-A5A5-52931986CCF2}"/>
                    </a:ext>
                  </a:extLst>
                </p:cNvPr>
                <p:cNvSpPr txBox="1">
                  <a:spLocks noRot="1" noChangeAspect="1" noMove="1" noResize="1" noEditPoints="1" noAdjustHandles="1" noChangeArrowheads="1" noChangeShapeType="1" noTextEdit="1"/>
                </p:cNvSpPr>
                <p:nvPr/>
              </p:nvSpPr>
              <p:spPr>
                <a:xfrm>
                  <a:off x="2150131" y="2729825"/>
                  <a:ext cx="796757" cy="369332"/>
                </a:xfrm>
                <a:prstGeom prst="rect">
                  <a:avLst/>
                </a:prstGeom>
                <a:blipFill>
                  <a:blip r:embed="rId5"/>
                  <a:stretch>
                    <a:fillRect r="-29032" b="-348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9DBE163-C4E0-4BEE-893C-A21F57829E75}"/>
                    </a:ext>
                  </a:extLst>
                </p:cNvPr>
                <p:cNvSpPr txBox="1"/>
                <p:nvPr/>
              </p:nvSpPr>
              <p:spPr>
                <a:xfrm>
                  <a:off x="1238578" y="2352904"/>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𝑦</m:t>
                        </m:r>
                      </m:oMath>
                    </m:oMathPara>
                  </a14:m>
                  <a:endParaRPr lang="en-US" dirty="0">
                    <a:solidFill>
                      <a:schemeClr val="accent1"/>
                    </a:solidFill>
                  </a:endParaRPr>
                </a:p>
              </p:txBody>
            </p:sp>
          </mc:Choice>
          <mc:Fallback xmlns="">
            <p:sp>
              <p:nvSpPr>
                <p:cNvPr id="47" name="TextBox 46">
                  <a:extLst>
                    <a:ext uri="{FF2B5EF4-FFF2-40B4-BE49-F238E27FC236}">
                      <a16:creationId xmlns:a16="http://schemas.microsoft.com/office/drawing/2014/main" id="{B9DBE163-C4E0-4BEE-893C-A21F57829E75}"/>
                    </a:ext>
                  </a:extLst>
                </p:cNvPr>
                <p:cNvSpPr txBox="1">
                  <a:spLocks noRot="1" noChangeAspect="1" noMove="1" noResize="1" noEditPoints="1" noAdjustHandles="1" noChangeArrowheads="1" noChangeShapeType="1" noTextEdit="1"/>
                </p:cNvSpPr>
                <p:nvPr/>
              </p:nvSpPr>
              <p:spPr>
                <a:xfrm>
                  <a:off x="1238578" y="2352904"/>
                  <a:ext cx="371384" cy="369332"/>
                </a:xfrm>
                <a:prstGeom prst="rect">
                  <a:avLst/>
                </a:prstGeom>
                <a:blipFill>
                  <a:blip r:embed="rId6"/>
                  <a:stretch>
                    <a:fillRect r="-13636" b="-488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1FB50844-0F92-47F9-90FD-B1CDD9279CD8}"/>
                    </a:ext>
                  </a:extLst>
                </p:cNvPr>
                <p:cNvSpPr txBox="1"/>
                <p:nvPr/>
              </p:nvSpPr>
              <p:spPr>
                <a:xfrm>
                  <a:off x="2269940" y="3340694"/>
                  <a:ext cx="563231" cy="362984"/>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chemeClr val="accent1"/>
                            </a:solidFill>
                            <a:latin typeface="Cambria Math" panose="02040503050406030204" pitchFamily="18" charset="0"/>
                          </a:rPr>
                          <m:t>5</m:t>
                        </m:r>
                        <m:r>
                          <a:rPr lang="en-US" b="0" i="1" smtClean="0">
                            <a:solidFill>
                              <a:schemeClr val="accent1"/>
                            </a:solidFill>
                            <a:latin typeface="Cambria Math" panose="02040503050406030204" pitchFamily="18" charset="0"/>
                          </a:rPr>
                          <m:t>0</m:t>
                        </m:r>
                        <m:r>
                          <a:rPr lang="en-US" b="0" i="1" baseline="30000" smtClean="0">
                            <a:solidFill>
                              <a:schemeClr val="accent1"/>
                            </a:solidFill>
                            <a:latin typeface="Cambria Math" panose="02040503050406030204" pitchFamily="18" charset="0"/>
                          </a:rPr>
                          <m:t>𝑜</m:t>
                        </m:r>
                      </m:oMath>
                    </m:oMathPara>
                  </a14:m>
                  <a:endParaRPr lang="en-US" baseline="30000" dirty="0">
                    <a:solidFill>
                      <a:schemeClr val="accent1"/>
                    </a:solidFill>
                  </a:endParaRPr>
                </a:p>
              </p:txBody>
            </p:sp>
          </mc:Choice>
          <mc:Fallback xmlns="">
            <p:sp>
              <p:nvSpPr>
                <p:cNvPr id="48" name="TextBox 47">
                  <a:extLst>
                    <a:ext uri="{FF2B5EF4-FFF2-40B4-BE49-F238E27FC236}">
                      <a16:creationId xmlns:a16="http://schemas.microsoft.com/office/drawing/2014/main" id="{1FB50844-0F92-47F9-90FD-B1CDD9279CD8}"/>
                    </a:ext>
                  </a:extLst>
                </p:cNvPr>
                <p:cNvSpPr txBox="1">
                  <a:spLocks noRot="1" noChangeAspect="1" noMove="1" noResize="1" noEditPoints="1" noAdjustHandles="1" noChangeArrowheads="1" noChangeShapeType="1" noTextEdit="1"/>
                </p:cNvSpPr>
                <p:nvPr/>
              </p:nvSpPr>
              <p:spPr>
                <a:xfrm>
                  <a:off x="2269940" y="3340694"/>
                  <a:ext cx="563231" cy="362984"/>
                </a:xfrm>
                <a:prstGeom prst="rect">
                  <a:avLst/>
                </a:prstGeom>
                <a:blipFill>
                  <a:blip r:embed="rId7"/>
                  <a:stretch>
                    <a:fillRect r="-16667" b="-32558"/>
                  </a:stretch>
                </a:blipFill>
              </p:spPr>
              <p:txBody>
                <a:bodyPr/>
                <a:lstStyle/>
                <a:p>
                  <a:r>
                    <a:rPr lang="en-US">
                      <a:noFill/>
                    </a:rPr>
                    <a:t> </a:t>
                  </a:r>
                </a:p>
              </p:txBody>
            </p:sp>
          </mc:Fallback>
        </mc:AlternateContent>
        <p:sp>
          <p:nvSpPr>
            <p:cNvPr id="49" name="Arc 48">
              <a:extLst>
                <a:ext uri="{FF2B5EF4-FFF2-40B4-BE49-F238E27FC236}">
                  <a16:creationId xmlns:a16="http://schemas.microsoft.com/office/drawing/2014/main" id="{1A1B0608-D2DD-4B68-B4F4-F71B645D7A00}"/>
                </a:ext>
              </a:extLst>
            </p:cNvPr>
            <p:cNvSpPr/>
            <p:nvPr/>
          </p:nvSpPr>
          <p:spPr>
            <a:xfrm>
              <a:off x="503380" y="2998342"/>
              <a:ext cx="1828800" cy="1828800"/>
            </a:xfrm>
            <a:prstGeom prst="arc">
              <a:avLst>
                <a:gd name="adj1" fmla="val 18820252"/>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Rectangle 49">
              <a:extLst>
                <a:ext uri="{FF2B5EF4-FFF2-40B4-BE49-F238E27FC236}">
                  <a16:creationId xmlns:a16="http://schemas.microsoft.com/office/drawing/2014/main" id="{D01CC650-20C1-43B7-B891-41FC39224FD5}"/>
                </a:ext>
              </a:extLst>
            </p:cNvPr>
            <p:cNvSpPr/>
            <p:nvPr/>
          </p:nvSpPr>
          <p:spPr>
            <a:xfrm>
              <a:off x="-8217" y="5199379"/>
              <a:ext cx="2819400" cy="167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4665CB23-2B88-44FF-A28D-5F3E17C1FB59}"/>
                </a:ext>
              </a:extLst>
            </p:cNvPr>
            <p:cNvCxnSpPr/>
            <p:nvPr/>
          </p:nvCxnSpPr>
          <p:spPr>
            <a:xfrm>
              <a:off x="1378522" y="4191000"/>
              <a:ext cx="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E1305C8-969E-461A-B373-BFA46B9957E4}"/>
                </a:ext>
              </a:extLst>
            </p:cNvPr>
            <p:cNvCxnSpPr/>
            <p:nvPr/>
          </p:nvCxnSpPr>
          <p:spPr>
            <a:xfrm>
              <a:off x="6601693" y="3657600"/>
              <a:ext cx="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AAE8C75-905B-469E-885B-93AFEDF3A8DF}"/>
                </a:ext>
              </a:extLst>
            </p:cNvPr>
            <p:cNvCxnSpPr/>
            <p:nvPr/>
          </p:nvCxnSpPr>
          <p:spPr>
            <a:xfrm>
              <a:off x="1378522" y="4495800"/>
              <a:ext cx="522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F936F1CF-AC1B-4348-AD5B-7A2279BBCCF9}"/>
                </a:ext>
              </a:extLst>
            </p:cNvPr>
            <p:cNvCxnSpPr/>
            <p:nvPr/>
          </p:nvCxnSpPr>
          <p:spPr>
            <a:xfrm flipH="1" flipV="1">
              <a:off x="503380" y="2948684"/>
              <a:ext cx="69283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24DE27A-1CD1-4EB9-B2BE-C571BC7CF38E}"/>
                </a:ext>
              </a:extLst>
            </p:cNvPr>
            <p:cNvCxnSpPr/>
            <p:nvPr/>
          </p:nvCxnSpPr>
          <p:spPr>
            <a:xfrm flipH="1" flipV="1">
              <a:off x="503380" y="3909092"/>
              <a:ext cx="5634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274F4A7E-6C87-4297-9D24-B4C68AC384A8}"/>
                </a:ext>
              </a:extLst>
            </p:cNvPr>
            <p:cNvCxnSpPr/>
            <p:nvPr/>
          </p:nvCxnSpPr>
          <p:spPr>
            <a:xfrm flipV="1">
              <a:off x="785090" y="2948684"/>
              <a:ext cx="0" cy="97202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1F4EEA1D-6B4C-4ED8-9A7F-3A3797DF2A74}"/>
                    </a:ext>
                  </a:extLst>
                </p:cNvPr>
                <p:cNvSpPr txBox="1"/>
                <p:nvPr/>
              </p:nvSpPr>
              <p:spPr>
                <a:xfrm>
                  <a:off x="3563942" y="4267200"/>
                  <a:ext cx="76899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25 </m:t>
                        </m:r>
                        <m:r>
                          <a:rPr lang="en-US" b="0" i="1" smtClean="0">
                            <a:solidFill>
                              <a:schemeClr val="accent1"/>
                            </a:solidFill>
                            <a:latin typeface="Cambria Math" panose="02040503050406030204" pitchFamily="18" charset="0"/>
                          </a:rPr>
                          <m:t>𝑓𝑡</m:t>
                        </m:r>
                      </m:oMath>
                    </m:oMathPara>
                  </a14:m>
                  <a:endParaRPr lang="en-US" dirty="0">
                    <a:solidFill>
                      <a:schemeClr val="accent1"/>
                    </a:solidFill>
                  </a:endParaRPr>
                </a:p>
              </p:txBody>
            </p:sp>
          </mc:Choice>
          <mc:Fallback>
            <p:sp>
              <p:nvSpPr>
                <p:cNvPr id="57" name="TextBox 56">
                  <a:extLst>
                    <a:ext uri="{FF2B5EF4-FFF2-40B4-BE49-F238E27FC236}">
                      <a16:creationId xmlns:a16="http://schemas.microsoft.com/office/drawing/2014/main" id="{1F4EEA1D-6B4C-4ED8-9A7F-3A3797DF2A74}"/>
                    </a:ext>
                  </a:extLst>
                </p:cNvPr>
                <p:cNvSpPr txBox="1">
                  <a:spLocks noRot="1" noChangeAspect="1" noMove="1" noResize="1" noEditPoints="1" noAdjustHandles="1" noChangeArrowheads="1" noChangeShapeType="1" noTextEdit="1"/>
                </p:cNvSpPr>
                <p:nvPr/>
              </p:nvSpPr>
              <p:spPr>
                <a:xfrm>
                  <a:off x="3563942" y="4267200"/>
                  <a:ext cx="768993" cy="369332"/>
                </a:xfrm>
                <a:prstGeom prst="rect">
                  <a:avLst/>
                </a:prstGeom>
                <a:blipFill>
                  <a:blip r:embed="rId8"/>
                  <a:stretch>
                    <a:fillRect r="-33708" b="-581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2215FCD1-B001-4AAB-B227-314F387BF2AD}"/>
                    </a:ext>
                  </a:extLst>
                </p:cNvPr>
                <p:cNvSpPr txBox="1"/>
                <p:nvPr/>
              </p:nvSpPr>
              <p:spPr>
                <a:xfrm>
                  <a:off x="467137" y="3163809"/>
                  <a:ext cx="64075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solidFill>
                              <a:schemeClr val="accent1"/>
                            </a:solidFill>
                            <a:latin typeface="Cambria Math" panose="02040503050406030204" pitchFamily="18" charset="0"/>
                          </a:rPr>
                          <m:t>3</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𝑓𝑡</m:t>
                        </m:r>
                      </m:oMath>
                    </m:oMathPara>
                  </a14:m>
                  <a:endParaRPr lang="en-US" dirty="0">
                    <a:solidFill>
                      <a:schemeClr val="accent1"/>
                    </a:solidFill>
                  </a:endParaRPr>
                </a:p>
              </p:txBody>
            </p:sp>
          </mc:Choice>
          <mc:Fallback xmlns="">
            <p:sp>
              <p:nvSpPr>
                <p:cNvPr id="58" name="TextBox 57">
                  <a:extLst>
                    <a:ext uri="{FF2B5EF4-FFF2-40B4-BE49-F238E27FC236}">
                      <a16:creationId xmlns:a16="http://schemas.microsoft.com/office/drawing/2014/main" id="{2215FCD1-B001-4AAB-B227-314F387BF2AD}"/>
                    </a:ext>
                  </a:extLst>
                </p:cNvPr>
                <p:cNvSpPr txBox="1">
                  <a:spLocks noRot="1" noChangeAspect="1" noMove="1" noResize="1" noEditPoints="1" noAdjustHandles="1" noChangeArrowheads="1" noChangeShapeType="1" noTextEdit="1"/>
                </p:cNvSpPr>
                <p:nvPr/>
              </p:nvSpPr>
              <p:spPr>
                <a:xfrm>
                  <a:off x="467137" y="3163809"/>
                  <a:ext cx="640753" cy="369332"/>
                </a:xfrm>
                <a:prstGeom prst="rect">
                  <a:avLst/>
                </a:prstGeom>
                <a:blipFill>
                  <a:blip r:embed="rId9"/>
                  <a:stretch>
                    <a:fillRect r="-32432" b="-56818"/>
                  </a:stretch>
                </a:blipFill>
              </p:spPr>
              <p:txBody>
                <a:bodyPr/>
                <a:lstStyle/>
                <a:p>
                  <a:r>
                    <a:rPr lang="en-US">
                      <a:noFill/>
                    </a:rPr>
                    <a:t> </a:t>
                  </a:r>
                </a:p>
              </p:txBody>
            </p:sp>
          </mc:Fallback>
        </mc:AlternateContent>
      </p:grpSp>
    </p:spTree>
    <p:extLst>
      <p:ext uri="{BB962C8B-B14F-4D97-AF65-F5344CB8AC3E}">
        <p14:creationId xmlns:p14="http://schemas.microsoft.com/office/powerpoint/2010/main" val="1071515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1B17-AF25-4AA3-814D-1FCE28292FD8}"/>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15B9A560-99EC-4B1B-B48F-9BE61FD08BDC}"/>
              </a:ext>
            </a:extLst>
          </p:cNvPr>
          <p:cNvSpPr>
            <a:spLocks noGrp="1"/>
          </p:cNvSpPr>
          <p:nvPr>
            <p:ph idx="1"/>
          </p:nvPr>
        </p:nvSpPr>
        <p:spPr>
          <a:xfrm>
            <a:off x="457200" y="1600200"/>
            <a:ext cx="8229600" cy="1828800"/>
          </a:xfrm>
        </p:spPr>
        <p:txBody>
          <a:bodyPr>
            <a:normAutofit fontScale="70000" lnSpcReduction="20000"/>
          </a:bodyPr>
          <a:lstStyle/>
          <a:p>
            <a:r>
              <a:rPr lang="en-US" dirty="0"/>
              <a:t>A tennis ball is launched at an angled surface as shown below such that it will bounce up after impact. The tennis ball has an initial velocity of 30 m/s at a 20-degree angle and is launched 20 meters from the base of the surface, which itself is angled at 45 degrees. Determine the coordinates where the tennis ball is expected to impact the surface.</a:t>
            </a:r>
          </a:p>
        </p:txBody>
      </p:sp>
      <p:sp>
        <p:nvSpPr>
          <p:cNvPr id="4" name="Slide Number Placeholder 3">
            <a:extLst>
              <a:ext uri="{FF2B5EF4-FFF2-40B4-BE49-F238E27FC236}">
                <a16:creationId xmlns:a16="http://schemas.microsoft.com/office/drawing/2014/main" id="{FD4CC942-85B4-402C-B969-B58F96F91BAD}"/>
              </a:ext>
            </a:extLst>
          </p:cNvPr>
          <p:cNvSpPr>
            <a:spLocks noGrp="1"/>
          </p:cNvSpPr>
          <p:nvPr>
            <p:ph type="sldNum" sz="quarter" idx="12"/>
          </p:nvPr>
        </p:nvSpPr>
        <p:spPr/>
        <p:txBody>
          <a:bodyPr/>
          <a:lstStyle/>
          <a:p>
            <a:fld id="{929262FE-7F58-4A1E-8AF3-5A510A86DEBD}" type="slidenum">
              <a:rPr lang="en-US" smtClean="0"/>
              <a:t>11</a:t>
            </a:fld>
            <a:endParaRPr lang="en-US"/>
          </a:p>
        </p:txBody>
      </p:sp>
      <p:pic>
        <p:nvPicPr>
          <p:cNvPr id="1026" name="Picture 2" descr="Tennis ball vector image | Public domain vectors">
            <a:extLst>
              <a:ext uri="{FF2B5EF4-FFF2-40B4-BE49-F238E27FC236}">
                <a16:creationId xmlns:a16="http://schemas.microsoft.com/office/drawing/2014/main" id="{08CFF741-4099-4001-9C41-BB136B3A513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0718" y="5088144"/>
            <a:ext cx="385763" cy="385763"/>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1A749260-E1B4-43E4-B513-A37FD2B1BDEC}"/>
              </a:ext>
            </a:extLst>
          </p:cNvPr>
          <p:cNvCxnSpPr>
            <a:cxnSpLocks/>
          </p:cNvCxnSpPr>
          <p:nvPr/>
        </p:nvCxnSpPr>
        <p:spPr>
          <a:xfrm flipV="1">
            <a:off x="1904118" y="5311032"/>
            <a:ext cx="5896857"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7" name="Straight Connector 6">
            <a:extLst>
              <a:ext uri="{FF2B5EF4-FFF2-40B4-BE49-F238E27FC236}">
                <a16:creationId xmlns:a16="http://schemas.microsoft.com/office/drawing/2014/main" id="{B657B3EF-FCA4-4F0C-8827-B93D784B074C}"/>
              </a:ext>
            </a:extLst>
          </p:cNvPr>
          <p:cNvCxnSpPr>
            <a:cxnSpLocks/>
          </p:cNvCxnSpPr>
          <p:nvPr/>
        </p:nvCxnSpPr>
        <p:spPr>
          <a:xfrm flipV="1">
            <a:off x="1887189" y="4893927"/>
            <a:ext cx="808053" cy="266645"/>
          </a:xfrm>
          <a:prstGeom prst="line">
            <a:avLst/>
          </a:prstGeom>
          <a:ln w="9525" cap="flat" cmpd="sng" algn="ctr">
            <a:solidFill>
              <a:schemeClr val="accent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D8BC9F8D-E3AA-4E33-9A6D-0C8E938E7B02}"/>
                  </a:ext>
                </a:extLst>
              </p:cNvPr>
              <p:cNvSpPr txBox="1"/>
              <p:nvPr/>
            </p:nvSpPr>
            <p:spPr>
              <a:xfrm>
                <a:off x="2067249" y="4249083"/>
                <a:ext cx="1255985" cy="5667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𝑣</m:t>
                          </m:r>
                        </m:e>
                        <m:sub>
                          <m:r>
                            <a:rPr lang="en-US" b="0" i="1" smtClean="0">
                              <a:solidFill>
                                <a:schemeClr val="accent1"/>
                              </a:solidFill>
                              <a:latin typeface="Cambria Math" panose="02040503050406030204" pitchFamily="18" charset="0"/>
                            </a:rPr>
                            <m:t>𝑜</m:t>
                          </m:r>
                        </m:sub>
                      </m:sSub>
                      <m:r>
                        <a:rPr lang="en-US" b="0" i="1" smtClean="0">
                          <a:solidFill>
                            <a:schemeClr val="accent1"/>
                          </a:solidFill>
                          <a:latin typeface="Cambria Math" panose="02040503050406030204" pitchFamily="18" charset="0"/>
                        </a:rPr>
                        <m:t>=</m:t>
                      </m:r>
                      <m:r>
                        <a:rPr lang="en-US" b="0" i="1" smtClean="0">
                          <a:solidFill>
                            <a:schemeClr val="accent1"/>
                          </a:solidFill>
                          <a:latin typeface="Cambria Math" panose="02040503050406030204" pitchFamily="18" charset="0"/>
                        </a:rPr>
                        <m:t>30</m:t>
                      </m:r>
                      <m:f>
                        <m:fPr>
                          <m:ctrlPr>
                            <a:rPr lang="en-US" b="0" i="1" smtClean="0">
                              <a:solidFill>
                                <a:schemeClr val="accent1"/>
                              </a:solidFill>
                              <a:latin typeface="Cambria Math" panose="02040503050406030204" pitchFamily="18" charset="0"/>
                            </a:rPr>
                          </m:ctrlPr>
                        </m:fPr>
                        <m:num>
                          <m:r>
                            <a:rPr lang="en-US" b="0" i="1" smtClean="0">
                              <a:solidFill>
                                <a:schemeClr val="accent1"/>
                              </a:solidFill>
                              <a:latin typeface="Cambria Math" panose="02040503050406030204" pitchFamily="18" charset="0"/>
                            </a:rPr>
                            <m:t>𝑚</m:t>
                          </m:r>
                        </m:num>
                        <m:den>
                          <m:r>
                            <a:rPr lang="en-US" b="0" i="1" smtClean="0">
                              <a:solidFill>
                                <a:schemeClr val="accent1"/>
                              </a:solidFill>
                              <a:latin typeface="Cambria Math" panose="02040503050406030204" pitchFamily="18" charset="0"/>
                            </a:rPr>
                            <m:t>𝑠</m:t>
                          </m:r>
                        </m:den>
                      </m:f>
                    </m:oMath>
                  </m:oMathPara>
                </a14:m>
                <a:endParaRPr lang="en-US" dirty="0">
                  <a:solidFill>
                    <a:schemeClr val="accent1"/>
                  </a:solidFill>
                </a:endParaRPr>
              </a:p>
            </p:txBody>
          </p:sp>
        </mc:Choice>
        <mc:Fallback>
          <p:sp>
            <p:nvSpPr>
              <p:cNvPr id="8" name="TextBox 7">
                <a:extLst>
                  <a:ext uri="{FF2B5EF4-FFF2-40B4-BE49-F238E27FC236}">
                    <a16:creationId xmlns:a16="http://schemas.microsoft.com/office/drawing/2014/main" id="{D8BC9F8D-E3AA-4E33-9A6D-0C8E938E7B02}"/>
                  </a:ext>
                </a:extLst>
              </p:cNvPr>
              <p:cNvSpPr txBox="1">
                <a:spLocks noRot="1" noChangeAspect="1" noMove="1" noResize="1" noEditPoints="1" noAdjustHandles="1" noChangeArrowheads="1" noChangeShapeType="1" noTextEdit="1"/>
              </p:cNvSpPr>
              <p:nvPr/>
            </p:nvSpPr>
            <p:spPr>
              <a:xfrm>
                <a:off x="2067249" y="4249083"/>
                <a:ext cx="1255985" cy="56675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EC918DAF-13D9-49C1-A1F9-04F98A4A3602}"/>
                  </a:ext>
                </a:extLst>
              </p:cNvPr>
              <p:cNvSpPr txBox="1"/>
              <p:nvPr/>
            </p:nvSpPr>
            <p:spPr>
              <a:xfrm>
                <a:off x="2009599" y="5335025"/>
                <a:ext cx="563231" cy="362984"/>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2</m:t>
                      </m:r>
                      <m:r>
                        <a:rPr lang="en-US" b="0" i="1" smtClean="0">
                          <a:solidFill>
                            <a:schemeClr val="accent1"/>
                          </a:solidFill>
                          <a:latin typeface="Cambria Math" panose="02040503050406030204" pitchFamily="18" charset="0"/>
                        </a:rPr>
                        <m:t>0</m:t>
                      </m:r>
                      <m:r>
                        <a:rPr lang="en-US" b="0" i="1" baseline="30000" smtClean="0">
                          <a:solidFill>
                            <a:schemeClr val="accent1"/>
                          </a:solidFill>
                          <a:latin typeface="Cambria Math" panose="02040503050406030204" pitchFamily="18" charset="0"/>
                        </a:rPr>
                        <m:t>𝑜</m:t>
                      </m:r>
                    </m:oMath>
                  </m:oMathPara>
                </a14:m>
                <a:endParaRPr lang="en-US" baseline="30000" dirty="0">
                  <a:solidFill>
                    <a:schemeClr val="accent1"/>
                  </a:solidFill>
                </a:endParaRPr>
              </a:p>
            </p:txBody>
          </p:sp>
        </mc:Choice>
        <mc:Fallback>
          <p:sp>
            <p:nvSpPr>
              <p:cNvPr id="9" name="TextBox 8">
                <a:extLst>
                  <a:ext uri="{FF2B5EF4-FFF2-40B4-BE49-F238E27FC236}">
                    <a16:creationId xmlns:a16="http://schemas.microsoft.com/office/drawing/2014/main" id="{EC918DAF-13D9-49C1-A1F9-04F98A4A3602}"/>
                  </a:ext>
                </a:extLst>
              </p:cNvPr>
              <p:cNvSpPr txBox="1">
                <a:spLocks noRot="1" noChangeAspect="1" noMove="1" noResize="1" noEditPoints="1" noAdjustHandles="1" noChangeArrowheads="1" noChangeShapeType="1" noTextEdit="1"/>
              </p:cNvSpPr>
              <p:nvPr/>
            </p:nvSpPr>
            <p:spPr>
              <a:xfrm>
                <a:off x="2009599" y="5335025"/>
                <a:ext cx="563231" cy="362984"/>
              </a:xfrm>
              <a:prstGeom prst="rect">
                <a:avLst/>
              </a:prstGeom>
              <a:blipFill>
                <a:blip r:embed="rId4"/>
                <a:stretch>
                  <a:fillRect/>
                </a:stretch>
              </a:blipFill>
            </p:spPr>
            <p:txBody>
              <a:bodyPr/>
              <a:lstStyle/>
              <a:p>
                <a:r>
                  <a:rPr lang="en-US">
                    <a:noFill/>
                  </a:rPr>
                  <a:t> </a:t>
                </a:r>
              </a:p>
            </p:txBody>
          </p:sp>
        </mc:Fallback>
      </mc:AlternateContent>
      <p:sp>
        <p:nvSpPr>
          <p:cNvPr id="10" name="Arc 9">
            <a:extLst>
              <a:ext uri="{FF2B5EF4-FFF2-40B4-BE49-F238E27FC236}">
                <a16:creationId xmlns:a16="http://schemas.microsoft.com/office/drawing/2014/main" id="{99088A26-4A88-4B88-A0FA-E7C2D87A3EF9}"/>
              </a:ext>
            </a:extLst>
          </p:cNvPr>
          <p:cNvSpPr/>
          <p:nvPr/>
        </p:nvSpPr>
        <p:spPr>
          <a:xfrm>
            <a:off x="1019175" y="4655747"/>
            <a:ext cx="1295515" cy="1310571"/>
          </a:xfrm>
          <a:prstGeom prst="arc">
            <a:avLst>
              <a:gd name="adj1" fmla="val 20210154"/>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59108C1E-30FD-4DDB-B965-99FA4BF9D70E}"/>
                  </a:ext>
                </a:extLst>
              </p:cNvPr>
              <p:cNvSpPr txBox="1"/>
              <p:nvPr/>
            </p:nvSpPr>
            <p:spPr>
              <a:xfrm>
                <a:off x="7891413" y="5137299"/>
                <a:ext cx="260680" cy="2646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𝑥</m:t>
                      </m:r>
                    </m:oMath>
                  </m:oMathPara>
                </a14:m>
                <a:endParaRPr lang="en-US" dirty="0">
                  <a:solidFill>
                    <a:schemeClr val="accent1"/>
                  </a:solidFill>
                </a:endParaRPr>
              </a:p>
            </p:txBody>
          </p:sp>
        </mc:Choice>
        <mc:Fallback>
          <p:sp>
            <p:nvSpPr>
              <p:cNvPr id="12" name="TextBox 11">
                <a:extLst>
                  <a:ext uri="{FF2B5EF4-FFF2-40B4-BE49-F238E27FC236}">
                    <a16:creationId xmlns:a16="http://schemas.microsoft.com/office/drawing/2014/main" id="{59108C1E-30FD-4DDB-B965-99FA4BF9D70E}"/>
                  </a:ext>
                </a:extLst>
              </p:cNvPr>
              <p:cNvSpPr txBox="1">
                <a:spLocks noRot="1" noChangeAspect="1" noMove="1" noResize="1" noEditPoints="1" noAdjustHandles="1" noChangeArrowheads="1" noChangeShapeType="1" noTextEdit="1"/>
              </p:cNvSpPr>
              <p:nvPr/>
            </p:nvSpPr>
            <p:spPr>
              <a:xfrm>
                <a:off x="7891413" y="5137299"/>
                <a:ext cx="260680" cy="264674"/>
              </a:xfrm>
              <a:prstGeom prst="rect">
                <a:avLst/>
              </a:prstGeom>
              <a:blipFill>
                <a:blip r:embed="rId5"/>
                <a:stretch>
                  <a:fillRect r="-7143" b="-20930"/>
                </a:stretch>
              </a:blipFill>
            </p:spPr>
            <p:txBody>
              <a:bodyPr/>
              <a:lstStyle/>
              <a:p>
                <a:r>
                  <a:rPr lang="en-US">
                    <a:noFill/>
                  </a:rPr>
                  <a:t> </a:t>
                </a:r>
              </a:p>
            </p:txBody>
          </p:sp>
        </mc:Fallback>
      </mc:AlternateContent>
      <p:cxnSp>
        <p:nvCxnSpPr>
          <p:cNvPr id="13" name="Straight Connector 12">
            <a:extLst>
              <a:ext uri="{FF2B5EF4-FFF2-40B4-BE49-F238E27FC236}">
                <a16:creationId xmlns:a16="http://schemas.microsoft.com/office/drawing/2014/main" id="{C8F2533A-D0E2-48A1-AB03-7A780A6629D1}"/>
              </a:ext>
            </a:extLst>
          </p:cNvPr>
          <p:cNvCxnSpPr/>
          <p:nvPr/>
        </p:nvCxnSpPr>
        <p:spPr>
          <a:xfrm flipV="1">
            <a:off x="1559787" y="4549102"/>
            <a:ext cx="8097" cy="421543"/>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4F632902-D1A5-4A3C-B02C-9D86414D6B59}"/>
                  </a:ext>
                </a:extLst>
              </p:cNvPr>
              <p:cNvSpPr txBox="1"/>
              <p:nvPr/>
            </p:nvSpPr>
            <p:spPr>
              <a:xfrm>
                <a:off x="1420077" y="4042538"/>
                <a:ext cx="263087" cy="2646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𝑦</m:t>
                      </m:r>
                    </m:oMath>
                  </m:oMathPara>
                </a14:m>
                <a:endParaRPr lang="en-US" dirty="0">
                  <a:solidFill>
                    <a:schemeClr val="accent1"/>
                  </a:solidFill>
                </a:endParaRPr>
              </a:p>
            </p:txBody>
          </p:sp>
        </mc:Choice>
        <mc:Fallback>
          <p:sp>
            <p:nvSpPr>
              <p:cNvPr id="14" name="TextBox 13">
                <a:extLst>
                  <a:ext uri="{FF2B5EF4-FFF2-40B4-BE49-F238E27FC236}">
                    <a16:creationId xmlns:a16="http://schemas.microsoft.com/office/drawing/2014/main" id="{4F632902-D1A5-4A3C-B02C-9D86414D6B59}"/>
                  </a:ext>
                </a:extLst>
              </p:cNvPr>
              <p:cNvSpPr txBox="1">
                <a:spLocks noRot="1" noChangeAspect="1" noMove="1" noResize="1" noEditPoints="1" noAdjustHandles="1" noChangeArrowheads="1" noChangeShapeType="1" noTextEdit="1"/>
              </p:cNvSpPr>
              <p:nvPr/>
            </p:nvSpPr>
            <p:spPr>
              <a:xfrm>
                <a:off x="1420077" y="4042538"/>
                <a:ext cx="263087" cy="264674"/>
              </a:xfrm>
              <a:prstGeom prst="rect">
                <a:avLst/>
              </a:prstGeom>
              <a:blipFill>
                <a:blip r:embed="rId6"/>
                <a:stretch>
                  <a:fillRect r="-16279" b="-47727"/>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83A84ACD-F0D7-4F9C-B71F-07D4D3A24699}"/>
              </a:ext>
            </a:extLst>
          </p:cNvPr>
          <p:cNvSpPr/>
          <p:nvPr/>
        </p:nvSpPr>
        <p:spPr>
          <a:xfrm rot="2553373">
            <a:off x="6560520" y="2928741"/>
            <a:ext cx="152400" cy="274346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616747C6-1F57-441A-A814-D70774105BBD}"/>
                  </a:ext>
                </a:extLst>
              </p:cNvPr>
              <p:cNvSpPr txBox="1"/>
              <p:nvPr/>
            </p:nvSpPr>
            <p:spPr>
              <a:xfrm>
                <a:off x="6355104" y="4906652"/>
                <a:ext cx="563231" cy="362984"/>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45</m:t>
                      </m:r>
                      <m:r>
                        <a:rPr lang="en-US" b="0" i="1" baseline="30000" smtClean="0">
                          <a:solidFill>
                            <a:schemeClr val="accent1"/>
                          </a:solidFill>
                          <a:latin typeface="Cambria Math" panose="02040503050406030204" pitchFamily="18" charset="0"/>
                        </a:rPr>
                        <m:t>𝑜</m:t>
                      </m:r>
                    </m:oMath>
                  </m:oMathPara>
                </a14:m>
                <a:endParaRPr lang="en-US" baseline="30000" dirty="0">
                  <a:solidFill>
                    <a:schemeClr val="accent1"/>
                  </a:solidFill>
                </a:endParaRPr>
              </a:p>
            </p:txBody>
          </p:sp>
        </mc:Choice>
        <mc:Fallback>
          <p:sp>
            <p:nvSpPr>
              <p:cNvPr id="16" name="TextBox 15">
                <a:extLst>
                  <a:ext uri="{FF2B5EF4-FFF2-40B4-BE49-F238E27FC236}">
                    <a16:creationId xmlns:a16="http://schemas.microsoft.com/office/drawing/2014/main" id="{616747C6-1F57-441A-A814-D70774105BBD}"/>
                  </a:ext>
                </a:extLst>
              </p:cNvPr>
              <p:cNvSpPr txBox="1">
                <a:spLocks noRot="1" noChangeAspect="1" noMove="1" noResize="1" noEditPoints="1" noAdjustHandles="1" noChangeArrowheads="1" noChangeShapeType="1" noTextEdit="1"/>
              </p:cNvSpPr>
              <p:nvPr/>
            </p:nvSpPr>
            <p:spPr>
              <a:xfrm>
                <a:off x="6355104" y="4906652"/>
                <a:ext cx="563231" cy="362984"/>
              </a:xfrm>
              <a:prstGeom prst="rect">
                <a:avLst/>
              </a:prstGeom>
              <a:blipFill>
                <a:blip r:embed="rId7"/>
                <a:stretch>
                  <a:fillRect/>
                </a:stretch>
              </a:blipFill>
            </p:spPr>
            <p:txBody>
              <a:bodyPr/>
              <a:lstStyle/>
              <a:p>
                <a:r>
                  <a:rPr lang="en-US">
                    <a:noFill/>
                  </a:rPr>
                  <a:t> </a:t>
                </a:r>
              </a:p>
            </p:txBody>
          </p:sp>
        </mc:Fallback>
      </mc:AlternateContent>
      <p:sp>
        <p:nvSpPr>
          <p:cNvPr id="17" name="Arc 16">
            <a:extLst>
              <a:ext uri="{FF2B5EF4-FFF2-40B4-BE49-F238E27FC236}">
                <a16:creationId xmlns:a16="http://schemas.microsoft.com/office/drawing/2014/main" id="{18B8EC19-86BF-4FC2-B7F4-EFE9574B210A}"/>
              </a:ext>
            </a:extLst>
          </p:cNvPr>
          <p:cNvSpPr/>
          <p:nvPr/>
        </p:nvSpPr>
        <p:spPr>
          <a:xfrm>
            <a:off x="5104518" y="4656012"/>
            <a:ext cx="1295515" cy="1310571"/>
          </a:xfrm>
          <a:prstGeom prst="arc">
            <a:avLst>
              <a:gd name="adj1" fmla="val 18477729"/>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DB9B0D74-1D0B-43C2-B4EA-70EB9F94E84B}"/>
              </a:ext>
            </a:extLst>
          </p:cNvPr>
          <p:cNvCxnSpPr/>
          <p:nvPr/>
        </p:nvCxnSpPr>
        <p:spPr>
          <a:xfrm>
            <a:off x="5770745" y="5558353"/>
            <a:ext cx="0" cy="873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506953E-C97C-4A3A-A5D8-E2C009EF9F4B}"/>
              </a:ext>
            </a:extLst>
          </p:cNvPr>
          <p:cNvCxnSpPr>
            <a:cxnSpLocks/>
          </p:cNvCxnSpPr>
          <p:nvPr/>
        </p:nvCxnSpPr>
        <p:spPr>
          <a:xfrm>
            <a:off x="1567884" y="6031539"/>
            <a:ext cx="4202861"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CE360AE5-D61B-47D4-B6DE-7A536D417EAE}"/>
                  </a:ext>
                </a:extLst>
              </p:cNvPr>
              <p:cNvSpPr txBox="1"/>
              <p:nvPr/>
            </p:nvSpPr>
            <p:spPr>
              <a:xfrm>
                <a:off x="3279092" y="5846873"/>
                <a:ext cx="743280"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20 </m:t>
                      </m:r>
                      <m:r>
                        <a:rPr lang="en-US" b="0" i="1" smtClean="0">
                          <a:solidFill>
                            <a:schemeClr val="accent1"/>
                          </a:solidFill>
                          <a:latin typeface="Cambria Math" panose="02040503050406030204" pitchFamily="18" charset="0"/>
                        </a:rPr>
                        <m:t>𝑚</m:t>
                      </m:r>
                    </m:oMath>
                  </m:oMathPara>
                </a14:m>
                <a:endParaRPr lang="en-US" dirty="0">
                  <a:solidFill>
                    <a:schemeClr val="accent1"/>
                  </a:solidFill>
                </a:endParaRPr>
              </a:p>
            </p:txBody>
          </p:sp>
        </mc:Choice>
        <mc:Fallback>
          <p:sp>
            <p:nvSpPr>
              <p:cNvPr id="20" name="TextBox 19">
                <a:extLst>
                  <a:ext uri="{FF2B5EF4-FFF2-40B4-BE49-F238E27FC236}">
                    <a16:creationId xmlns:a16="http://schemas.microsoft.com/office/drawing/2014/main" id="{CE360AE5-D61B-47D4-B6DE-7A536D417EAE}"/>
                  </a:ext>
                </a:extLst>
              </p:cNvPr>
              <p:cNvSpPr txBox="1">
                <a:spLocks noRot="1" noChangeAspect="1" noMove="1" noResize="1" noEditPoints="1" noAdjustHandles="1" noChangeArrowheads="1" noChangeShapeType="1" noTextEdit="1"/>
              </p:cNvSpPr>
              <p:nvPr/>
            </p:nvSpPr>
            <p:spPr>
              <a:xfrm>
                <a:off x="3279092" y="5846873"/>
                <a:ext cx="743280" cy="369332"/>
              </a:xfrm>
              <a:prstGeom prst="rect">
                <a:avLst/>
              </a:prstGeom>
              <a:blipFill>
                <a:blip r:embed="rId8"/>
                <a:stretch>
                  <a:fillRect/>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F6422430-315B-4910-98CD-BE25ADC3640D}"/>
              </a:ext>
            </a:extLst>
          </p:cNvPr>
          <p:cNvCxnSpPr/>
          <p:nvPr/>
        </p:nvCxnSpPr>
        <p:spPr>
          <a:xfrm>
            <a:off x="1559787" y="5558353"/>
            <a:ext cx="0" cy="8737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0576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534752E-EC3E-4030-AC89-321D82BE89C6}"/>
              </a:ext>
            </a:extLst>
          </p:cNvPr>
          <p:cNvSpPr/>
          <p:nvPr/>
        </p:nvSpPr>
        <p:spPr>
          <a:xfrm>
            <a:off x="0" y="6356350"/>
            <a:ext cx="9144000" cy="501650"/>
          </a:xfrm>
          <a:prstGeom prst="rect">
            <a:avLst/>
          </a:prstGeom>
          <a:solidFill>
            <a:schemeClr val="accent3">
              <a:lumMod val="40000"/>
              <a:lumOff val="60000"/>
            </a:schemeClr>
          </a:solidFill>
          <a:ln>
            <a:solidFill>
              <a:schemeClr val="accent3">
                <a:lumMod val="75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D58EF2-A4B3-482D-9058-6DC8626FA3ED}"/>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F4A86FA8-9566-47FD-B49F-61B708B954CD}"/>
              </a:ext>
            </a:extLst>
          </p:cNvPr>
          <p:cNvSpPr>
            <a:spLocks noGrp="1"/>
          </p:cNvSpPr>
          <p:nvPr>
            <p:ph idx="1"/>
          </p:nvPr>
        </p:nvSpPr>
        <p:spPr>
          <a:xfrm>
            <a:off x="457200" y="1425025"/>
            <a:ext cx="8229600" cy="2232575"/>
          </a:xfrm>
        </p:spPr>
        <p:txBody>
          <a:bodyPr>
            <a:normAutofit fontScale="70000" lnSpcReduction="20000"/>
          </a:bodyPr>
          <a:lstStyle/>
          <a:p>
            <a:r>
              <a:rPr lang="en-US" dirty="0"/>
              <a:t>You are designing an artillery system with the aim of hitting a target 20 km away with two shells at the same time.</a:t>
            </a:r>
          </a:p>
          <a:p>
            <a:pPr lvl="1"/>
            <a:r>
              <a:rPr lang="en-US" dirty="0"/>
              <a:t>The first shot will be fired at a 50-degree angle. What is the required initial velocity needed to hit the target? Assume air resistance is negligible.</a:t>
            </a:r>
          </a:p>
          <a:p>
            <a:pPr lvl="1"/>
            <a:r>
              <a:rPr lang="en-US" dirty="0"/>
              <a:t>The second shot will be fired five seconds after the first. What is the required initial velocity and angle to hit the target at the same time as the first shot?</a:t>
            </a:r>
          </a:p>
        </p:txBody>
      </p:sp>
      <p:sp>
        <p:nvSpPr>
          <p:cNvPr id="4" name="Slide Number Placeholder 3">
            <a:extLst>
              <a:ext uri="{FF2B5EF4-FFF2-40B4-BE49-F238E27FC236}">
                <a16:creationId xmlns:a16="http://schemas.microsoft.com/office/drawing/2014/main" id="{E997F2F7-97FF-4C55-A286-E480428D0A54}"/>
              </a:ext>
            </a:extLst>
          </p:cNvPr>
          <p:cNvSpPr>
            <a:spLocks noGrp="1"/>
          </p:cNvSpPr>
          <p:nvPr>
            <p:ph type="sldNum" sz="quarter" idx="12"/>
          </p:nvPr>
        </p:nvSpPr>
        <p:spPr/>
        <p:txBody>
          <a:bodyPr/>
          <a:lstStyle/>
          <a:p>
            <a:fld id="{929262FE-7F58-4A1E-8AF3-5A510A86DEBD}" type="slidenum">
              <a:rPr lang="en-US" smtClean="0"/>
              <a:t>12</a:t>
            </a:fld>
            <a:endParaRPr lang="en-US"/>
          </a:p>
        </p:txBody>
      </p:sp>
      <p:pic>
        <p:nvPicPr>
          <p:cNvPr id="5" name="Picture 2" descr="Image result for tank clip art">
            <a:extLst>
              <a:ext uri="{FF2B5EF4-FFF2-40B4-BE49-F238E27FC236}">
                <a16:creationId xmlns:a16="http://schemas.microsoft.com/office/drawing/2014/main" id="{2636B6AE-D9DA-4535-8A90-FA3A776B2B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219200" y="6033086"/>
            <a:ext cx="654475" cy="380414"/>
          </a:xfrm>
          <a:prstGeom prst="rect">
            <a:avLst/>
          </a:prstGeom>
          <a:noFill/>
          <a:extLst>
            <a:ext uri="{909E8E84-426E-40DD-AFC4-6F175D3DCCD1}">
              <a14:hiddenFill xmlns:a14="http://schemas.microsoft.com/office/drawing/2010/main">
                <a:solidFill>
                  <a:srgbClr val="FFFFFF"/>
                </a:solidFill>
              </a14:hiddenFill>
            </a:ext>
          </a:extLst>
        </p:spPr>
      </p:pic>
      <p:sp>
        <p:nvSpPr>
          <p:cNvPr id="12" name="Freeform: Shape 11">
            <a:extLst>
              <a:ext uri="{FF2B5EF4-FFF2-40B4-BE49-F238E27FC236}">
                <a16:creationId xmlns:a16="http://schemas.microsoft.com/office/drawing/2014/main" id="{967D7ADE-1722-431D-8BBF-54341B6CE022}"/>
              </a:ext>
            </a:extLst>
          </p:cNvPr>
          <p:cNvSpPr/>
          <p:nvPr/>
        </p:nvSpPr>
        <p:spPr>
          <a:xfrm>
            <a:off x="1781175" y="4327513"/>
            <a:ext cx="6581775" cy="2085987"/>
          </a:xfrm>
          <a:custGeom>
            <a:avLst/>
            <a:gdLst>
              <a:gd name="connsiteX0" fmla="*/ 0 w 6581775"/>
              <a:gd name="connsiteY0" fmla="*/ 1676412 h 2085987"/>
              <a:gd name="connsiteX1" fmla="*/ 1381125 w 6581775"/>
              <a:gd name="connsiteY1" fmla="*/ 428637 h 2085987"/>
              <a:gd name="connsiteX2" fmla="*/ 2971800 w 6581775"/>
              <a:gd name="connsiteY2" fmla="*/ 12 h 2085987"/>
              <a:gd name="connsiteX3" fmla="*/ 4629150 w 6581775"/>
              <a:gd name="connsiteY3" fmla="*/ 438162 h 2085987"/>
              <a:gd name="connsiteX4" fmla="*/ 6581775 w 6581775"/>
              <a:gd name="connsiteY4" fmla="*/ 2085987 h 2085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1775" h="2085987">
                <a:moveTo>
                  <a:pt x="0" y="1676412"/>
                </a:moveTo>
                <a:cubicBezTo>
                  <a:pt x="442912" y="1192224"/>
                  <a:pt x="885825" y="708037"/>
                  <a:pt x="1381125" y="428637"/>
                </a:cubicBezTo>
                <a:cubicBezTo>
                  <a:pt x="1876425" y="149237"/>
                  <a:pt x="2430463" y="-1575"/>
                  <a:pt x="2971800" y="12"/>
                </a:cubicBezTo>
                <a:cubicBezTo>
                  <a:pt x="3513137" y="1599"/>
                  <a:pt x="4027488" y="90500"/>
                  <a:pt x="4629150" y="438162"/>
                </a:cubicBezTo>
                <a:cubicBezTo>
                  <a:pt x="5230812" y="785824"/>
                  <a:pt x="6443663" y="2033600"/>
                  <a:pt x="6581775" y="2085987"/>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29333512-EC21-4DA8-92AB-71CFB4F6E8A4}"/>
              </a:ext>
            </a:extLst>
          </p:cNvPr>
          <p:cNvSpPr/>
          <p:nvPr/>
        </p:nvSpPr>
        <p:spPr>
          <a:xfrm>
            <a:off x="1752600" y="5105400"/>
            <a:ext cx="6581775" cy="1250950"/>
          </a:xfrm>
          <a:custGeom>
            <a:avLst/>
            <a:gdLst>
              <a:gd name="connsiteX0" fmla="*/ 0 w 6581775"/>
              <a:gd name="connsiteY0" fmla="*/ 1676412 h 2085987"/>
              <a:gd name="connsiteX1" fmla="*/ 1381125 w 6581775"/>
              <a:gd name="connsiteY1" fmla="*/ 428637 h 2085987"/>
              <a:gd name="connsiteX2" fmla="*/ 2971800 w 6581775"/>
              <a:gd name="connsiteY2" fmla="*/ 12 h 2085987"/>
              <a:gd name="connsiteX3" fmla="*/ 4629150 w 6581775"/>
              <a:gd name="connsiteY3" fmla="*/ 438162 h 2085987"/>
              <a:gd name="connsiteX4" fmla="*/ 6581775 w 6581775"/>
              <a:gd name="connsiteY4" fmla="*/ 2085987 h 20859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81775" h="2085987">
                <a:moveTo>
                  <a:pt x="0" y="1676412"/>
                </a:moveTo>
                <a:cubicBezTo>
                  <a:pt x="442912" y="1192224"/>
                  <a:pt x="885825" y="708037"/>
                  <a:pt x="1381125" y="428637"/>
                </a:cubicBezTo>
                <a:cubicBezTo>
                  <a:pt x="1876425" y="149237"/>
                  <a:pt x="2430463" y="-1575"/>
                  <a:pt x="2971800" y="12"/>
                </a:cubicBezTo>
                <a:cubicBezTo>
                  <a:pt x="3513137" y="1599"/>
                  <a:pt x="4027488" y="90500"/>
                  <a:pt x="4629150" y="438162"/>
                </a:cubicBezTo>
                <a:cubicBezTo>
                  <a:pt x="5230812" y="785824"/>
                  <a:pt x="6443663" y="2033600"/>
                  <a:pt x="6581775" y="2085987"/>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7BF9A54-FE23-4BC4-ADA4-29A0E9212050}"/>
              </a:ext>
            </a:extLst>
          </p:cNvPr>
          <p:cNvCxnSpPr>
            <a:cxnSpLocks/>
          </p:cNvCxnSpPr>
          <p:nvPr/>
        </p:nvCxnSpPr>
        <p:spPr>
          <a:xfrm>
            <a:off x="1514475" y="3943350"/>
            <a:ext cx="681990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985C0939-1891-483D-8D90-0A2AA79880C7}"/>
                  </a:ext>
                </a:extLst>
              </p:cNvPr>
              <p:cNvSpPr txBox="1"/>
              <p:nvPr/>
            </p:nvSpPr>
            <p:spPr>
              <a:xfrm>
                <a:off x="4438650" y="3708950"/>
                <a:ext cx="743280"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20 </m:t>
                      </m:r>
                      <m:r>
                        <a:rPr lang="en-US" b="0" i="1" smtClean="0">
                          <a:solidFill>
                            <a:schemeClr val="accent1"/>
                          </a:solidFill>
                          <a:latin typeface="Cambria Math" panose="02040503050406030204" pitchFamily="18" charset="0"/>
                        </a:rPr>
                        <m:t>𝑘𝑚</m:t>
                      </m:r>
                    </m:oMath>
                  </m:oMathPara>
                </a14:m>
                <a:endParaRPr lang="en-US" dirty="0">
                  <a:solidFill>
                    <a:schemeClr val="accent1"/>
                  </a:solidFill>
                </a:endParaRPr>
              </a:p>
            </p:txBody>
          </p:sp>
        </mc:Choice>
        <mc:Fallback>
          <p:sp>
            <p:nvSpPr>
              <p:cNvPr id="15" name="TextBox 14">
                <a:extLst>
                  <a:ext uri="{FF2B5EF4-FFF2-40B4-BE49-F238E27FC236}">
                    <a16:creationId xmlns:a16="http://schemas.microsoft.com/office/drawing/2014/main" id="{985C0939-1891-483D-8D90-0A2AA79880C7}"/>
                  </a:ext>
                </a:extLst>
              </p:cNvPr>
              <p:cNvSpPr txBox="1">
                <a:spLocks noRot="1" noChangeAspect="1" noMove="1" noResize="1" noEditPoints="1" noAdjustHandles="1" noChangeArrowheads="1" noChangeShapeType="1" noTextEdit="1"/>
              </p:cNvSpPr>
              <p:nvPr/>
            </p:nvSpPr>
            <p:spPr>
              <a:xfrm>
                <a:off x="4438650" y="3708950"/>
                <a:ext cx="743280" cy="369332"/>
              </a:xfrm>
              <a:prstGeom prst="rect">
                <a:avLst/>
              </a:prstGeom>
              <a:blipFill>
                <a:blip r:embed="rId3"/>
                <a:stretch>
                  <a:fillRect r="-8197"/>
                </a:stretch>
              </a:blipFill>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5097DCA8-ADCE-45E7-978C-FDC96F4F03DA}"/>
              </a:ext>
            </a:extLst>
          </p:cNvPr>
          <p:cNvCxnSpPr>
            <a:cxnSpLocks/>
          </p:cNvCxnSpPr>
          <p:nvPr/>
        </p:nvCxnSpPr>
        <p:spPr>
          <a:xfrm>
            <a:off x="1515903" y="3807890"/>
            <a:ext cx="0" cy="2279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03E8E99-D36F-46C1-B83B-DDBE009CE1D5}"/>
              </a:ext>
            </a:extLst>
          </p:cNvPr>
          <p:cNvCxnSpPr>
            <a:cxnSpLocks/>
          </p:cNvCxnSpPr>
          <p:nvPr/>
        </p:nvCxnSpPr>
        <p:spPr>
          <a:xfrm>
            <a:off x="8334375" y="3657599"/>
            <a:ext cx="0" cy="258733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DF19DD29-0AF3-455A-9067-C1D4845EC59A}"/>
                  </a:ext>
                </a:extLst>
              </p:cNvPr>
              <p:cNvSpPr txBox="1"/>
              <p:nvPr/>
            </p:nvSpPr>
            <p:spPr>
              <a:xfrm>
                <a:off x="1618134" y="5099647"/>
                <a:ext cx="1088311" cy="362984"/>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𝜃</m:t>
                          </m:r>
                        </m:e>
                        <m:sub>
                          <m:r>
                            <a:rPr lang="en-US" b="0" i="1" smtClean="0">
                              <a:solidFill>
                                <a:schemeClr val="accent1"/>
                              </a:solidFill>
                              <a:latin typeface="Cambria Math" panose="02040503050406030204" pitchFamily="18" charset="0"/>
                              <a:ea typeface="Cambria Math" panose="02040503050406030204" pitchFamily="18" charset="0"/>
                            </a:rPr>
                            <m:t>1</m:t>
                          </m:r>
                        </m:sub>
                      </m:sSub>
                      <m:r>
                        <a:rPr lang="en-US" b="0" i="1" smtClean="0">
                          <a:solidFill>
                            <a:schemeClr val="accent1"/>
                          </a:solidFill>
                          <a:latin typeface="Cambria Math" panose="02040503050406030204" pitchFamily="18" charset="0"/>
                          <a:ea typeface="Cambria Math" panose="02040503050406030204" pitchFamily="18" charset="0"/>
                        </a:rPr>
                        <m:t>=5</m:t>
                      </m:r>
                      <m:r>
                        <a:rPr lang="en-US" b="0" i="1" smtClean="0">
                          <a:solidFill>
                            <a:schemeClr val="accent1"/>
                          </a:solidFill>
                          <a:latin typeface="Cambria Math" panose="02040503050406030204" pitchFamily="18" charset="0"/>
                        </a:rPr>
                        <m:t>0</m:t>
                      </m:r>
                      <m:r>
                        <a:rPr lang="en-US" b="0" i="1" baseline="30000" smtClean="0">
                          <a:solidFill>
                            <a:schemeClr val="accent1"/>
                          </a:solidFill>
                          <a:latin typeface="Cambria Math" panose="02040503050406030204" pitchFamily="18" charset="0"/>
                        </a:rPr>
                        <m:t>𝑜</m:t>
                      </m:r>
                    </m:oMath>
                  </m:oMathPara>
                </a14:m>
                <a:endParaRPr lang="en-US" baseline="30000" dirty="0">
                  <a:solidFill>
                    <a:schemeClr val="accent1"/>
                  </a:solidFill>
                </a:endParaRPr>
              </a:p>
            </p:txBody>
          </p:sp>
        </mc:Choice>
        <mc:Fallback>
          <p:sp>
            <p:nvSpPr>
              <p:cNvPr id="22" name="TextBox 21">
                <a:extLst>
                  <a:ext uri="{FF2B5EF4-FFF2-40B4-BE49-F238E27FC236}">
                    <a16:creationId xmlns:a16="http://schemas.microsoft.com/office/drawing/2014/main" id="{DF19DD29-0AF3-455A-9067-C1D4845EC59A}"/>
                  </a:ext>
                </a:extLst>
              </p:cNvPr>
              <p:cNvSpPr txBox="1">
                <a:spLocks noRot="1" noChangeAspect="1" noMove="1" noResize="1" noEditPoints="1" noAdjustHandles="1" noChangeArrowheads="1" noChangeShapeType="1" noTextEdit="1"/>
              </p:cNvSpPr>
              <p:nvPr/>
            </p:nvSpPr>
            <p:spPr>
              <a:xfrm>
                <a:off x="1618134" y="5099647"/>
                <a:ext cx="1088311" cy="362984"/>
              </a:xfrm>
              <a:prstGeom prst="rect">
                <a:avLst/>
              </a:prstGeom>
              <a:blipFill>
                <a:blip r:embed="rId4"/>
                <a:stretch>
                  <a:fillRect b="-3390"/>
                </a:stretch>
              </a:blipFill>
            </p:spPr>
            <p:txBody>
              <a:bodyPr/>
              <a:lstStyle/>
              <a:p>
                <a:r>
                  <a:rPr lang="en-US">
                    <a:noFill/>
                  </a:rPr>
                  <a:t> </a:t>
                </a:r>
              </a:p>
            </p:txBody>
          </p:sp>
        </mc:Fallback>
      </mc:AlternateContent>
      <p:sp>
        <p:nvSpPr>
          <p:cNvPr id="23" name="Arc 22">
            <a:extLst>
              <a:ext uri="{FF2B5EF4-FFF2-40B4-BE49-F238E27FC236}">
                <a16:creationId xmlns:a16="http://schemas.microsoft.com/office/drawing/2014/main" id="{787F7E1A-1F32-4436-8E03-F6F8A0E4958C}"/>
              </a:ext>
            </a:extLst>
          </p:cNvPr>
          <p:cNvSpPr/>
          <p:nvPr/>
        </p:nvSpPr>
        <p:spPr>
          <a:xfrm>
            <a:off x="866775" y="5699829"/>
            <a:ext cx="1295515" cy="1310571"/>
          </a:xfrm>
          <a:prstGeom prst="arc">
            <a:avLst>
              <a:gd name="adj1" fmla="val 18708126"/>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431E7000-3FA6-4C37-A96F-7229E3EECD10}"/>
              </a:ext>
            </a:extLst>
          </p:cNvPr>
          <p:cNvSpPr txBox="1"/>
          <p:nvPr/>
        </p:nvSpPr>
        <p:spPr>
          <a:xfrm>
            <a:off x="4248777" y="4355067"/>
            <a:ext cx="1237326" cy="369332"/>
          </a:xfrm>
          <a:prstGeom prst="rect">
            <a:avLst/>
          </a:prstGeom>
          <a:noFill/>
        </p:spPr>
        <p:txBody>
          <a:bodyPr wrap="none" rtlCol="0">
            <a:spAutoFit/>
          </a:bodyPr>
          <a:lstStyle/>
          <a:p>
            <a:r>
              <a:rPr lang="en-US" dirty="0">
                <a:solidFill>
                  <a:srgbClr val="0070C0"/>
                </a:solidFill>
              </a:rPr>
              <a:t>Projectile 1</a:t>
            </a:r>
          </a:p>
        </p:txBody>
      </p:sp>
      <p:sp>
        <p:nvSpPr>
          <p:cNvPr id="25" name="TextBox 24">
            <a:extLst>
              <a:ext uri="{FF2B5EF4-FFF2-40B4-BE49-F238E27FC236}">
                <a16:creationId xmlns:a16="http://schemas.microsoft.com/office/drawing/2014/main" id="{6784004C-1AAD-46B3-B3E3-EE0CCF560DA6}"/>
              </a:ext>
            </a:extLst>
          </p:cNvPr>
          <p:cNvSpPr txBox="1"/>
          <p:nvPr/>
        </p:nvSpPr>
        <p:spPr>
          <a:xfrm>
            <a:off x="4277352" y="5176877"/>
            <a:ext cx="1237326" cy="369332"/>
          </a:xfrm>
          <a:prstGeom prst="rect">
            <a:avLst/>
          </a:prstGeom>
          <a:noFill/>
        </p:spPr>
        <p:txBody>
          <a:bodyPr wrap="none" rtlCol="0">
            <a:spAutoFit/>
          </a:bodyPr>
          <a:lstStyle/>
          <a:p>
            <a:r>
              <a:rPr lang="en-US" dirty="0">
                <a:solidFill>
                  <a:srgbClr val="0070C0"/>
                </a:solidFill>
              </a:rPr>
              <a:t>Projectile 2</a:t>
            </a:r>
          </a:p>
        </p:txBody>
      </p:sp>
      <p:sp>
        <p:nvSpPr>
          <p:cNvPr id="26" name="Arc 25">
            <a:extLst>
              <a:ext uri="{FF2B5EF4-FFF2-40B4-BE49-F238E27FC236}">
                <a16:creationId xmlns:a16="http://schemas.microsoft.com/office/drawing/2014/main" id="{8DD6A655-2F34-404B-AF1D-76349885F9CE}"/>
              </a:ext>
            </a:extLst>
          </p:cNvPr>
          <p:cNvSpPr/>
          <p:nvPr/>
        </p:nvSpPr>
        <p:spPr>
          <a:xfrm>
            <a:off x="600075" y="5394814"/>
            <a:ext cx="1828800" cy="1828800"/>
          </a:xfrm>
          <a:prstGeom prst="arc">
            <a:avLst>
              <a:gd name="adj1" fmla="val 1954064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C71D5C93-776B-4BC5-A604-6E2C87867FF6}"/>
                  </a:ext>
                </a:extLst>
              </p:cNvPr>
              <p:cNvSpPr txBox="1"/>
              <p:nvPr/>
            </p:nvSpPr>
            <p:spPr>
              <a:xfrm>
                <a:off x="2417454" y="5769800"/>
                <a:ext cx="835293" cy="362984"/>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1"/>
                              </a:solidFill>
                              <a:latin typeface="Cambria Math" panose="02040503050406030204" pitchFamily="18" charset="0"/>
                              <a:ea typeface="Cambria Math" panose="02040503050406030204" pitchFamily="18" charset="0"/>
                            </a:rPr>
                          </m:ctrlPr>
                        </m:sSubPr>
                        <m:e>
                          <m:r>
                            <a:rPr lang="en-US" i="1">
                              <a:solidFill>
                                <a:schemeClr val="accent1"/>
                              </a:solidFill>
                              <a:latin typeface="Cambria Math" panose="02040503050406030204" pitchFamily="18" charset="0"/>
                              <a:ea typeface="Cambria Math" panose="02040503050406030204" pitchFamily="18" charset="0"/>
                            </a:rPr>
                            <m:t>𝜃</m:t>
                          </m:r>
                        </m:e>
                        <m:sub>
                          <m:r>
                            <a:rPr lang="en-US" b="0" i="1" smtClean="0">
                              <a:solidFill>
                                <a:schemeClr val="accent1"/>
                              </a:solidFill>
                              <a:latin typeface="Cambria Math" panose="02040503050406030204" pitchFamily="18" charset="0"/>
                              <a:ea typeface="Cambria Math" panose="02040503050406030204" pitchFamily="18" charset="0"/>
                            </a:rPr>
                            <m:t>2</m:t>
                          </m:r>
                        </m:sub>
                      </m:sSub>
                      <m:r>
                        <a:rPr lang="en-US" b="0" i="1" smtClean="0">
                          <a:solidFill>
                            <a:schemeClr val="accent1"/>
                          </a:solidFill>
                          <a:latin typeface="Cambria Math" panose="02040503050406030204" pitchFamily="18" charset="0"/>
                          <a:ea typeface="Cambria Math" panose="02040503050406030204" pitchFamily="18" charset="0"/>
                        </a:rPr>
                        <m:t>= ?</m:t>
                      </m:r>
                    </m:oMath>
                  </m:oMathPara>
                </a14:m>
                <a:endParaRPr lang="en-US" baseline="30000" dirty="0">
                  <a:solidFill>
                    <a:schemeClr val="accent1"/>
                  </a:solidFill>
                </a:endParaRPr>
              </a:p>
            </p:txBody>
          </p:sp>
        </mc:Choice>
        <mc:Fallback>
          <p:sp>
            <p:nvSpPr>
              <p:cNvPr id="27" name="TextBox 26">
                <a:extLst>
                  <a:ext uri="{FF2B5EF4-FFF2-40B4-BE49-F238E27FC236}">
                    <a16:creationId xmlns:a16="http://schemas.microsoft.com/office/drawing/2014/main" id="{C71D5C93-776B-4BC5-A604-6E2C87867FF6}"/>
                  </a:ext>
                </a:extLst>
              </p:cNvPr>
              <p:cNvSpPr txBox="1">
                <a:spLocks noRot="1" noChangeAspect="1" noMove="1" noResize="1" noEditPoints="1" noAdjustHandles="1" noChangeArrowheads="1" noChangeShapeType="1" noTextEdit="1"/>
              </p:cNvSpPr>
              <p:nvPr/>
            </p:nvSpPr>
            <p:spPr>
              <a:xfrm>
                <a:off x="2417454" y="5769800"/>
                <a:ext cx="835293" cy="362984"/>
              </a:xfrm>
              <a:prstGeom prst="rect">
                <a:avLst/>
              </a:prstGeom>
              <a:blipFill>
                <a:blip r:embed="rId5"/>
                <a:stretch>
                  <a:fillRect b="-1667"/>
                </a:stretch>
              </a:blipFill>
            </p:spPr>
            <p:txBody>
              <a:bodyPr/>
              <a:lstStyle/>
              <a:p>
                <a:r>
                  <a:rPr lang="en-US">
                    <a:noFill/>
                  </a:rPr>
                  <a:t> </a:t>
                </a:r>
              </a:p>
            </p:txBody>
          </p:sp>
        </mc:Fallback>
      </mc:AlternateContent>
    </p:spTree>
    <p:extLst>
      <p:ext uri="{BB962C8B-B14F-4D97-AF65-F5344CB8AC3E}">
        <p14:creationId xmlns:p14="http://schemas.microsoft.com/office/powerpoint/2010/main" val="1524949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Curvilinear Motion</a:t>
            </a:r>
          </a:p>
        </p:txBody>
      </p:sp>
      <p:sp>
        <p:nvSpPr>
          <p:cNvPr id="3" name="Content Placeholder 2"/>
          <p:cNvSpPr>
            <a:spLocks noGrp="1"/>
          </p:cNvSpPr>
          <p:nvPr>
            <p:ph idx="1"/>
          </p:nvPr>
        </p:nvSpPr>
        <p:spPr/>
        <p:txBody>
          <a:bodyPr>
            <a:normAutofit fontScale="77500" lnSpcReduction="20000"/>
          </a:bodyPr>
          <a:lstStyle/>
          <a:p>
            <a:r>
              <a:rPr lang="en-US" dirty="0"/>
              <a:t>Curvilinear motion is motion that follows a curved path.</a:t>
            </a:r>
          </a:p>
          <a:p>
            <a:pPr lvl="1"/>
            <a:r>
              <a:rPr lang="en-US" dirty="0"/>
              <a:t>Planar motion (2-D Motion) is curvilinear motion that follows a curve in a single plane</a:t>
            </a:r>
          </a:p>
          <a:p>
            <a:r>
              <a:rPr lang="en-US" dirty="0"/>
              <a:t>So far we have dealt with only a single dimension, but to describe curvilinear motion we will need at least 2 dimensions.</a:t>
            </a:r>
          </a:p>
          <a:p>
            <a:r>
              <a:rPr lang="en-US" dirty="0"/>
              <a:t>Options for these two dimensions include:</a:t>
            </a:r>
          </a:p>
          <a:p>
            <a:pPr lvl="1"/>
            <a:r>
              <a:rPr lang="en-US" dirty="0"/>
              <a:t>Rectangular (horizontal position and vertical position from a stationary origin)</a:t>
            </a:r>
          </a:p>
          <a:p>
            <a:pPr lvl="1"/>
            <a:r>
              <a:rPr lang="en-US" dirty="0"/>
              <a:t>Normal and Tangential Coordinates (rectangular coordinates that are attached to the object in motion)</a:t>
            </a:r>
          </a:p>
          <a:p>
            <a:pPr lvl="1"/>
            <a:r>
              <a:rPr lang="en-US" dirty="0"/>
              <a:t>Polar Coordinates (angle and magnitude of vector from a stationary origin)</a:t>
            </a:r>
          </a:p>
          <a:p>
            <a:pPr lvl="1"/>
            <a:endParaRPr lang="en-US" dirty="0"/>
          </a:p>
          <a:p>
            <a:pPr lvl="1"/>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a:p>
        </p:txBody>
      </p:sp>
    </p:spTree>
    <p:extLst>
      <p:ext uri="{BB962C8B-B14F-4D97-AF65-F5344CB8AC3E}">
        <p14:creationId xmlns:p14="http://schemas.microsoft.com/office/powerpoint/2010/main" val="123310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Planar Motion with Rectangular Coordinates</a:t>
            </a:r>
          </a:p>
        </p:txBody>
      </p:sp>
      <p:sp>
        <p:nvSpPr>
          <p:cNvPr id="4" name="Slide Number Placeholder 3"/>
          <p:cNvSpPr>
            <a:spLocks noGrp="1"/>
          </p:cNvSpPr>
          <p:nvPr>
            <p:ph type="sldNum" sz="quarter" idx="12"/>
          </p:nvPr>
        </p:nvSpPr>
        <p:spPr>
          <a:xfrm>
            <a:off x="6589643" y="6300379"/>
            <a:ext cx="2133600" cy="365125"/>
          </a:xfrm>
        </p:spPr>
        <p:txBody>
          <a:bodyPr/>
          <a:lstStyle/>
          <a:p>
            <a:fld id="{929262FE-7F58-4A1E-8AF3-5A510A86DEBD}" type="slidenum">
              <a:rPr lang="en-US" smtClean="0"/>
              <a:t>3</a:t>
            </a:fld>
            <a:endParaRPr lang="en-US"/>
          </a:p>
        </p:txBody>
      </p:sp>
      <p:sp>
        <p:nvSpPr>
          <p:cNvPr id="24" name="Oval 23">
            <a:extLst>
              <a:ext uri="{FF2B5EF4-FFF2-40B4-BE49-F238E27FC236}">
                <a16:creationId xmlns:a16="http://schemas.microsoft.com/office/drawing/2014/main" id="{201AE263-5EC4-4F20-96F9-B45C4DF46E5D}"/>
              </a:ext>
            </a:extLst>
          </p:cNvPr>
          <p:cNvSpPr/>
          <p:nvPr/>
        </p:nvSpPr>
        <p:spPr>
          <a:xfrm>
            <a:off x="5522241" y="54864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E2C94E35-7305-43D2-92CD-242DFCE1C2FA}"/>
              </a:ext>
            </a:extLst>
          </p:cNvPr>
          <p:cNvCxnSpPr/>
          <p:nvPr/>
        </p:nvCxnSpPr>
        <p:spPr>
          <a:xfrm flipV="1">
            <a:off x="5674641" y="5638800"/>
            <a:ext cx="0" cy="838200"/>
          </a:xfrm>
          <a:prstGeom prst="line">
            <a:avLst/>
          </a:prstGeom>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8A9D8876-7A3C-4C1B-8C9D-6D42BD298CCB}"/>
              </a:ext>
            </a:extLst>
          </p:cNvPr>
          <p:cNvCxnSpPr/>
          <p:nvPr/>
        </p:nvCxnSpPr>
        <p:spPr>
          <a:xfrm>
            <a:off x="2931441" y="6477000"/>
            <a:ext cx="3367089"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9A71A981-8C20-460E-A970-5761C19D38F8}"/>
              </a:ext>
            </a:extLst>
          </p:cNvPr>
          <p:cNvCxnSpPr/>
          <p:nvPr/>
        </p:nvCxnSpPr>
        <p:spPr>
          <a:xfrm flipV="1">
            <a:off x="2931441" y="4038600"/>
            <a:ext cx="0" cy="24384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60037E01-1641-439A-8F28-A156C82916B1}"/>
              </a:ext>
            </a:extLst>
          </p:cNvPr>
          <p:cNvCxnSpPr/>
          <p:nvPr/>
        </p:nvCxnSpPr>
        <p:spPr>
          <a:xfrm>
            <a:off x="2931441" y="5638800"/>
            <a:ext cx="2743200" cy="0"/>
          </a:xfrm>
          <a:prstGeom prst="line">
            <a:avLst/>
          </a:prstGeom>
        </p:spPr>
        <p:style>
          <a:lnRef idx="1">
            <a:schemeClr val="accent3"/>
          </a:lnRef>
          <a:fillRef idx="0">
            <a:schemeClr val="accent3"/>
          </a:fillRef>
          <a:effectRef idx="0">
            <a:schemeClr val="accent3"/>
          </a:effectRef>
          <a:fontRef idx="minor">
            <a:schemeClr val="tx1"/>
          </a:fontRef>
        </p:style>
      </p:cxnSp>
      <p:sp>
        <p:nvSpPr>
          <p:cNvPr id="37" name="TextBox 36">
            <a:extLst>
              <a:ext uri="{FF2B5EF4-FFF2-40B4-BE49-F238E27FC236}">
                <a16:creationId xmlns:a16="http://schemas.microsoft.com/office/drawing/2014/main" id="{C24E69EE-02BC-4798-8969-E56FF976D0E1}"/>
              </a:ext>
            </a:extLst>
          </p:cNvPr>
          <p:cNvSpPr txBox="1"/>
          <p:nvPr/>
        </p:nvSpPr>
        <p:spPr>
          <a:xfrm>
            <a:off x="2626641" y="3886200"/>
            <a:ext cx="288862" cy="369332"/>
          </a:xfrm>
          <a:prstGeom prst="rect">
            <a:avLst/>
          </a:prstGeom>
          <a:noFill/>
        </p:spPr>
        <p:txBody>
          <a:bodyPr wrap="none" rtlCol="0">
            <a:spAutoFit/>
          </a:bodyPr>
          <a:lstStyle/>
          <a:p>
            <a:r>
              <a:rPr lang="en-US" dirty="0"/>
              <a:t>y</a:t>
            </a:r>
          </a:p>
        </p:txBody>
      </p:sp>
      <p:sp>
        <p:nvSpPr>
          <p:cNvPr id="38" name="TextBox 37">
            <a:extLst>
              <a:ext uri="{FF2B5EF4-FFF2-40B4-BE49-F238E27FC236}">
                <a16:creationId xmlns:a16="http://schemas.microsoft.com/office/drawing/2014/main" id="{3FB53315-E56D-4340-8915-2F59A57E59D2}"/>
              </a:ext>
            </a:extLst>
          </p:cNvPr>
          <p:cNvSpPr txBox="1"/>
          <p:nvPr/>
        </p:nvSpPr>
        <p:spPr>
          <a:xfrm>
            <a:off x="6308904" y="6292334"/>
            <a:ext cx="284052" cy="369332"/>
          </a:xfrm>
          <a:prstGeom prst="rect">
            <a:avLst/>
          </a:prstGeom>
          <a:noFill/>
        </p:spPr>
        <p:txBody>
          <a:bodyPr wrap="none" rtlCol="0">
            <a:spAutoFit/>
          </a:bodyPr>
          <a:lstStyle/>
          <a:p>
            <a:r>
              <a:rPr lang="en-US" dirty="0"/>
              <a:t>x</a:t>
            </a:r>
          </a:p>
        </p:txBody>
      </p:sp>
      <p:cxnSp>
        <p:nvCxnSpPr>
          <p:cNvPr id="39" name="Straight Arrow Connector 38">
            <a:extLst>
              <a:ext uri="{FF2B5EF4-FFF2-40B4-BE49-F238E27FC236}">
                <a16:creationId xmlns:a16="http://schemas.microsoft.com/office/drawing/2014/main" id="{CECD8A08-F6B3-4190-A560-07C2E599910F}"/>
              </a:ext>
            </a:extLst>
          </p:cNvPr>
          <p:cNvCxnSpPr/>
          <p:nvPr/>
        </p:nvCxnSpPr>
        <p:spPr>
          <a:xfrm flipV="1">
            <a:off x="2915503" y="5638800"/>
            <a:ext cx="2759138" cy="838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FA1ABE9-0C3E-468D-BB5C-0CDA2C7B070B}"/>
                  </a:ext>
                </a:extLst>
              </p:cNvPr>
              <p:cNvSpPr txBox="1"/>
              <p:nvPr/>
            </p:nvSpPr>
            <p:spPr>
              <a:xfrm>
                <a:off x="3473635" y="5764768"/>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𝑟</m:t>
                      </m:r>
                    </m:oMath>
                  </m:oMathPara>
                </a14:m>
                <a:endParaRPr lang="en-US" dirty="0"/>
              </a:p>
            </p:txBody>
          </p:sp>
        </mc:Choice>
        <mc:Fallback xmlns="">
          <p:sp>
            <p:nvSpPr>
              <p:cNvPr id="40" name="TextBox 39">
                <a:extLst>
                  <a:ext uri="{FF2B5EF4-FFF2-40B4-BE49-F238E27FC236}">
                    <a16:creationId xmlns:a16="http://schemas.microsoft.com/office/drawing/2014/main" id="{DFA1ABE9-0C3E-468D-BB5C-0CDA2C7B070B}"/>
                  </a:ext>
                </a:extLst>
              </p:cNvPr>
              <p:cNvSpPr txBox="1">
                <a:spLocks noRot="1" noChangeAspect="1" noMove="1" noResize="1" noEditPoints="1" noAdjustHandles="1" noChangeArrowheads="1" noChangeShapeType="1" noTextEdit="1"/>
              </p:cNvSpPr>
              <p:nvPr/>
            </p:nvSpPr>
            <p:spPr>
              <a:xfrm>
                <a:off x="3473635" y="5764768"/>
                <a:ext cx="1050862" cy="369332"/>
              </a:xfrm>
              <a:prstGeom prst="rect">
                <a:avLst/>
              </a:prstGeom>
              <a:blipFill>
                <a:blip r:embed="rId3"/>
                <a:stretch>
                  <a:fillRect/>
                </a:stretch>
              </a:blipFill>
            </p:spPr>
            <p:txBody>
              <a:bodyPr/>
              <a:lstStyle/>
              <a:p>
                <a:r>
                  <a:rPr lang="en-US">
                    <a:noFill/>
                  </a:rPr>
                  <a:t> </a:t>
                </a:r>
              </a:p>
            </p:txBody>
          </p:sp>
        </mc:Fallback>
      </mc:AlternateContent>
      <p:sp>
        <p:nvSpPr>
          <p:cNvPr id="41" name="TextBox 40">
            <a:extLst>
              <a:ext uri="{FF2B5EF4-FFF2-40B4-BE49-F238E27FC236}">
                <a16:creationId xmlns:a16="http://schemas.microsoft.com/office/drawing/2014/main" id="{4D7ED4BD-5855-4ABD-B46F-9C40BC665179}"/>
              </a:ext>
            </a:extLst>
          </p:cNvPr>
          <p:cNvSpPr txBox="1"/>
          <p:nvPr/>
        </p:nvSpPr>
        <p:spPr>
          <a:xfrm>
            <a:off x="5697723" y="5949434"/>
            <a:ext cx="288862" cy="369332"/>
          </a:xfrm>
          <a:prstGeom prst="rect">
            <a:avLst/>
          </a:prstGeom>
          <a:noFill/>
        </p:spPr>
        <p:txBody>
          <a:bodyPr wrap="none" rtlCol="0">
            <a:spAutoFit/>
          </a:bodyPr>
          <a:lstStyle/>
          <a:p>
            <a:r>
              <a:rPr lang="en-US" dirty="0">
                <a:solidFill>
                  <a:srgbClr val="C00000"/>
                </a:solidFill>
              </a:rPr>
              <a:t>y</a:t>
            </a:r>
          </a:p>
        </p:txBody>
      </p:sp>
      <p:sp>
        <p:nvSpPr>
          <p:cNvPr id="42" name="TextBox 41">
            <a:extLst>
              <a:ext uri="{FF2B5EF4-FFF2-40B4-BE49-F238E27FC236}">
                <a16:creationId xmlns:a16="http://schemas.microsoft.com/office/drawing/2014/main" id="{32D67223-8E70-4338-82D7-EB3F7065C69E}"/>
              </a:ext>
            </a:extLst>
          </p:cNvPr>
          <p:cNvSpPr txBox="1"/>
          <p:nvPr/>
        </p:nvSpPr>
        <p:spPr>
          <a:xfrm>
            <a:off x="4153046" y="5237202"/>
            <a:ext cx="284052" cy="369332"/>
          </a:xfrm>
          <a:prstGeom prst="rect">
            <a:avLst/>
          </a:prstGeom>
          <a:noFill/>
        </p:spPr>
        <p:txBody>
          <a:bodyPr wrap="none" rtlCol="0">
            <a:spAutoFit/>
          </a:bodyPr>
          <a:lstStyle/>
          <a:p>
            <a:r>
              <a:rPr lang="en-US" dirty="0">
                <a:solidFill>
                  <a:srgbClr val="92D050"/>
                </a:solidFill>
              </a:rPr>
              <a:t>x</a:t>
            </a:r>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BA0F1253-E06A-4D19-9E6B-35BC48FD3ACD}"/>
                  </a:ext>
                </a:extLst>
              </p:cNvPr>
              <p:cNvSpPr txBox="1"/>
              <p:nvPr/>
            </p:nvSpPr>
            <p:spPr>
              <a:xfrm>
                <a:off x="5418541" y="5111234"/>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43" name="TextBox 42">
                <a:extLst>
                  <a:ext uri="{FF2B5EF4-FFF2-40B4-BE49-F238E27FC236}">
                    <a16:creationId xmlns:a16="http://schemas.microsoft.com/office/drawing/2014/main" id="{BA0F1253-E06A-4D19-9E6B-35BC48FD3ACD}"/>
                  </a:ext>
                </a:extLst>
              </p:cNvPr>
              <p:cNvSpPr txBox="1">
                <a:spLocks noRot="1" noChangeAspect="1" noMove="1" noResize="1" noEditPoints="1" noAdjustHandles="1" noChangeArrowheads="1" noChangeShapeType="1" noTextEdit="1"/>
              </p:cNvSpPr>
              <p:nvPr/>
            </p:nvSpPr>
            <p:spPr>
              <a:xfrm>
                <a:off x="5418541" y="5111234"/>
                <a:ext cx="1050862" cy="369332"/>
              </a:xfrm>
              <a:prstGeom prst="rect">
                <a:avLst/>
              </a:prstGeom>
              <a:blipFill>
                <a:blip r:embed="rId4"/>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0B9B7645-29B6-40AD-AA74-53E752ADC00E}"/>
                  </a:ext>
                </a:extLst>
              </p:cNvPr>
              <p:cNvSpPr txBox="1"/>
              <p:nvPr/>
            </p:nvSpPr>
            <p:spPr>
              <a:xfrm>
                <a:off x="2261579" y="6400800"/>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𝑜</m:t>
                      </m:r>
                    </m:oMath>
                  </m:oMathPara>
                </a14:m>
                <a:endParaRPr lang="en-US" dirty="0"/>
              </a:p>
            </p:txBody>
          </p:sp>
        </mc:Choice>
        <mc:Fallback xmlns="">
          <p:sp>
            <p:nvSpPr>
              <p:cNvPr id="44" name="TextBox 43">
                <a:extLst>
                  <a:ext uri="{FF2B5EF4-FFF2-40B4-BE49-F238E27FC236}">
                    <a16:creationId xmlns:a16="http://schemas.microsoft.com/office/drawing/2014/main" id="{0B9B7645-29B6-40AD-AA74-53E752ADC00E}"/>
                  </a:ext>
                </a:extLst>
              </p:cNvPr>
              <p:cNvSpPr txBox="1">
                <a:spLocks noRot="1" noChangeAspect="1" noMove="1" noResize="1" noEditPoints="1" noAdjustHandles="1" noChangeArrowheads="1" noChangeShapeType="1" noTextEdit="1"/>
              </p:cNvSpPr>
              <p:nvPr/>
            </p:nvSpPr>
            <p:spPr>
              <a:xfrm>
                <a:off x="2261579" y="6400800"/>
                <a:ext cx="1050862" cy="369332"/>
              </a:xfrm>
              <a:prstGeom prst="rect">
                <a:avLst/>
              </a:prstGeom>
              <a:blipFill>
                <a:blip r:embed="rId5"/>
                <a:stretch>
                  <a:fillRect/>
                </a:stretch>
              </a:blipFill>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5B4895DC-5680-4962-8E8C-6A09B3A17FBD}"/>
              </a:ext>
            </a:extLst>
          </p:cNvPr>
          <p:cNvCxnSpPr/>
          <p:nvPr/>
        </p:nvCxnSpPr>
        <p:spPr>
          <a:xfrm>
            <a:off x="2931441" y="6477000"/>
            <a:ext cx="4057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F1495996-955C-415F-B702-9AD5ACB546C4}"/>
              </a:ext>
            </a:extLst>
          </p:cNvPr>
          <p:cNvCxnSpPr/>
          <p:nvPr/>
        </p:nvCxnSpPr>
        <p:spPr>
          <a:xfrm rot="16200000">
            <a:off x="2728575" y="6257698"/>
            <a:ext cx="40573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EE43378-6D74-4AF2-9559-A90BF9BFE479}"/>
                  </a:ext>
                </a:extLst>
              </p:cNvPr>
              <p:cNvSpPr txBox="1"/>
              <p:nvPr/>
            </p:nvSpPr>
            <p:spPr>
              <a:xfrm>
                <a:off x="2261579" y="5821463"/>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𝑗</m:t>
                          </m:r>
                        </m:e>
                      </m:acc>
                    </m:oMath>
                  </m:oMathPara>
                </a14:m>
                <a:endParaRPr lang="en-US" dirty="0"/>
              </a:p>
            </p:txBody>
          </p:sp>
        </mc:Choice>
        <mc:Fallback xmlns="">
          <p:sp>
            <p:nvSpPr>
              <p:cNvPr id="47" name="TextBox 46">
                <a:extLst>
                  <a:ext uri="{FF2B5EF4-FFF2-40B4-BE49-F238E27FC236}">
                    <a16:creationId xmlns:a16="http://schemas.microsoft.com/office/drawing/2014/main" id="{DEE43378-6D74-4AF2-9559-A90BF9BFE479}"/>
                  </a:ext>
                </a:extLst>
              </p:cNvPr>
              <p:cNvSpPr txBox="1">
                <a:spLocks noRot="1" noChangeAspect="1" noMove="1" noResize="1" noEditPoints="1" noAdjustHandles="1" noChangeArrowheads="1" noChangeShapeType="1" noTextEdit="1"/>
              </p:cNvSpPr>
              <p:nvPr/>
            </p:nvSpPr>
            <p:spPr>
              <a:xfrm>
                <a:off x="2261579" y="5821463"/>
                <a:ext cx="1050862" cy="369332"/>
              </a:xfrm>
              <a:prstGeom prst="rect">
                <a:avLst/>
              </a:prstGeom>
              <a:blipFill>
                <a:blip r:embed="rId6"/>
                <a:stretch>
                  <a:fillRect t="-6557"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BDD656CF-38DC-4C0D-A902-9B588F2750E2}"/>
                  </a:ext>
                </a:extLst>
              </p:cNvPr>
              <p:cNvSpPr txBox="1"/>
              <p:nvPr/>
            </p:nvSpPr>
            <p:spPr>
              <a:xfrm>
                <a:off x="2929131" y="6444734"/>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𝑖</m:t>
                          </m:r>
                        </m:e>
                      </m:acc>
                    </m:oMath>
                  </m:oMathPara>
                </a14:m>
                <a:endParaRPr lang="en-US" dirty="0"/>
              </a:p>
            </p:txBody>
          </p:sp>
        </mc:Choice>
        <mc:Fallback xmlns="">
          <p:sp>
            <p:nvSpPr>
              <p:cNvPr id="48" name="TextBox 47">
                <a:extLst>
                  <a:ext uri="{FF2B5EF4-FFF2-40B4-BE49-F238E27FC236}">
                    <a16:creationId xmlns:a16="http://schemas.microsoft.com/office/drawing/2014/main" id="{BDD656CF-38DC-4C0D-A902-9B588F2750E2}"/>
                  </a:ext>
                </a:extLst>
              </p:cNvPr>
              <p:cNvSpPr txBox="1">
                <a:spLocks noRot="1" noChangeAspect="1" noMove="1" noResize="1" noEditPoints="1" noAdjustHandles="1" noChangeArrowheads="1" noChangeShapeType="1" noTextEdit="1"/>
              </p:cNvSpPr>
              <p:nvPr/>
            </p:nvSpPr>
            <p:spPr>
              <a:xfrm>
                <a:off x="2929131" y="6444734"/>
                <a:ext cx="1050862" cy="369332"/>
              </a:xfrm>
              <a:prstGeom prst="rect">
                <a:avLst/>
              </a:prstGeom>
              <a:blipFill>
                <a:blip r:embed="rId7"/>
                <a:stretch>
                  <a:fillRect t="-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Content Placeholder 2">
                <a:extLst>
                  <a:ext uri="{FF2B5EF4-FFF2-40B4-BE49-F238E27FC236}">
                    <a16:creationId xmlns:a16="http://schemas.microsoft.com/office/drawing/2014/main" id="{B48FDE51-C998-4DFC-86A0-CF021C3F41A5}"/>
                  </a:ext>
                </a:extLst>
              </p:cNvPr>
              <p:cNvSpPr txBox="1">
                <a:spLocks/>
              </p:cNvSpPr>
              <p:nvPr/>
            </p:nvSpPr>
            <p:spPr>
              <a:xfrm>
                <a:off x="523460" y="1594453"/>
                <a:ext cx="8229600" cy="2247809"/>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In rectangular coordinates, we represent the position over time in a single equation by breaking position down into x and y coordinates and using the </a:t>
                </a:r>
                <a:r>
                  <a:rPr lang="en-US" dirty="0" err="1"/>
                  <a:t>i</a:t>
                </a:r>
                <a:r>
                  <a:rPr lang="en-US" dirty="0"/>
                  <a:t> and j unit vectors to denote which is which.</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𝑟</m:t>
                              </m:r>
                            </m:e>
                          </m:acc>
                        </m:e>
                        <m:sub>
                          <m:f>
                            <m:fPr>
                              <m:type m:val="lin"/>
                              <m:ctrlPr>
                                <a:rPr lang="en-US" i="1">
                                  <a:latin typeface="Cambria Math" panose="02040503050406030204" pitchFamily="18" charset="0"/>
                                </a:rPr>
                              </m:ctrlPr>
                            </m:fPr>
                            <m:num>
                              <m:r>
                                <m:rPr>
                                  <m:sty m:val="p"/>
                                </m:rPr>
                                <a:rPr lang="en-US">
                                  <a:latin typeface="Cambria Math"/>
                                </a:rPr>
                                <m:t>P</m:t>
                              </m:r>
                            </m:num>
                            <m:den>
                              <m:r>
                                <m:rPr>
                                  <m:sty m:val="p"/>
                                </m:rPr>
                                <a:rPr lang="en-US">
                                  <a:latin typeface="Cambria Math"/>
                                </a:rPr>
                                <m:t>O</m:t>
                              </m:r>
                            </m:den>
                          </m:f>
                        </m:sub>
                      </m:sSub>
                      <m:d>
                        <m:dPr>
                          <m:ctrlPr>
                            <a:rPr lang="en-US" i="1">
                              <a:latin typeface="Cambria Math" panose="02040503050406030204" pitchFamily="18" charset="0"/>
                            </a:rPr>
                          </m:ctrlPr>
                        </m:dPr>
                        <m:e>
                          <m:r>
                            <m:rPr>
                              <m:sty m:val="p"/>
                            </m:rPr>
                            <a:rPr lang="en-US">
                              <a:latin typeface="Cambria Math"/>
                            </a:rPr>
                            <m:t>t</m:t>
                          </m:r>
                        </m:e>
                      </m:d>
                      <m:r>
                        <a:rPr lang="en-US">
                          <a:latin typeface="Cambria Math"/>
                        </a:rPr>
                        <m:t>=  </m:t>
                      </m:r>
                      <m:r>
                        <m:rPr>
                          <m:sty m:val="p"/>
                        </m:rPr>
                        <a:rPr lang="en-US">
                          <a:latin typeface="Cambria Math"/>
                        </a:rPr>
                        <m:t>x</m:t>
                      </m:r>
                      <m:d>
                        <m:dPr>
                          <m:ctrlPr>
                            <a:rPr lang="en-US" i="1">
                              <a:latin typeface="Cambria Math" panose="02040503050406030204" pitchFamily="18" charset="0"/>
                            </a:rPr>
                          </m:ctrlPr>
                        </m:dPr>
                        <m:e>
                          <m:r>
                            <m:rPr>
                              <m:sty m:val="p"/>
                            </m:rPr>
                            <a:rPr lang="en-US">
                              <a:latin typeface="Cambria Math"/>
                            </a:rPr>
                            <m:t>t</m:t>
                          </m:r>
                        </m:e>
                      </m:d>
                      <m:acc>
                        <m:accPr>
                          <m:chr m:val="̂"/>
                          <m:ctrlPr>
                            <a:rPr lang="en-US" i="1">
                              <a:latin typeface="Cambria Math" panose="02040503050406030204" pitchFamily="18" charset="0"/>
                            </a:rPr>
                          </m:ctrlPr>
                        </m:accPr>
                        <m:e>
                          <m:r>
                            <m:rPr>
                              <m:sty m:val="p"/>
                            </m:rPr>
                            <a:rPr lang="en-US" i="1">
                              <a:latin typeface="Cambria Math"/>
                            </a:rPr>
                            <m:t>i</m:t>
                          </m:r>
                        </m:e>
                      </m:acc>
                      <m:r>
                        <a:rPr lang="en-US" b="1">
                          <a:latin typeface="Cambria Math"/>
                        </a:rPr>
                        <m:t>+</m:t>
                      </m:r>
                      <m:r>
                        <m:rPr>
                          <m:sty m:val="p"/>
                        </m:rPr>
                        <a:rPr lang="en-US">
                          <a:latin typeface="Cambria Math"/>
                        </a:rPr>
                        <m:t>y</m:t>
                      </m:r>
                      <m:d>
                        <m:dPr>
                          <m:ctrlPr>
                            <a:rPr lang="en-US" i="1">
                              <a:latin typeface="Cambria Math" panose="02040503050406030204" pitchFamily="18" charset="0"/>
                            </a:rPr>
                          </m:ctrlPr>
                        </m:dPr>
                        <m:e>
                          <m:r>
                            <m:rPr>
                              <m:sty m:val="p"/>
                            </m:rPr>
                            <a:rPr lang="en-US">
                              <a:latin typeface="Cambria Math"/>
                            </a:rPr>
                            <m:t>t</m:t>
                          </m:r>
                        </m:e>
                      </m:d>
                      <m:acc>
                        <m:accPr>
                          <m:chr m:val="̂"/>
                          <m:ctrlPr>
                            <a:rPr lang="en-US" i="1">
                              <a:latin typeface="Cambria Math" panose="02040503050406030204" pitchFamily="18" charset="0"/>
                            </a:rPr>
                          </m:ctrlPr>
                        </m:accPr>
                        <m:e>
                          <m:r>
                            <a:rPr lang="en-US" i="1">
                              <a:latin typeface="Cambria Math" panose="02040503050406030204" pitchFamily="18" charset="0"/>
                            </a:rPr>
                            <m:t>𝑗</m:t>
                          </m:r>
                        </m:e>
                      </m:acc>
                    </m:oMath>
                  </m:oMathPara>
                </a14:m>
                <a:endParaRPr lang="en-US" dirty="0"/>
              </a:p>
              <a:p>
                <a:pPr lvl="1"/>
                <a:endParaRPr lang="en-US" dirty="0"/>
              </a:p>
              <a:p>
                <a:pPr lvl="1"/>
                <a:endParaRPr lang="en-US" dirty="0"/>
              </a:p>
            </p:txBody>
          </p:sp>
        </mc:Choice>
        <mc:Fallback xmlns="">
          <p:sp>
            <p:nvSpPr>
              <p:cNvPr id="49" name="Content Placeholder 2">
                <a:extLst>
                  <a:ext uri="{FF2B5EF4-FFF2-40B4-BE49-F238E27FC236}">
                    <a16:creationId xmlns:a16="http://schemas.microsoft.com/office/drawing/2014/main" id="{B48FDE51-C998-4DFC-86A0-CF021C3F41A5}"/>
                  </a:ext>
                </a:extLst>
              </p:cNvPr>
              <p:cNvSpPr txBox="1">
                <a:spLocks noRot="1" noChangeAspect="1" noMove="1" noResize="1" noEditPoints="1" noAdjustHandles="1" noChangeArrowheads="1" noChangeShapeType="1" noTextEdit="1"/>
              </p:cNvSpPr>
              <p:nvPr/>
            </p:nvSpPr>
            <p:spPr>
              <a:xfrm>
                <a:off x="523460" y="1594453"/>
                <a:ext cx="8229600" cy="2247809"/>
              </a:xfrm>
              <a:prstGeom prst="rect">
                <a:avLst/>
              </a:prstGeom>
              <a:blipFill>
                <a:blip r:embed="rId8"/>
                <a:stretch>
                  <a:fillRect l="-1111" t="-5163" b="-23913"/>
                </a:stretch>
              </a:blipFill>
            </p:spPr>
            <p:txBody>
              <a:bodyPr/>
              <a:lstStyle/>
              <a:p>
                <a:r>
                  <a:rPr lang="en-US">
                    <a:noFill/>
                  </a:rPr>
                  <a:t> </a:t>
                </a:r>
              </a:p>
            </p:txBody>
          </p:sp>
        </mc:Fallback>
      </mc:AlternateContent>
    </p:spTree>
    <p:extLst>
      <p:ext uri="{BB962C8B-B14F-4D97-AF65-F5344CB8AC3E}">
        <p14:creationId xmlns:p14="http://schemas.microsoft.com/office/powerpoint/2010/main" val="321910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Rectangular Coordinates</a:t>
            </a:r>
          </a:p>
        </p:txBody>
      </p:sp>
      <p:sp>
        <p:nvSpPr>
          <p:cNvPr id="3" name="Content Placeholder 2"/>
          <p:cNvSpPr>
            <a:spLocks noGrp="1"/>
          </p:cNvSpPr>
          <p:nvPr>
            <p:ph idx="1"/>
          </p:nvPr>
        </p:nvSpPr>
        <p:spPr>
          <a:xfrm>
            <a:off x="457200" y="1600201"/>
            <a:ext cx="8229600" cy="1828799"/>
          </a:xfrm>
        </p:spPr>
        <p:txBody>
          <a:bodyPr>
            <a:normAutofit fontScale="85000" lnSpcReduction="20000"/>
          </a:bodyPr>
          <a:lstStyle/>
          <a:p>
            <a:r>
              <a:rPr lang="en-US" dirty="0"/>
              <a:t>To really use rectangular coordinates, we should have “independent” motion.</a:t>
            </a:r>
          </a:p>
          <a:p>
            <a:r>
              <a:rPr lang="en-US" dirty="0"/>
              <a:t>This means that the direction of forces (and thus accelerations) do not depend upon the position or orientation of the body.</a:t>
            </a:r>
          </a:p>
        </p:txBody>
      </p:sp>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a:p>
        </p:txBody>
      </p:sp>
      <p:pic>
        <p:nvPicPr>
          <p:cNvPr id="5" name="Picture 2" descr="https://upload.wikimedia.org/wikipedia/commons/3/3c/Bouncing_ball_strobe_edit.jpg">
            <a:extLst>
              <a:ext uri="{FF2B5EF4-FFF2-40B4-BE49-F238E27FC236}">
                <a16:creationId xmlns:a16="http://schemas.microsoft.com/office/drawing/2014/main" id="{1BE1F92B-90D9-4F67-9AB0-7B00FA8058A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3333" r="35000"/>
          <a:stretch/>
        </p:blipFill>
        <p:spPr bwMode="auto">
          <a:xfrm>
            <a:off x="1828800" y="3352800"/>
            <a:ext cx="2201069" cy="27432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28536E0-BAE2-485F-9207-102A303085E7}"/>
              </a:ext>
            </a:extLst>
          </p:cNvPr>
          <p:cNvSpPr txBox="1"/>
          <p:nvPr/>
        </p:nvSpPr>
        <p:spPr>
          <a:xfrm>
            <a:off x="1524742" y="6168280"/>
            <a:ext cx="2667000" cy="584775"/>
          </a:xfrm>
          <a:prstGeom prst="rect">
            <a:avLst/>
          </a:prstGeom>
          <a:noFill/>
        </p:spPr>
        <p:txBody>
          <a:bodyPr wrap="square" rtlCol="0">
            <a:spAutoFit/>
          </a:bodyPr>
          <a:lstStyle/>
          <a:p>
            <a:pPr algn="ctr"/>
            <a:r>
              <a:rPr lang="en-US" sz="1600" dirty="0"/>
              <a:t>Based on image by </a:t>
            </a:r>
            <a:r>
              <a:rPr lang="en-US" sz="1600" dirty="0" err="1"/>
              <a:t>MichaelMaggs</a:t>
            </a:r>
            <a:r>
              <a:rPr lang="en-US" sz="1600" dirty="0"/>
              <a:t> CC-BY-SA 3.0</a:t>
            </a:r>
          </a:p>
        </p:txBody>
      </p:sp>
      <p:pic>
        <p:nvPicPr>
          <p:cNvPr id="8" name="Picture 7">
            <a:extLst>
              <a:ext uri="{FF2B5EF4-FFF2-40B4-BE49-F238E27FC236}">
                <a16:creationId xmlns:a16="http://schemas.microsoft.com/office/drawing/2014/main" id="{FF63F21D-A386-4637-A22A-7CC3C8C910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995" y="3314814"/>
            <a:ext cx="2450202" cy="2781186"/>
          </a:xfrm>
          <a:prstGeom prst="rect">
            <a:avLst/>
          </a:prstGeom>
        </p:spPr>
      </p:pic>
      <p:sp>
        <p:nvSpPr>
          <p:cNvPr id="11" name="TextBox 10">
            <a:extLst>
              <a:ext uri="{FF2B5EF4-FFF2-40B4-BE49-F238E27FC236}">
                <a16:creationId xmlns:a16="http://schemas.microsoft.com/office/drawing/2014/main" id="{86AD93A6-0E15-4A8B-AA51-98FAF41DAF1A}"/>
              </a:ext>
            </a:extLst>
          </p:cNvPr>
          <p:cNvSpPr txBox="1"/>
          <p:nvPr/>
        </p:nvSpPr>
        <p:spPr>
          <a:xfrm>
            <a:off x="5029200" y="6120825"/>
            <a:ext cx="2667000" cy="584775"/>
          </a:xfrm>
          <a:prstGeom prst="rect">
            <a:avLst/>
          </a:prstGeom>
          <a:noFill/>
        </p:spPr>
        <p:txBody>
          <a:bodyPr wrap="square" rtlCol="0">
            <a:spAutoFit/>
          </a:bodyPr>
          <a:lstStyle/>
          <a:p>
            <a:pPr algn="ctr"/>
            <a:r>
              <a:rPr lang="en-US" sz="1600" dirty="0"/>
              <a:t>Based on image by Paul Schultz CC-BY 2.0</a:t>
            </a:r>
          </a:p>
        </p:txBody>
      </p:sp>
    </p:spTree>
    <p:extLst>
      <p:ext uri="{BB962C8B-B14F-4D97-AF65-F5344CB8AC3E}">
        <p14:creationId xmlns:p14="http://schemas.microsoft.com/office/powerpoint/2010/main" val="133046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Planar Motion with Rectangular Coordinates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153400" cy="1828800"/>
              </a:xfrm>
            </p:spPr>
            <p:txBody>
              <a:bodyPr>
                <a:normAutofit fontScale="70000" lnSpcReduction="20000"/>
              </a:bodyPr>
              <a:lstStyle/>
              <a:p>
                <a:r>
                  <a:rPr lang="en-US" dirty="0"/>
                  <a:t>If the two directions are independent (such as with projectile motion), then we can just break the vector equation into two separate sets of equations and take derivatives independently.</a:t>
                </a:r>
              </a:p>
              <a:p>
                <a:endParaRPr lang="en-US"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m:rPr>
                          <m:sty m:val="p"/>
                        </m:rPr>
                        <a:rPr lang="en-US" sz="4000">
                          <a:latin typeface="Cambria Math"/>
                        </a:rPr>
                        <m:t>x</m:t>
                      </m:r>
                      <m:d>
                        <m:dPr>
                          <m:ctrlPr>
                            <a:rPr lang="en-US" sz="4000" i="1">
                              <a:latin typeface="Cambria Math" panose="02040503050406030204" pitchFamily="18" charset="0"/>
                            </a:rPr>
                          </m:ctrlPr>
                        </m:dPr>
                        <m:e>
                          <m:r>
                            <m:rPr>
                              <m:sty m:val="p"/>
                            </m:rPr>
                            <a:rPr lang="en-US" sz="4000">
                              <a:latin typeface="Cambria Math"/>
                            </a:rPr>
                            <m:t>t</m:t>
                          </m:r>
                        </m:e>
                      </m:d>
                      <m:acc>
                        <m:accPr>
                          <m:chr m:val="̂"/>
                          <m:ctrlPr>
                            <a:rPr lang="en-US" sz="4000" i="1">
                              <a:latin typeface="Cambria Math" panose="02040503050406030204" pitchFamily="18" charset="0"/>
                            </a:rPr>
                          </m:ctrlPr>
                        </m:accPr>
                        <m:e>
                          <m:r>
                            <m:rPr>
                              <m:sty m:val="p"/>
                            </m:rPr>
                            <a:rPr lang="en-US" sz="4000" i="1">
                              <a:latin typeface="Cambria Math"/>
                            </a:rPr>
                            <m:t>i</m:t>
                          </m:r>
                        </m:e>
                      </m:acc>
                      <m:r>
                        <a:rPr lang="en-US" sz="4000" b="1">
                          <a:latin typeface="Cambria Math"/>
                        </a:rPr>
                        <m:t>+</m:t>
                      </m:r>
                      <m:r>
                        <m:rPr>
                          <m:sty m:val="p"/>
                        </m:rPr>
                        <a:rPr lang="en-US" sz="4000">
                          <a:latin typeface="Cambria Math"/>
                        </a:rPr>
                        <m:t>y</m:t>
                      </m:r>
                      <m:d>
                        <m:dPr>
                          <m:ctrlPr>
                            <a:rPr lang="en-US" sz="4000" i="1">
                              <a:latin typeface="Cambria Math" panose="02040503050406030204" pitchFamily="18" charset="0"/>
                            </a:rPr>
                          </m:ctrlPr>
                        </m:dPr>
                        <m:e>
                          <m:r>
                            <m:rPr>
                              <m:sty m:val="p"/>
                            </m:rPr>
                            <a:rPr lang="en-US" sz="4000">
                              <a:latin typeface="Cambria Math"/>
                            </a:rPr>
                            <m:t>t</m:t>
                          </m:r>
                        </m:e>
                      </m:d>
                      <m:acc>
                        <m:accPr>
                          <m:chr m:val="̂"/>
                          <m:ctrlPr>
                            <a:rPr lang="en-US" sz="4000" i="1">
                              <a:latin typeface="Cambria Math" panose="02040503050406030204" pitchFamily="18" charset="0"/>
                            </a:rPr>
                          </m:ctrlPr>
                        </m:accPr>
                        <m:e>
                          <m:r>
                            <a:rPr lang="en-US" sz="4000" i="1">
                              <a:latin typeface="Cambria Math" panose="02040503050406030204" pitchFamily="18" charset="0"/>
                            </a:rPr>
                            <m:t>𝑗</m:t>
                          </m:r>
                        </m:e>
                      </m:acc>
                    </m:oMath>
                  </m:oMathPara>
                </a14:m>
                <a:endParaRPr lang="en-US" sz="4000" b="1" dirty="0"/>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153400" cy="1828800"/>
              </a:xfrm>
              <a:blipFill>
                <a:blip r:embed="rId2"/>
                <a:stretch>
                  <a:fillRect l="-822" t="-566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5</a:t>
            </a:fld>
            <a:endParaRPr lang="en-US"/>
          </a:p>
        </p:txBody>
      </p:sp>
      <mc:AlternateContent xmlns:mc="http://schemas.openxmlformats.org/markup-compatibility/2006" xmlns:a14="http://schemas.microsoft.com/office/drawing/2010/main">
        <mc:Choice Requires="a14">
          <p:sp>
            <p:nvSpPr>
              <p:cNvPr id="6" name="Content Placeholder 2"/>
              <p:cNvSpPr txBox="1">
                <a:spLocks/>
              </p:cNvSpPr>
              <p:nvPr/>
            </p:nvSpPr>
            <p:spPr>
              <a:xfrm>
                <a:off x="1455882" y="3962400"/>
                <a:ext cx="3048000" cy="1417638"/>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x</m:t>
                      </m:r>
                      <m:d>
                        <m:dPr>
                          <m:ctrlPr>
                            <a:rPr lang="en-US" i="1">
                              <a:latin typeface="Cambria Math" panose="02040503050406030204" pitchFamily="18" charset="0"/>
                            </a:rPr>
                          </m:ctrlPr>
                        </m:dPr>
                        <m:e>
                          <m:r>
                            <m:rPr>
                              <m:sty m:val="p"/>
                            </m:rPr>
                            <a:rPr lang="en-US" i="0">
                              <a:latin typeface="Cambria Math"/>
                            </a:rPr>
                            <m:t>t</m:t>
                          </m:r>
                        </m:e>
                      </m:d>
                      <m:r>
                        <a:rPr lang="en-US" b="1" i="0" smtClean="0">
                          <a:latin typeface="Cambria Math" panose="02040503050406030204" pitchFamily="18" charset="0"/>
                        </a:rPr>
                        <m:t>=…</m:t>
                      </m:r>
                    </m:oMath>
                  </m:oMathPara>
                </a14:m>
                <a:endParaRPr lang="en-US" b="1"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m:rPr>
                              <m:sty m:val="p"/>
                            </m:rPr>
                            <a:rPr lang="en-US" b="0" i="0" smtClean="0">
                              <a:latin typeface="Cambria Math" panose="02040503050406030204" pitchFamily="18" charset="0"/>
                            </a:rPr>
                            <m:t>x</m:t>
                          </m:r>
                        </m:e>
                      </m:acc>
                      <m:d>
                        <m:dPr>
                          <m:ctrlPr>
                            <a:rPr lang="en-US" i="1">
                              <a:latin typeface="Cambria Math" panose="02040503050406030204" pitchFamily="18" charset="0"/>
                            </a:rPr>
                          </m:ctrlPr>
                        </m:dPr>
                        <m:e>
                          <m:r>
                            <m:rPr>
                              <m:sty m:val="p"/>
                            </m:rPr>
                            <a:rPr lang="en-US" i="0">
                              <a:latin typeface="Cambria Math"/>
                            </a:rPr>
                            <m:t>t</m:t>
                          </m:r>
                        </m:e>
                      </m:d>
                      <m:r>
                        <a:rPr lang="en-US" b="1" i="0">
                          <a:latin typeface="Cambria Math" panose="02040503050406030204" pitchFamily="18" charset="0"/>
                        </a:rPr>
                        <m:t>=…</m:t>
                      </m:r>
                    </m:oMath>
                  </m:oMathPara>
                </a14:m>
                <a:endParaRPr lang="en-US" b="1"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m:rPr>
                              <m:sty m:val="p"/>
                            </m:rPr>
                            <a:rPr lang="en-US" b="0" i="0" smtClean="0">
                              <a:latin typeface="Cambria Math" panose="02040503050406030204" pitchFamily="18" charset="0"/>
                            </a:rPr>
                            <m:t>x</m:t>
                          </m:r>
                        </m:e>
                      </m:acc>
                      <m:d>
                        <m:dPr>
                          <m:ctrlPr>
                            <a:rPr lang="en-US" i="1">
                              <a:latin typeface="Cambria Math" panose="02040503050406030204" pitchFamily="18" charset="0"/>
                            </a:rPr>
                          </m:ctrlPr>
                        </m:dPr>
                        <m:e>
                          <m:r>
                            <m:rPr>
                              <m:sty m:val="p"/>
                            </m:rPr>
                            <a:rPr lang="en-US">
                              <a:latin typeface="Cambria Math"/>
                            </a:rPr>
                            <m:t>t</m:t>
                          </m:r>
                        </m:e>
                      </m:d>
                      <m:r>
                        <a:rPr lang="en-US" b="1">
                          <a:latin typeface="Cambria Math" panose="02040503050406030204" pitchFamily="18" charset="0"/>
                        </a:rPr>
                        <m:t>=…</m:t>
                      </m:r>
                    </m:oMath>
                  </m:oMathPara>
                </a14:m>
                <a:endParaRPr lang="en-US" b="1" dirty="0"/>
              </a:p>
              <a:p>
                <a:pPr marL="0" indent="0" algn="ctr">
                  <a:buNone/>
                </a:pPr>
                <a:endParaRPr lang="en-US" b="1" dirty="0"/>
              </a:p>
              <a:p>
                <a:pPr marL="0" indent="0" algn="ctr">
                  <a:buFont typeface="Arial" panose="020B0604020202020204" pitchFamily="34" charset="0"/>
                  <a:buNone/>
                </a:pPr>
                <a:endParaRPr lang="en-US" b="1" dirty="0"/>
              </a:p>
              <a:p>
                <a:pPr marL="0" indent="0" algn="ctr">
                  <a:buFont typeface="Arial" panose="020B0604020202020204" pitchFamily="34" charset="0"/>
                  <a:buNone/>
                </a:pPr>
                <a:endParaRPr lang="en-US" b="1" dirty="0"/>
              </a:p>
              <a:p>
                <a:endParaRPr lang="en-US" dirty="0"/>
              </a:p>
              <a:p>
                <a:endParaRPr lang="en-US" dirty="0"/>
              </a:p>
            </p:txBody>
          </p:sp>
        </mc:Choice>
        <mc:Fallback xmlns="">
          <p:sp>
            <p:nvSpPr>
              <p:cNvPr id="6" name="Content Placeholder 2"/>
              <p:cNvSpPr txBox="1">
                <a:spLocks noRot="1" noChangeAspect="1" noMove="1" noResize="1" noEditPoints="1" noAdjustHandles="1" noChangeArrowheads="1" noChangeShapeType="1" noTextEdit="1"/>
              </p:cNvSpPr>
              <p:nvPr/>
            </p:nvSpPr>
            <p:spPr>
              <a:xfrm>
                <a:off x="1455882" y="3962400"/>
                <a:ext cx="3048000" cy="14176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p:cNvSpPr txBox="1">
                <a:spLocks/>
              </p:cNvSpPr>
              <p:nvPr/>
            </p:nvSpPr>
            <p:spPr>
              <a:xfrm>
                <a:off x="4724400" y="3962400"/>
                <a:ext cx="3048000" cy="1417638"/>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y</m:t>
                      </m:r>
                      <m:d>
                        <m:dPr>
                          <m:ctrlPr>
                            <a:rPr lang="en-US" i="1">
                              <a:latin typeface="Cambria Math" panose="02040503050406030204" pitchFamily="18" charset="0"/>
                            </a:rPr>
                          </m:ctrlPr>
                        </m:dPr>
                        <m:e>
                          <m:r>
                            <m:rPr>
                              <m:sty m:val="p"/>
                            </m:rPr>
                            <a:rPr lang="en-US" i="0">
                              <a:latin typeface="Cambria Math"/>
                            </a:rPr>
                            <m:t>t</m:t>
                          </m:r>
                        </m:e>
                      </m:d>
                      <m:r>
                        <a:rPr lang="en-US" b="1" i="0" smtClean="0">
                          <a:latin typeface="Cambria Math" panose="02040503050406030204" pitchFamily="18" charset="0"/>
                        </a:rPr>
                        <m:t>=…</m:t>
                      </m:r>
                    </m:oMath>
                  </m:oMathPara>
                </a14:m>
                <a:endParaRPr lang="en-US" b="1"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m:rPr>
                              <m:sty m:val="p"/>
                            </m:rPr>
                            <a:rPr lang="en-US" b="0" i="0" smtClean="0">
                              <a:latin typeface="Cambria Math" panose="02040503050406030204" pitchFamily="18" charset="0"/>
                            </a:rPr>
                            <m:t>y</m:t>
                          </m:r>
                        </m:e>
                      </m:acc>
                      <m:d>
                        <m:dPr>
                          <m:ctrlPr>
                            <a:rPr lang="en-US" i="1">
                              <a:latin typeface="Cambria Math" panose="02040503050406030204" pitchFamily="18" charset="0"/>
                            </a:rPr>
                          </m:ctrlPr>
                        </m:dPr>
                        <m:e>
                          <m:r>
                            <m:rPr>
                              <m:sty m:val="p"/>
                            </m:rPr>
                            <a:rPr lang="en-US" i="0">
                              <a:latin typeface="Cambria Math"/>
                            </a:rPr>
                            <m:t>t</m:t>
                          </m:r>
                        </m:e>
                      </m:d>
                      <m:r>
                        <a:rPr lang="en-US" b="1" i="0">
                          <a:latin typeface="Cambria Math" panose="02040503050406030204" pitchFamily="18" charset="0"/>
                        </a:rPr>
                        <m:t>=…</m:t>
                      </m:r>
                    </m:oMath>
                  </m:oMathPara>
                </a14:m>
                <a:endParaRPr lang="en-US" b="1"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m:rPr>
                              <m:sty m:val="p"/>
                            </m:rPr>
                            <a:rPr lang="en-US" b="0" i="0" smtClean="0">
                              <a:latin typeface="Cambria Math" panose="02040503050406030204" pitchFamily="18" charset="0"/>
                            </a:rPr>
                            <m:t>y</m:t>
                          </m:r>
                        </m:e>
                      </m:acc>
                      <m:d>
                        <m:dPr>
                          <m:ctrlPr>
                            <a:rPr lang="en-US" i="1">
                              <a:latin typeface="Cambria Math" panose="02040503050406030204" pitchFamily="18" charset="0"/>
                            </a:rPr>
                          </m:ctrlPr>
                        </m:dPr>
                        <m:e>
                          <m:r>
                            <m:rPr>
                              <m:sty m:val="p"/>
                            </m:rPr>
                            <a:rPr lang="en-US">
                              <a:latin typeface="Cambria Math"/>
                            </a:rPr>
                            <m:t>t</m:t>
                          </m:r>
                        </m:e>
                      </m:d>
                      <m:r>
                        <a:rPr lang="en-US" b="1">
                          <a:latin typeface="Cambria Math" panose="02040503050406030204" pitchFamily="18" charset="0"/>
                        </a:rPr>
                        <m:t>=…</m:t>
                      </m:r>
                    </m:oMath>
                  </m:oMathPara>
                </a14:m>
                <a:endParaRPr lang="en-US" b="1" dirty="0"/>
              </a:p>
              <a:p>
                <a:pPr marL="0" indent="0" algn="ctr">
                  <a:buNone/>
                </a:pPr>
                <a:endParaRPr lang="en-US" b="1" dirty="0"/>
              </a:p>
              <a:p>
                <a:pPr marL="0" indent="0" algn="ctr">
                  <a:buFont typeface="Arial" panose="020B0604020202020204" pitchFamily="34" charset="0"/>
                  <a:buNone/>
                </a:pPr>
                <a:endParaRPr lang="en-US" b="1" dirty="0"/>
              </a:p>
              <a:p>
                <a:pPr marL="0" indent="0" algn="ctr">
                  <a:buFont typeface="Arial" panose="020B0604020202020204" pitchFamily="34" charset="0"/>
                  <a:buNone/>
                </a:pPr>
                <a:endParaRPr lang="en-US" b="1" dirty="0"/>
              </a:p>
              <a:p>
                <a:endParaRPr lang="en-US" dirty="0"/>
              </a:p>
              <a:p>
                <a:endParaRPr lang="en-US" dirty="0"/>
              </a:p>
            </p:txBody>
          </p:sp>
        </mc:Choice>
        <mc:Fallback xmlns="">
          <p:sp>
            <p:nvSpPr>
              <p:cNvPr id="7" name="Content Placeholder 2"/>
              <p:cNvSpPr txBox="1">
                <a:spLocks noRot="1" noChangeAspect="1" noMove="1" noResize="1" noEditPoints="1" noAdjustHandles="1" noChangeArrowheads="1" noChangeShapeType="1" noTextEdit="1"/>
              </p:cNvSpPr>
              <p:nvPr/>
            </p:nvSpPr>
            <p:spPr>
              <a:xfrm>
                <a:off x="4724400" y="3962400"/>
                <a:ext cx="3048000" cy="1417638"/>
              </a:xfrm>
              <a:prstGeom prst="rect">
                <a:avLst/>
              </a:prstGeom>
              <a:blipFill>
                <a:blip r:embed="rId4"/>
                <a:stretch>
                  <a:fillRect/>
                </a:stretch>
              </a:blipFill>
            </p:spPr>
            <p:txBody>
              <a:bodyPr/>
              <a:lstStyle/>
              <a:p>
                <a:r>
                  <a:rPr lang="en-US">
                    <a:noFill/>
                  </a:rPr>
                  <a:t> </a:t>
                </a:r>
              </a:p>
            </p:txBody>
          </p:sp>
        </mc:Fallback>
      </mc:AlternateContent>
      <p:cxnSp>
        <p:nvCxnSpPr>
          <p:cNvPr id="9" name="Straight Arrow Connector 8"/>
          <p:cNvCxnSpPr/>
          <p:nvPr/>
        </p:nvCxnSpPr>
        <p:spPr>
          <a:xfrm flipH="1">
            <a:off x="3200400" y="3352800"/>
            <a:ext cx="609600" cy="6096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a:off x="5029200" y="3352800"/>
            <a:ext cx="609600" cy="6096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Content Placeholder 2"/>
          <p:cNvSpPr txBox="1">
            <a:spLocks/>
          </p:cNvSpPr>
          <p:nvPr/>
        </p:nvSpPr>
        <p:spPr>
          <a:xfrm>
            <a:off x="381000" y="5474421"/>
            <a:ext cx="8534400" cy="773979"/>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en-US" dirty="0"/>
              <a:t>Time (t) is what ties these two sets of equations together</a:t>
            </a:r>
            <a:endParaRPr lang="en-US" b="1" dirty="0"/>
          </a:p>
          <a:p>
            <a:pPr marL="0" indent="0" algn="ctr">
              <a:buFont typeface="Arial" panose="020B0604020202020204" pitchFamily="34" charset="0"/>
              <a:buNone/>
            </a:pPr>
            <a:endParaRPr lang="en-US" b="1" dirty="0"/>
          </a:p>
          <a:p>
            <a:endParaRPr lang="en-US" dirty="0"/>
          </a:p>
          <a:p>
            <a:endParaRPr lang="en-US" dirty="0"/>
          </a:p>
        </p:txBody>
      </p:sp>
    </p:spTree>
    <p:extLst>
      <p:ext uri="{BB962C8B-B14F-4D97-AF65-F5344CB8AC3E}">
        <p14:creationId xmlns:p14="http://schemas.microsoft.com/office/powerpoint/2010/main" val="1228128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 to Vector Equations</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FEF4C108-B0AD-495F-B01E-608415A76BFC}"/>
                  </a:ext>
                </a:extLst>
              </p:cNvPr>
              <p:cNvSpPr txBox="1">
                <a:spLocks/>
              </p:cNvSpPr>
              <p:nvPr/>
            </p:nvSpPr>
            <p:spPr>
              <a:xfrm>
                <a:off x="457200" y="1600200"/>
                <a:ext cx="8153400" cy="41910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Once we have taken derivatives of x and y components separately, we can put them back together in a single vector equation if we desire.</a:t>
                </a:r>
              </a:p>
              <a:p>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𝑟</m:t>
                          </m:r>
                        </m:e>
                      </m:acc>
                      <m:d>
                        <m:dPr>
                          <m:ctrlPr>
                            <a:rPr lang="en-US" i="1">
                              <a:latin typeface="Cambria Math" panose="02040503050406030204" pitchFamily="18" charset="0"/>
                            </a:rPr>
                          </m:ctrlPr>
                        </m:dPr>
                        <m:e>
                          <m:r>
                            <m:rPr>
                              <m:sty m:val="p"/>
                            </m:rPr>
                            <a:rPr lang="en-US">
                              <a:latin typeface="Cambria Math"/>
                            </a:rPr>
                            <m:t>t</m:t>
                          </m:r>
                        </m:e>
                      </m:d>
                      <m:r>
                        <a:rPr lang="en-US">
                          <a:latin typeface="Cambria Math"/>
                        </a:rPr>
                        <m:t>=  </m:t>
                      </m:r>
                      <m:r>
                        <m:rPr>
                          <m:sty m:val="p"/>
                        </m:rPr>
                        <a:rPr lang="en-US">
                          <a:latin typeface="Cambria Math"/>
                        </a:rPr>
                        <m:t>x</m:t>
                      </m:r>
                      <m:d>
                        <m:dPr>
                          <m:ctrlPr>
                            <a:rPr lang="en-US" i="1">
                              <a:latin typeface="Cambria Math" panose="02040503050406030204" pitchFamily="18" charset="0"/>
                            </a:rPr>
                          </m:ctrlPr>
                        </m:dPr>
                        <m:e>
                          <m:r>
                            <m:rPr>
                              <m:sty m:val="p"/>
                            </m:rPr>
                            <a:rPr lang="en-US">
                              <a:latin typeface="Cambria Math"/>
                            </a:rPr>
                            <m:t>t</m:t>
                          </m:r>
                        </m:e>
                      </m:d>
                      <m:acc>
                        <m:accPr>
                          <m:chr m:val="̂"/>
                          <m:ctrlPr>
                            <a:rPr lang="en-US" i="1">
                              <a:latin typeface="Cambria Math" panose="02040503050406030204" pitchFamily="18" charset="0"/>
                            </a:rPr>
                          </m:ctrlPr>
                        </m:accPr>
                        <m:e>
                          <m:r>
                            <m:rPr>
                              <m:sty m:val="p"/>
                            </m:rPr>
                            <a:rPr lang="en-US" i="1">
                              <a:latin typeface="Cambria Math"/>
                            </a:rPr>
                            <m:t>i</m:t>
                          </m:r>
                        </m:e>
                      </m:acc>
                      <m:r>
                        <a:rPr lang="en-US" b="1">
                          <a:latin typeface="Cambria Math"/>
                        </a:rPr>
                        <m:t>+</m:t>
                      </m:r>
                      <m:r>
                        <m:rPr>
                          <m:sty m:val="p"/>
                        </m:rPr>
                        <a:rPr lang="en-US">
                          <a:latin typeface="Cambria Math"/>
                        </a:rPr>
                        <m:t>y</m:t>
                      </m:r>
                      <m:d>
                        <m:dPr>
                          <m:ctrlPr>
                            <a:rPr lang="en-US" i="1">
                              <a:latin typeface="Cambria Math" panose="02040503050406030204" pitchFamily="18" charset="0"/>
                            </a:rPr>
                          </m:ctrlPr>
                        </m:dPr>
                        <m:e>
                          <m:r>
                            <m:rPr>
                              <m:sty m:val="p"/>
                            </m:rPr>
                            <a:rPr lang="en-US">
                              <a:latin typeface="Cambria Math"/>
                            </a:rPr>
                            <m:t>t</m:t>
                          </m:r>
                        </m:e>
                      </m:d>
                      <m:acc>
                        <m:accPr>
                          <m:chr m:val="̂"/>
                          <m:ctrlPr>
                            <a:rPr lang="en-US" i="1">
                              <a:latin typeface="Cambria Math" panose="02040503050406030204" pitchFamily="18" charset="0"/>
                            </a:rPr>
                          </m:ctrlPr>
                        </m:accPr>
                        <m:e>
                          <m:r>
                            <a:rPr lang="en-US" i="1">
                              <a:latin typeface="Cambria Math" panose="02040503050406030204" pitchFamily="18" charset="0"/>
                            </a:rPr>
                            <m:t>𝑗</m:t>
                          </m:r>
                        </m:e>
                      </m:acc>
                    </m:oMath>
                  </m:oMathPara>
                </a14:m>
                <a:endParaRPr lang="en-US" b="1" dirty="0"/>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𝑣</m:t>
                          </m:r>
                        </m:e>
                      </m:acc>
                      <m:d>
                        <m:dPr>
                          <m:ctrlPr>
                            <a:rPr lang="en-US" i="1">
                              <a:latin typeface="Cambria Math" panose="02040503050406030204" pitchFamily="18" charset="0"/>
                            </a:rPr>
                          </m:ctrlPr>
                        </m:dPr>
                        <m:e>
                          <m:r>
                            <m:rPr>
                              <m:sty m:val="p"/>
                            </m:rPr>
                            <a:rPr lang="en-US">
                              <a:latin typeface="Cambria Math"/>
                            </a:rPr>
                            <m:t>t</m:t>
                          </m:r>
                        </m:e>
                      </m:d>
                      <m:r>
                        <a:rPr lang="en-US">
                          <a:latin typeface="Cambria Math"/>
                        </a:rPr>
                        <m:t>=  </m:t>
                      </m:r>
                      <m:acc>
                        <m:accPr>
                          <m:chr m:val="̇"/>
                          <m:ctrlPr>
                            <a:rPr lang="en-US" i="1">
                              <a:latin typeface="Cambria Math" panose="02040503050406030204" pitchFamily="18" charset="0"/>
                            </a:rPr>
                          </m:ctrlPr>
                        </m:accPr>
                        <m:e>
                          <m:r>
                            <m:rPr>
                              <m:sty m:val="p"/>
                            </m:rPr>
                            <a:rPr lang="en-US">
                              <a:latin typeface="Cambria Math"/>
                            </a:rPr>
                            <m:t>x</m:t>
                          </m:r>
                        </m:e>
                      </m:acc>
                      <m:d>
                        <m:dPr>
                          <m:ctrlPr>
                            <a:rPr lang="en-US" i="1">
                              <a:latin typeface="Cambria Math" panose="02040503050406030204" pitchFamily="18" charset="0"/>
                            </a:rPr>
                          </m:ctrlPr>
                        </m:dPr>
                        <m:e>
                          <m:r>
                            <m:rPr>
                              <m:sty m:val="p"/>
                            </m:rPr>
                            <a:rPr lang="en-US">
                              <a:latin typeface="Cambria Math"/>
                            </a:rPr>
                            <m:t>t</m:t>
                          </m:r>
                        </m:e>
                      </m:d>
                      <m:acc>
                        <m:accPr>
                          <m:chr m:val="̂"/>
                          <m:ctrlPr>
                            <a:rPr lang="en-US" i="1">
                              <a:latin typeface="Cambria Math" panose="02040503050406030204" pitchFamily="18" charset="0"/>
                            </a:rPr>
                          </m:ctrlPr>
                        </m:accPr>
                        <m:e>
                          <m:r>
                            <m:rPr>
                              <m:sty m:val="p"/>
                            </m:rPr>
                            <a:rPr lang="en-US" i="1">
                              <a:latin typeface="Cambria Math"/>
                            </a:rPr>
                            <m:t>i</m:t>
                          </m:r>
                        </m:e>
                      </m:acc>
                      <m:r>
                        <a:rPr lang="en-US" b="1">
                          <a:latin typeface="Cambria Math"/>
                        </a:rPr>
                        <m:t>+</m:t>
                      </m:r>
                      <m:acc>
                        <m:accPr>
                          <m:chr m:val="̇"/>
                          <m:ctrlPr>
                            <a:rPr lang="en-US" b="1" i="1">
                              <a:latin typeface="Cambria Math" panose="02040503050406030204" pitchFamily="18" charset="0"/>
                            </a:rPr>
                          </m:ctrlPr>
                        </m:accPr>
                        <m:e>
                          <m:r>
                            <m:rPr>
                              <m:sty m:val="p"/>
                            </m:rPr>
                            <a:rPr lang="en-US">
                              <a:latin typeface="Cambria Math"/>
                            </a:rPr>
                            <m:t>y</m:t>
                          </m:r>
                        </m:e>
                      </m:acc>
                      <m:d>
                        <m:dPr>
                          <m:ctrlPr>
                            <a:rPr lang="en-US" i="1">
                              <a:latin typeface="Cambria Math" panose="02040503050406030204" pitchFamily="18" charset="0"/>
                            </a:rPr>
                          </m:ctrlPr>
                        </m:dPr>
                        <m:e>
                          <m:r>
                            <m:rPr>
                              <m:sty m:val="p"/>
                            </m:rPr>
                            <a:rPr lang="en-US">
                              <a:latin typeface="Cambria Math"/>
                            </a:rPr>
                            <m:t>t</m:t>
                          </m:r>
                        </m:e>
                      </m:d>
                      <m:acc>
                        <m:accPr>
                          <m:chr m:val="̂"/>
                          <m:ctrlPr>
                            <a:rPr lang="en-US" i="1">
                              <a:latin typeface="Cambria Math" panose="02040503050406030204" pitchFamily="18" charset="0"/>
                            </a:rPr>
                          </m:ctrlPr>
                        </m:accPr>
                        <m:e>
                          <m:r>
                            <a:rPr lang="en-US" i="1">
                              <a:latin typeface="Cambria Math" panose="02040503050406030204" pitchFamily="18" charset="0"/>
                            </a:rPr>
                            <m:t>𝑗</m:t>
                          </m:r>
                        </m:e>
                      </m:acc>
                    </m:oMath>
                  </m:oMathPara>
                </a14:m>
                <a:endParaRPr lang="en-US" b="1" dirty="0"/>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𝑎</m:t>
                          </m:r>
                        </m:e>
                      </m:acc>
                      <m:d>
                        <m:dPr>
                          <m:ctrlPr>
                            <a:rPr lang="en-US" i="1">
                              <a:latin typeface="Cambria Math" panose="02040503050406030204" pitchFamily="18" charset="0"/>
                            </a:rPr>
                          </m:ctrlPr>
                        </m:dPr>
                        <m:e>
                          <m:r>
                            <m:rPr>
                              <m:sty m:val="p"/>
                            </m:rPr>
                            <a:rPr lang="en-US">
                              <a:latin typeface="Cambria Math"/>
                            </a:rPr>
                            <m:t>t</m:t>
                          </m:r>
                        </m:e>
                      </m:d>
                      <m:r>
                        <a:rPr lang="en-US">
                          <a:latin typeface="Cambria Math"/>
                        </a:rPr>
                        <m:t>=  </m:t>
                      </m:r>
                      <m:acc>
                        <m:accPr>
                          <m:chr m:val="̈"/>
                          <m:ctrlPr>
                            <a:rPr lang="en-US" i="1">
                              <a:latin typeface="Cambria Math" panose="02040503050406030204" pitchFamily="18" charset="0"/>
                            </a:rPr>
                          </m:ctrlPr>
                        </m:accPr>
                        <m:e>
                          <m:r>
                            <m:rPr>
                              <m:sty m:val="p"/>
                            </m:rPr>
                            <a:rPr lang="en-US">
                              <a:latin typeface="Cambria Math"/>
                            </a:rPr>
                            <m:t>x</m:t>
                          </m:r>
                        </m:e>
                      </m:acc>
                      <m:d>
                        <m:dPr>
                          <m:ctrlPr>
                            <a:rPr lang="en-US" i="1">
                              <a:latin typeface="Cambria Math" panose="02040503050406030204" pitchFamily="18" charset="0"/>
                            </a:rPr>
                          </m:ctrlPr>
                        </m:dPr>
                        <m:e>
                          <m:r>
                            <m:rPr>
                              <m:sty m:val="p"/>
                            </m:rPr>
                            <a:rPr lang="en-US">
                              <a:latin typeface="Cambria Math"/>
                            </a:rPr>
                            <m:t>t</m:t>
                          </m:r>
                        </m:e>
                      </m:d>
                      <m:acc>
                        <m:accPr>
                          <m:chr m:val="̂"/>
                          <m:ctrlPr>
                            <a:rPr lang="en-US" i="1">
                              <a:latin typeface="Cambria Math" panose="02040503050406030204" pitchFamily="18" charset="0"/>
                            </a:rPr>
                          </m:ctrlPr>
                        </m:accPr>
                        <m:e>
                          <m:r>
                            <m:rPr>
                              <m:sty m:val="p"/>
                            </m:rPr>
                            <a:rPr lang="en-US" i="1">
                              <a:latin typeface="Cambria Math"/>
                            </a:rPr>
                            <m:t>i</m:t>
                          </m:r>
                        </m:e>
                      </m:acc>
                      <m:r>
                        <a:rPr lang="en-US" b="1">
                          <a:latin typeface="Cambria Math"/>
                        </a:rPr>
                        <m:t>+</m:t>
                      </m:r>
                      <m:acc>
                        <m:accPr>
                          <m:chr m:val="̈"/>
                          <m:ctrlPr>
                            <a:rPr lang="en-US" b="1" i="1">
                              <a:latin typeface="Cambria Math" panose="02040503050406030204" pitchFamily="18" charset="0"/>
                            </a:rPr>
                          </m:ctrlPr>
                        </m:accPr>
                        <m:e>
                          <m:r>
                            <m:rPr>
                              <m:sty m:val="p"/>
                            </m:rPr>
                            <a:rPr lang="en-US">
                              <a:latin typeface="Cambria Math"/>
                            </a:rPr>
                            <m:t>y</m:t>
                          </m:r>
                        </m:e>
                      </m:acc>
                      <m:d>
                        <m:dPr>
                          <m:ctrlPr>
                            <a:rPr lang="en-US" i="1">
                              <a:latin typeface="Cambria Math" panose="02040503050406030204" pitchFamily="18" charset="0"/>
                            </a:rPr>
                          </m:ctrlPr>
                        </m:dPr>
                        <m:e>
                          <m:r>
                            <m:rPr>
                              <m:sty m:val="p"/>
                            </m:rPr>
                            <a:rPr lang="en-US">
                              <a:latin typeface="Cambria Math"/>
                            </a:rPr>
                            <m:t>t</m:t>
                          </m:r>
                        </m:e>
                      </m:d>
                      <m:acc>
                        <m:accPr>
                          <m:chr m:val="̂"/>
                          <m:ctrlPr>
                            <a:rPr lang="en-US" i="1">
                              <a:latin typeface="Cambria Math" panose="02040503050406030204" pitchFamily="18" charset="0"/>
                            </a:rPr>
                          </m:ctrlPr>
                        </m:accPr>
                        <m:e>
                          <m:r>
                            <a:rPr lang="en-US" i="1">
                              <a:latin typeface="Cambria Math" panose="02040503050406030204" pitchFamily="18" charset="0"/>
                            </a:rPr>
                            <m:t>𝑗</m:t>
                          </m:r>
                        </m:e>
                      </m:acc>
                    </m:oMath>
                  </m:oMathPara>
                </a14:m>
                <a:endParaRPr lang="en-US" sz="4000" b="1" dirty="0"/>
              </a:p>
              <a:p>
                <a:endParaRPr lang="en-US" dirty="0"/>
              </a:p>
              <a:p>
                <a:endParaRPr lang="en-US" dirty="0"/>
              </a:p>
            </p:txBody>
          </p:sp>
        </mc:Choice>
        <mc:Fallback xmlns="">
          <p:sp>
            <p:nvSpPr>
              <p:cNvPr id="7" name="Content Placeholder 2">
                <a:extLst>
                  <a:ext uri="{FF2B5EF4-FFF2-40B4-BE49-F238E27FC236}">
                    <a16:creationId xmlns:a16="http://schemas.microsoft.com/office/drawing/2014/main" id="{FEF4C108-B0AD-495F-B01E-608415A76BFC}"/>
                  </a:ext>
                </a:extLst>
              </p:cNvPr>
              <p:cNvSpPr txBox="1">
                <a:spLocks noRot="1" noChangeAspect="1" noMove="1" noResize="1" noEditPoints="1" noAdjustHandles="1" noChangeArrowheads="1" noChangeShapeType="1" noTextEdit="1"/>
              </p:cNvSpPr>
              <p:nvPr/>
            </p:nvSpPr>
            <p:spPr>
              <a:xfrm>
                <a:off x="457200" y="1600200"/>
                <a:ext cx="8153400" cy="4191000"/>
              </a:xfrm>
              <a:prstGeom prst="rect">
                <a:avLst/>
              </a:prstGeom>
              <a:blipFill>
                <a:blip r:embed="rId2"/>
                <a:stretch>
                  <a:fillRect l="-1495" t="-3785"/>
                </a:stretch>
              </a:blipFill>
            </p:spPr>
            <p:txBody>
              <a:bodyPr/>
              <a:lstStyle/>
              <a:p>
                <a:r>
                  <a:rPr lang="en-US">
                    <a:noFill/>
                  </a:rPr>
                  <a:t> </a:t>
                </a:r>
              </a:p>
            </p:txBody>
          </p:sp>
        </mc:Fallback>
      </mc:AlternateContent>
    </p:spTree>
    <p:extLst>
      <p:ext uri="{BB962C8B-B14F-4D97-AF65-F5344CB8AC3E}">
        <p14:creationId xmlns:p14="http://schemas.microsoft.com/office/powerpoint/2010/main" val="2629923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Rectangular Coordinates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76400"/>
                <a:ext cx="5029200" cy="4449763"/>
              </a:xfrm>
            </p:spPr>
            <p:txBody>
              <a:bodyPr>
                <a:normAutofit fontScale="92500" lnSpcReduction="20000"/>
              </a:bodyPr>
              <a:lstStyle/>
              <a:p>
                <a:r>
                  <a:rPr lang="en-US" dirty="0"/>
                  <a:t>To find the overall magnitude of the velocity or acceleration in the end. We can use the Pythagorean Theorem.</a:t>
                </a:r>
              </a:p>
              <a:p>
                <a:pPr marL="0" indent="0">
                  <a:buNone/>
                </a:pPr>
                <a14:m>
                  <m:oMathPara xmlns:m="http://schemas.openxmlformats.org/officeDocument/2006/math">
                    <m:oMathParaPr>
                      <m:jc m:val="centerGroup"/>
                    </m:oMathParaPr>
                    <m:oMath xmlns:m="http://schemas.openxmlformats.org/officeDocument/2006/math">
                      <m:acc>
                        <m:accPr>
                          <m:chr m:val="̅"/>
                          <m:ctrlPr>
                            <a:rPr lang="en-US" i="1" smtClean="0">
                              <a:solidFill>
                                <a:schemeClr val="tx2"/>
                              </a:solidFill>
                              <a:latin typeface="Cambria Math" panose="02040503050406030204" pitchFamily="18" charset="0"/>
                            </a:rPr>
                          </m:ctrlPr>
                        </m:accPr>
                        <m:e>
                          <m:r>
                            <a:rPr lang="en-US" b="0" i="1" smtClean="0">
                              <a:solidFill>
                                <a:schemeClr val="tx2"/>
                              </a:solidFill>
                              <a:latin typeface="Cambria Math"/>
                            </a:rPr>
                            <m:t>𝑣</m:t>
                          </m:r>
                        </m:e>
                      </m:acc>
                      <m:d>
                        <m:dPr>
                          <m:ctrlPr>
                            <a:rPr lang="en-US" b="0" i="1" smtClean="0">
                              <a:solidFill>
                                <a:schemeClr val="tx2"/>
                              </a:solidFill>
                              <a:latin typeface="Cambria Math" panose="02040503050406030204" pitchFamily="18" charset="0"/>
                            </a:rPr>
                          </m:ctrlPr>
                        </m:dPr>
                        <m:e>
                          <m:r>
                            <a:rPr lang="en-US" b="0" i="1" smtClean="0">
                              <a:solidFill>
                                <a:schemeClr val="tx2"/>
                              </a:solidFill>
                              <a:latin typeface="Cambria Math"/>
                            </a:rPr>
                            <m:t>𝑡</m:t>
                          </m:r>
                        </m:e>
                      </m:d>
                      <m:r>
                        <a:rPr lang="en-US" b="0" i="1" smtClean="0">
                          <a:solidFill>
                            <a:schemeClr val="tx2"/>
                          </a:solidFill>
                          <a:latin typeface="Cambria Math"/>
                        </a:rPr>
                        <m:t>=</m:t>
                      </m:r>
                      <m:rad>
                        <m:radPr>
                          <m:degHide m:val="on"/>
                          <m:ctrlPr>
                            <a:rPr lang="en-US" b="0" i="1" smtClean="0">
                              <a:solidFill>
                                <a:schemeClr val="tx2"/>
                              </a:solidFill>
                              <a:latin typeface="Cambria Math" panose="02040503050406030204" pitchFamily="18" charset="0"/>
                            </a:rPr>
                          </m:ctrlPr>
                        </m:radPr>
                        <m:deg/>
                        <m:e>
                          <m:acc>
                            <m:accPr>
                              <m:chr m:val="̇"/>
                              <m:ctrlPr>
                                <a:rPr lang="en-US" i="1">
                                  <a:solidFill>
                                    <a:schemeClr val="tx2"/>
                                  </a:solidFill>
                                  <a:latin typeface="Cambria Math" panose="02040503050406030204" pitchFamily="18" charset="0"/>
                                </a:rPr>
                              </m:ctrlPr>
                            </m:accPr>
                            <m:e>
                              <m:r>
                                <a:rPr lang="en-US" b="0" i="1" smtClean="0">
                                  <a:solidFill>
                                    <a:schemeClr val="tx2"/>
                                  </a:solidFill>
                                  <a:latin typeface="Cambria Math"/>
                                </a:rPr>
                                <m:t>𝑥</m:t>
                              </m:r>
                            </m:e>
                          </m:acc>
                          <m:sSup>
                            <m:sSupPr>
                              <m:ctrlPr>
                                <a:rPr lang="en-US" b="0" i="1" smtClean="0">
                                  <a:solidFill>
                                    <a:schemeClr val="tx2"/>
                                  </a:solidFill>
                                  <a:latin typeface="Cambria Math" panose="02040503050406030204" pitchFamily="18" charset="0"/>
                                </a:rPr>
                              </m:ctrlPr>
                            </m:sSupPr>
                            <m:e>
                              <m:d>
                                <m:dPr>
                                  <m:ctrlPr>
                                    <a:rPr lang="en-US" b="0" i="1">
                                      <a:solidFill>
                                        <a:schemeClr val="tx2"/>
                                      </a:solidFill>
                                      <a:latin typeface="Cambria Math" panose="02040503050406030204" pitchFamily="18" charset="0"/>
                                    </a:rPr>
                                  </m:ctrlPr>
                                </m:dPr>
                                <m:e>
                                  <m:r>
                                    <a:rPr lang="en-US" i="1">
                                      <a:solidFill>
                                        <a:schemeClr val="tx2"/>
                                      </a:solidFill>
                                      <a:latin typeface="Cambria Math"/>
                                    </a:rPr>
                                    <m:t>𝑡</m:t>
                                  </m:r>
                                </m:e>
                              </m:d>
                            </m:e>
                            <m:sup>
                              <m:r>
                                <a:rPr lang="en-US" b="0" i="1" smtClean="0">
                                  <a:solidFill>
                                    <a:schemeClr val="tx2"/>
                                  </a:solidFill>
                                  <a:latin typeface="Cambria Math"/>
                                </a:rPr>
                                <m:t>2</m:t>
                              </m:r>
                            </m:sup>
                          </m:sSup>
                          <m:r>
                            <m:rPr>
                              <m:nor/>
                            </m:rPr>
                            <a:rPr lang="en-US" dirty="0">
                              <a:solidFill>
                                <a:schemeClr val="tx2"/>
                              </a:solidFill>
                            </a:rPr>
                            <m:t> </m:t>
                          </m:r>
                          <m:r>
                            <a:rPr lang="en-US" b="0" i="1" smtClean="0">
                              <a:solidFill>
                                <a:schemeClr val="tx2"/>
                              </a:solidFill>
                              <a:latin typeface="Cambria Math"/>
                            </a:rPr>
                            <m:t>+</m:t>
                          </m:r>
                          <m:sSup>
                            <m:sSupPr>
                              <m:ctrlPr>
                                <a:rPr lang="en-US" i="1" smtClean="0">
                                  <a:solidFill>
                                    <a:schemeClr val="tx2"/>
                                  </a:solidFill>
                                  <a:latin typeface="Cambria Math" panose="02040503050406030204" pitchFamily="18" charset="0"/>
                                </a:rPr>
                              </m:ctrlPr>
                            </m:sSupPr>
                            <m:e>
                              <m:acc>
                                <m:accPr>
                                  <m:chr m:val="̇"/>
                                  <m:ctrlPr>
                                    <a:rPr lang="en-US" i="1">
                                      <a:solidFill>
                                        <a:schemeClr val="tx2"/>
                                      </a:solidFill>
                                      <a:latin typeface="Cambria Math" panose="02040503050406030204" pitchFamily="18" charset="0"/>
                                    </a:rPr>
                                  </m:ctrlPr>
                                </m:accPr>
                                <m:e>
                                  <m:r>
                                    <a:rPr lang="en-US" i="1">
                                      <a:solidFill>
                                        <a:schemeClr val="tx2"/>
                                      </a:solidFill>
                                      <a:latin typeface="Cambria Math"/>
                                    </a:rPr>
                                    <m:t>𝑦</m:t>
                                  </m:r>
                                </m:e>
                              </m:acc>
                              <m:r>
                                <a:rPr lang="en-US" i="1">
                                  <a:solidFill>
                                    <a:schemeClr val="tx2"/>
                                  </a:solidFill>
                                  <a:latin typeface="Cambria Math"/>
                                </a:rPr>
                                <m:t>(</m:t>
                              </m:r>
                              <m:r>
                                <a:rPr lang="en-US" i="1">
                                  <a:solidFill>
                                    <a:schemeClr val="tx2"/>
                                  </a:solidFill>
                                  <a:latin typeface="Cambria Math"/>
                                </a:rPr>
                                <m:t>𝑡</m:t>
                              </m:r>
                              <m:r>
                                <a:rPr lang="en-US" i="1">
                                  <a:solidFill>
                                    <a:schemeClr val="tx2"/>
                                  </a:solidFill>
                                  <a:latin typeface="Cambria Math"/>
                                </a:rPr>
                                <m:t>)</m:t>
                              </m:r>
                            </m:e>
                            <m:sup>
                              <m:r>
                                <a:rPr lang="en-US" b="0" i="1" smtClean="0">
                                  <a:solidFill>
                                    <a:schemeClr val="tx2"/>
                                  </a:solidFill>
                                  <a:latin typeface="Cambria Math"/>
                                </a:rPr>
                                <m:t>2</m:t>
                              </m:r>
                            </m:sup>
                          </m:sSup>
                          <m:r>
                            <m:rPr>
                              <m:nor/>
                            </m:rPr>
                            <a:rPr lang="en-US" dirty="0">
                              <a:solidFill>
                                <a:schemeClr val="tx2"/>
                              </a:solidFill>
                            </a:rPr>
                            <m:t> </m:t>
                          </m:r>
                        </m:e>
                      </m:rad>
                    </m:oMath>
                  </m:oMathPara>
                </a14:m>
                <a:endParaRPr lang="en-US" dirty="0"/>
              </a:p>
              <a:p>
                <a:r>
                  <a:rPr lang="en-US" dirty="0"/>
                  <a:t>To find the direction we can use the tangent function.</a:t>
                </a:r>
              </a:p>
              <a:p>
                <a:pPr marL="457200" lvl="1" indent="0">
                  <a:buNone/>
                </a:pPr>
                <a14:m>
                  <m:oMathPara xmlns:m="http://schemas.openxmlformats.org/officeDocument/2006/math">
                    <m:oMathParaPr>
                      <m:jc m:val="centerGroup"/>
                    </m:oMathParaPr>
                    <m:oMath xmlns:m="http://schemas.openxmlformats.org/officeDocument/2006/math">
                      <m:r>
                        <a:rPr lang="en-US" i="1" smtClean="0">
                          <a:latin typeface="Cambria Math"/>
                          <a:ea typeface="Cambria Math"/>
                        </a:rPr>
                        <m:t>𝜃</m:t>
                      </m:r>
                      <m:r>
                        <a:rPr lang="en-US" b="0" i="1" smtClean="0">
                          <a:latin typeface="Cambria Math"/>
                          <a:ea typeface="Cambria Math"/>
                        </a:rPr>
                        <m:t>=</m:t>
                      </m:r>
                      <m:func>
                        <m:funcPr>
                          <m:ctrlPr>
                            <a:rPr lang="en-US" b="0" i="1" smtClean="0">
                              <a:latin typeface="Cambria Math" panose="02040503050406030204" pitchFamily="18" charset="0"/>
                              <a:ea typeface="Cambria Math"/>
                            </a:rPr>
                          </m:ctrlPr>
                        </m:funcPr>
                        <m:fName>
                          <m:sSup>
                            <m:sSupPr>
                              <m:ctrlPr>
                                <a:rPr lang="en-US" b="0" i="1" smtClean="0">
                                  <a:latin typeface="Cambria Math" panose="02040503050406030204" pitchFamily="18" charset="0"/>
                                  <a:ea typeface="Cambria Math"/>
                                </a:rPr>
                              </m:ctrlPr>
                            </m:sSupPr>
                            <m:e>
                              <m:r>
                                <m:rPr>
                                  <m:sty m:val="p"/>
                                </m:rPr>
                                <a:rPr lang="en-US" b="0" i="0" smtClean="0">
                                  <a:latin typeface="Cambria Math"/>
                                  <a:ea typeface="Cambria Math"/>
                                </a:rPr>
                                <m:t>tan</m:t>
                              </m:r>
                            </m:e>
                            <m:sup>
                              <m:r>
                                <a:rPr lang="en-US" b="0" i="0" smtClean="0">
                                  <a:latin typeface="Cambria Math"/>
                                  <a:ea typeface="Cambria Math"/>
                                </a:rPr>
                                <m:t>−1</m:t>
                              </m:r>
                            </m:sup>
                          </m:sSup>
                        </m:fName>
                        <m:e>
                          <m:d>
                            <m:dPr>
                              <m:ctrlPr>
                                <a:rPr lang="en-US" b="0" i="1" smtClean="0">
                                  <a:latin typeface="Cambria Math" panose="02040503050406030204" pitchFamily="18" charset="0"/>
                                  <a:ea typeface="Cambria Math"/>
                                </a:rPr>
                              </m:ctrlPr>
                            </m:dPr>
                            <m:e>
                              <m:f>
                                <m:fPr>
                                  <m:ctrlPr>
                                    <a:rPr lang="en-US" b="0" i="1" smtClean="0">
                                      <a:latin typeface="Cambria Math" panose="02040503050406030204" pitchFamily="18" charset="0"/>
                                      <a:ea typeface="Cambria Math"/>
                                    </a:rPr>
                                  </m:ctrlPr>
                                </m:fPr>
                                <m:num>
                                  <m:acc>
                                    <m:accPr>
                                      <m:chr m:val="̇"/>
                                      <m:ctrlPr>
                                        <a:rPr lang="en-US" i="1">
                                          <a:solidFill>
                                            <a:schemeClr val="tx2"/>
                                          </a:solidFill>
                                          <a:latin typeface="Cambria Math" panose="02040503050406030204" pitchFamily="18" charset="0"/>
                                        </a:rPr>
                                      </m:ctrlPr>
                                    </m:accPr>
                                    <m:e>
                                      <m:r>
                                        <a:rPr lang="en-US" b="0" i="1" smtClean="0">
                                          <a:solidFill>
                                            <a:schemeClr val="tx2"/>
                                          </a:solidFill>
                                          <a:latin typeface="Cambria Math"/>
                                        </a:rPr>
                                        <m:t>𝑦</m:t>
                                      </m:r>
                                    </m:e>
                                  </m:acc>
                                  <m:r>
                                    <a:rPr lang="en-US" i="1">
                                      <a:solidFill>
                                        <a:schemeClr val="tx2"/>
                                      </a:solidFill>
                                      <a:latin typeface="Cambria Math"/>
                                    </a:rPr>
                                    <m:t>(</m:t>
                                  </m:r>
                                  <m:r>
                                    <a:rPr lang="en-US" i="1">
                                      <a:solidFill>
                                        <a:schemeClr val="tx2"/>
                                      </a:solidFill>
                                      <a:latin typeface="Cambria Math"/>
                                    </a:rPr>
                                    <m:t>𝑡</m:t>
                                  </m:r>
                                  <m:r>
                                    <a:rPr lang="en-US" i="1">
                                      <a:solidFill>
                                        <a:schemeClr val="tx2"/>
                                      </a:solidFill>
                                      <a:latin typeface="Cambria Math"/>
                                    </a:rPr>
                                    <m:t>)</m:t>
                                  </m:r>
                                </m:num>
                                <m:den>
                                  <m:acc>
                                    <m:accPr>
                                      <m:chr m:val="̇"/>
                                      <m:ctrlPr>
                                        <a:rPr lang="en-US" i="1">
                                          <a:solidFill>
                                            <a:schemeClr val="tx2"/>
                                          </a:solidFill>
                                          <a:latin typeface="Cambria Math" panose="02040503050406030204" pitchFamily="18" charset="0"/>
                                        </a:rPr>
                                      </m:ctrlPr>
                                    </m:accPr>
                                    <m:e>
                                      <m:r>
                                        <a:rPr lang="en-US" i="1">
                                          <a:solidFill>
                                            <a:schemeClr val="tx2"/>
                                          </a:solidFill>
                                          <a:latin typeface="Cambria Math"/>
                                        </a:rPr>
                                        <m:t>𝑥</m:t>
                                      </m:r>
                                    </m:e>
                                  </m:acc>
                                  <m:r>
                                    <a:rPr lang="en-US" i="1">
                                      <a:solidFill>
                                        <a:schemeClr val="tx2"/>
                                      </a:solidFill>
                                      <a:latin typeface="Cambria Math"/>
                                    </a:rPr>
                                    <m:t>(</m:t>
                                  </m:r>
                                  <m:r>
                                    <a:rPr lang="en-US" i="1">
                                      <a:solidFill>
                                        <a:schemeClr val="tx2"/>
                                      </a:solidFill>
                                      <a:latin typeface="Cambria Math"/>
                                    </a:rPr>
                                    <m:t>𝑡</m:t>
                                  </m:r>
                                  <m:r>
                                    <a:rPr lang="en-US" i="1">
                                      <a:solidFill>
                                        <a:schemeClr val="tx2"/>
                                      </a:solidFill>
                                      <a:latin typeface="Cambria Math"/>
                                    </a:rPr>
                                    <m:t>)</m:t>
                                  </m:r>
                                </m:den>
                              </m:f>
                            </m:e>
                          </m:d>
                        </m:e>
                      </m:func>
                    </m:oMath>
                  </m:oMathPara>
                </a14:m>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76400"/>
                <a:ext cx="5029200" cy="4449763"/>
              </a:xfrm>
              <a:blipFill>
                <a:blip r:embed="rId2"/>
                <a:stretch>
                  <a:fillRect l="-2424" t="-3562" r="-193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7</a:t>
            </a:fld>
            <a:endParaRPr lang="en-US" dirty="0"/>
          </a:p>
        </p:txBody>
      </p:sp>
      <p:sp>
        <p:nvSpPr>
          <p:cNvPr id="23" name="Oval 22"/>
          <p:cNvSpPr/>
          <p:nvPr/>
        </p:nvSpPr>
        <p:spPr>
          <a:xfrm>
            <a:off x="6176881" y="3112532"/>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cxnSp>
        <p:nvCxnSpPr>
          <p:cNvPr id="25" name="Straight Arrow Connector 24"/>
          <p:cNvCxnSpPr/>
          <p:nvPr/>
        </p:nvCxnSpPr>
        <p:spPr>
          <a:xfrm>
            <a:off x="6329281" y="3264932"/>
            <a:ext cx="0" cy="137160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6340167" y="3264932"/>
            <a:ext cx="1828800" cy="13716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8" name="Straight Arrow Connector 27"/>
          <p:cNvCxnSpPr/>
          <p:nvPr/>
        </p:nvCxnSpPr>
        <p:spPr>
          <a:xfrm>
            <a:off x="6340167" y="3264932"/>
            <a:ext cx="1828800"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6329281" y="4636532"/>
            <a:ext cx="1839686"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8168967" y="3264932"/>
            <a:ext cx="0" cy="1371600"/>
          </a:xfrm>
          <a:prstGeom prst="line">
            <a:avLst/>
          </a:prstGeom>
          <a:ln>
            <a:prstDash val="lg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p:cNvSpPr txBox="1"/>
              <p:nvPr/>
            </p:nvSpPr>
            <p:spPr>
              <a:xfrm>
                <a:off x="8164207" y="3048000"/>
                <a:ext cx="6749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chemeClr val="accent1"/>
                              </a:solidFill>
                              <a:latin typeface="Cambria Math" panose="02040503050406030204" pitchFamily="18" charset="0"/>
                            </a:rPr>
                          </m:ctrlPr>
                        </m:accPr>
                        <m:e>
                          <m:r>
                            <a:rPr lang="en-US" b="0" i="1" smtClean="0">
                              <a:solidFill>
                                <a:schemeClr val="accent1"/>
                              </a:solidFill>
                              <a:latin typeface="Cambria Math"/>
                            </a:rPr>
                            <m:t>𝑥</m:t>
                          </m:r>
                        </m:e>
                      </m:acc>
                      <m:r>
                        <a:rPr lang="en-US" b="0" i="1" smtClean="0">
                          <a:solidFill>
                            <a:schemeClr val="accent1"/>
                          </a:solidFill>
                          <a:latin typeface="Cambria Math"/>
                        </a:rPr>
                        <m:t>(</m:t>
                      </m:r>
                      <m:r>
                        <a:rPr lang="en-US" b="0" i="1" smtClean="0">
                          <a:solidFill>
                            <a:schemeClr val="accent1"/>
                          </a:solidFill>
                          <a:latin typeface="Cambria Math"/>
                        </a:rPr>
                        <m:t>𝑡</m:t>
                      </m:r>
                      <m:r>
                        <a:rPr lang="en-US" b="0" i="1" smtClean="0">
                          <a:solidFill>
                            <a:schemeClr val="accent1"/>
                          </a:solidFill>
                          <a:latin typeface="Cambria Math"/>
                        </a:rPr>
                        <m:t>)</m:t>
                      </m:r>
                    </m:oMath>
                  </m:oMathPara>
                </a14:m>
                <a:endParaRPr lang="en-US" dirty="0">
                  <a:solidFill>
                    <a:schemeClr val="accent1"/>
                  </a:solidFill>
                </a:endParaRPr>
              </a:p>
            </p:txBody>
          </p:sp>
        </mc:Choice>
        <mc:Fallback xmlns="">
          <p:sp>
            <p:nvSpPr>
              <p:cNvPr id="39" name="TextBox 38"/>
              <p:cNvSpPr txBox="1">
                <a:spLocks noRot="1" noChangeAspect="1" noMove="1" noResize="1" noEditPoints="1" noAdjustHandles="1" noChangeArrowheads="1" noChangeShapeType="1" noTextEdit="1"/>
              </p:cNvSpPr>
              <p:nvPr/>
            </p:nvSpPr>
            <p:spPr>
              <a:xfrm>
                <a:off x="8164207" y="3048000"/>
                <a:ext cx="674993" cy="369332"/>
              </a:xfrm>
              <a:prstGeom prst="rect">
                <a:avLst/>
              </a:prstGeom>
              <a:blipFill rotWithShape="1">
                <a:blip r:embed="rId3"/>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5708795" y="4451866"/>
                <a:ext cx="66075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schemeClr val="accent1"/>
                              </a:solidFill>
                              <a:latin typeface="Cambria Math" panose="02040503050406030204" pitchFamily="18" charset="0"/>
                            </a:rPr>
                          </m:ctrlPr>
                        </m:accPr>
                        <m:e>
                          <m:r>
                            <a:rPr lang="en-US" b="0" i="1" smtClean="0">
                              <a:solidFill>
                                <a:schemeClr val="accent1"/>
                              </a:solidFill>
                              <a:latin typeface="Cambria Math"/>
                            </a:rPr>
                            <m:t>𝑦</m:t>
                          </m:r>
                        </m:e>
                      </m:acc>
                      <m:r>
                        <a:rPr lang="en-US" b="0" i="1" smtClean="0">
                          <a:solidFill>
                            <a:schemeClr val="accent1"/>
                          </a:solidFill>
                          <a:latin typeface="Cambria Math"/>
                        </a:rPr>
                        <m:t>(</m:t>
                      </m:r>
                      <m:r>
                        <a:rPr lang="en-US" b="0" i="1" smtClean="0">
                          <a:solidFill>
                            <a:schemeClr val="accent1"/>
                          </a:solidFill>
                          <a:latin typeface="Cambria Math"/>
                        </a:rPr>
                        <m:t>𝑡</m:t>
                      </m:r>
                      <m:r>
                        <a:rPr lang="en-US" b="0" i="1" smtClean="0">
                          <a:solidFill>
                            <a:schemeClr val="accent1"/>
                          </a:solidFill>
                          <a:latin typeface="Cambria Math"/>
                        </a:rPr>
                        <m:t>)</m:t>
                      </m:r>
                    </m:oMath>
                  </m:oMathPara>
                </a14:m>
                <a:endParaRPr lang="en-US" dirty="0">
                  <a:solidFill>
                    <a:schemeClr val="accent1"/>
                  </a:solidFill>
                </a:endParaRPr>
              </a:p>
            </p:txBody>
          </p:sp>
        </mc:Choice>
        <mc:Fallback xmlns="">
          <p:sp>
            <p:nvSpPr>
              <p:cNvPr id="40" name="TextBox 39"/>
              <p:cNvSpPr txBox="1">
                <a:spLocks noRot="1" noChangeAspect="1" noMove="1" noResize="1" noEditPoints="1" noAdjustHandles="1" noChangeArrowheads="1" noChangeShapeType="1" noTextEdit="1"/>
              </p:cNvSpPr>
              <p:nvPr/>
            </p:nvSpPr>
            <p:spPr>
              <a:xfrm>
                <a:off x="5708795" y="4451866"/>
                <a:ext cx="660757" cy="369332"/>
              </a:xfrm>
              <a:prstGeom prst="rect">
                <a:avLst/>
              </a:prstGeom>
              <a:blipFill rotWithShape="1">
                <a:blip r:embed="rId4"/>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8164207" y="4451866"/>
                <a:ext cx="65870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a:rPr>
                        <m:t>𝑣</m:t>
                      </m:r>
                      <m:r>
                        <a:rPr lang="en-US" b="0" i="1" smtClean="0">
                          <a:solidFill>
                            <a:schemeClr val="accent1"/>
                          </a:solidFill>
                          <a:latin typeface="Cambria Math"/>
                        </a:rPr>
                        <m:t>(</m:t>
                      </m:r>
                      <m:r>
                        <a:rPr lang="en-US" b="0" i="1" smtClean="0">
                          <a:solidFill>
                            <a:schemeClr val="accent1"/>
                          </a:solidFill>
                          <a:latin typeface="Cambria Math"/>
                        </a:rPr>
                        <m:t>𝑡</m:t>
                      </m:r>
                      <m:r>
                        <a:rPr lang="en-US" b="0" i="1" smtClean="0">
                          <a:solidFill>
                            <a:schemeClr val="accent1"/>
                          </a:solidFill>
                          <a:latin typeface="Cambria Math"/>
                        </a:rPr>
                        <m:t>)</m:t>
                      </m:r>
                    </m:oMath>
                  </m:oMathPara>
                </a14:m>
                <a:endParaRPr lang="en-US" dirty="0">
                  <a:solidFill>
                    <a:schemeClr val="accent1"/>
                  </a:solidFill>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8164207" y="4451866"/>
                <a:ext cx="658706" cy="369332"/>
              </a:xfrm>
              <a:prstGeom prst="rect">
                <a:avLst/>
              </a:prstGeom>
              <a:blipFill rotWithShape="1">
                <a:blip r:embed="rId5"/>
                <a:stretch>
                  <a:fillRect b="-11475"/>
                </a:stretch>
              </a:blipFill>
            </p:spPr>
            <p:txBody>
              <a:bodyPr/>
              <a:lstStyle/>
              <a:p>
                <a:r>
                  <a:rPr lang="en-US">
                    <a:noFill/>
                  </a:rPr>
                  <a:t> </a:t>
                </a:r>
              </a:p>
            </p:txBody>
          </p:sp>
        </mc:Fallback>
      </mc:AlternateContent>
      <p:sp>
        <p:nvSpPr>
          <p:cNvPr id="42" name="Arc 41"/>
          <p:cNvSpPr/>
          <p:nvPr/>
        </p:nvSpPr>
        <p:spPr>
          <a:xfrm>
            <a:off x="5818357" y="2716292"/>
            <a:ext cx="1097280" cy="1097280"/>
          </a:xfrm>
          <a:prstGeom prst="arc">
            <a:avLst>
              <a:gd name="adj1" fmla="val 21573558"/>
              <a:gd name="adj2" fmla="val 227991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 name="TextBox 42"/>
              <p:cNvSpPr txBox="1"/>
              <p:nvPr/>
            </p:nvSpPr>
            <p:spPr>
              <a:xfrm>
                <a:off x="6853211" y="3286704"/>
                <a:ext cx="37414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solidFill>
                          <a:latin typeface="Cambria Math"/>
                          <a:ea typeface="Cambria Math"/>
                        </a:rPr>
                        <m:t>𝜃</m:t>
                      </m:r>
                    </m:oMath>
                  </m:oMathPara>
                </a14:m>
                <a:endParaRPr lang="en-US" dirty="0">
                  <a:solidFill>
                    <a:schemeClr val="accent1"/>
                  </a:solidFill>
                </a:endParaRPr>
              </a:p>
            </p:txBody>
          </p:sp>
        </mc:Choice>
        <mc:Fallback xmlns="">
          <p:sp>
            <p:nvSpPr>
              <p:cNvPr id="43" name="TextBox 42"/>
              <p:cNvSpPr txBox="1">
                <a:spLocks noRot="1" noChangeAspect="1" noMove="1" noResize="1" noEditPoints="1" noAdjustHandles="1" noChangeArrowheads="1" noChangeShapeType="1" noTextEdit="1"/>
              </p:cNvSpPr>
              <p:nvPr/>
            </p:nvSpPr>
            <p:spPr>
              <a:xfrm>
                <a:off x="6853211" y="3286704"/>
                <a:ext cx="374141" cy="369332"/>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8145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Worked Example</a:t>
            </a:r>
          </a:p>
        </p:txBody>
      </p:sp>
      <p:sp>
        <p:nvSpPr>
          <p:cNvPr id="3" name="Content Placeholder 2"/>
          <p:cNvSpPr>
            <a:spLocks noGrp="1"/>
          </p:cNvSpPr>
          <p:nvPr>
            <p:ph idx="1"/>
          </p:nvPr>
        </p:nvSpPr>
        <p:spPr>
          <a:xfrm>
            <a:off x="457200" y="1600200"/>
            <a:ext cx="8229600" cy="2285999"/>
          </a:xfrm>
        </p:spPr>
        <p:txBody>
          <a:bodyPr>
            <a:normAutofit fontScale="85000" lnSpcReduction="10000"/>
          </a:bodyPr>
          <a:lstStyle/>
          <a:p>
            <a:r>
              <a:rPr lang="en-US" dirty="0"/>
              <a:t>A motorcycle drives off a one-meter-tall ramp at an angle of 30 degrees as shown below. Determine the equations for the acceleration, velocity, and position over time. How far does the motorcycle in the x direction before hitting the ground?</a:t>
            </a:r>
          </a:p>
        </p:txBody>
      </p:sp>
      <p:sp>
        <p:nvSpPr>
          <p:cNvPr id="4" name="Slide Number Placeholder 3"/>
          <p:cNvSpPr>
            <a:spLocks noGrp="1"/>
          </p:cNvSpPr>
          <p:nvPr>
            <p:ph type="sldNum" sz="quarter" idx="12"/>
          </p:nvPr>
        </p:nvSpPr>
        <p:spPr/>
        <p:txBody>
          <a:bodyPr/>
          <a:lstStyle/>
          <a:p>
            <a:fld id="{929262FE-7F58-4A1E-8AF3-5A510A86DEBD}" type="slidenum">
              <a:rPr lang="en-US" smtClean="0"/>
              <a:t>9</a:t>
            </a:fld>
            <a:endParaRPr lang="en-US"/>
          </a:p>
        </p:txBody>
      </p:sp>
      <p:pic>
        <p:nvPicPr>
          <p:cNvPr id="6" name="Picture 2" descr="Oldtimer motorcycle by liftarn">
            <a:extLst>
              <a:ext uri="{FF2B5EF4-FFF2-40B4-BE49-F238E27FC236}">
                <a16:creationId xmlns:a16="http://schemas.microsoft.com/office/drawing/2014/main" id="{49856B50-5B4A-4304-A3DB-03837C704D9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24301">
            <a:off x="3334486" y="4874978"/>
            <a:ext cx="646228" cy="435666"/>
          </a:xfrm>
          <a:prstGeom prst="rect">
            <a:avLst/>
          </a:prstGeom>
          <a:noFill/>
          <a:extLst>
            <a:ext uri="{909E8E84-426E-40DD-AFC4-6F175D3DCCD1}">
              <a14:hiddenFill xmlns:a14="http://schemas.microsoft.com/office/drawing/2010/main">
                <a:solidFill>
                  <a:srgbClr val="FFFFFF"/>
                </a:solidFill>
              </a14:hiddenFill>
            </a:ext>
          </a:extLst>
        </p:spPr>
      </p:pic>
      <p:sp>
        <p:nvSpPr>
          <p:cNvPr id="7" name="Isosceles Triangle 6">
            <a:extLst>
              <a:ext uri="{FF2B5EF4-FFF2-40B4-BE49-F238E27FC236}">
                <a16:creationId xmlns:a16="http://schemas.microsoft.com/office/drawing/2014/main" id="{74388471-BF9B-4A90-A8EA-5406FBF6EA37}"/>
              </a:ext>
            </a:extLst>
          </p:cNvPr>
          <p:cNvSpPr/>
          <p:nvPr/>
        </p:nvSpPr>
        <p:spPr>
          <a:xfrm>
            <a:off x="1752600" y="5334000"/>
            <a:ext cx="1905000" cy="685800"/>
          </a:xfrm>
          <a:prstGeom prst="triangle">
            <a:avLst>
              <a:gd name="adj" fmla="val 10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aseline="30000" dirty="0"/>
          </a:p>
        </p:txBody>
      </p:sp>
      <p:sp>
        <p:nvSpPr>
          <p:cNvPr id="8" name="Rectangle 7">
            <a:extLst>
              <a:ext uri="{FF2B5EF4-FFF2-40B4-BE49-F238E27FC236}">
                <a16:creationId xmlns:a16="http://schemas.microsoft.com/office/drawing/2014/main" id="{3F4C20A4-AE28-4150-9EB6-6527EAA726A5}"/>
              </a:ext>
            </a:extLst>
          </p:cNvPr>
          <p:cNvSpPr/>
          <p:nvPr/>
        </p:nvSpPr>
        <p:spPr>
          <a:xfrm>
            <a:off x="0" y="6019800"/>
            <a:ext cx="9144000" cy="838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9AB45118-68FD-4F2E-A99E-CF905930C6EA}"/>
              </a:ext>
            </a:extLst>
          </p:cNvPr>
          <p:cNvCxnSpPr/>
          <p:nvPr/>
        </p:nvCxnSpPr>
        <p:spPr>
          <a:xfrm>
            <a:off x="3733800" y="5334000"/>
            <a:ext cx="1600200" cy="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1A184428-FAFE-4417-9DC7-5FF2489C44F8}"/>
              </a:ext>
            </a:extLst>
          </p:cNvPr>
          <p:cNvCxnSpPr/>
          <p:nvPr/>
        </p:nvCxnSpPr>
        <p:spPr>
          <a:xfrm flipV="1">
            <a:off x="4035056" y="4805201"/>
            <a:ext cx="677294" cy="252859"/>
          </a:xfrm>
          <a:prstGeom prst="line">
            <a:avLst/>
          </a:prstGeom>
          <a:ln w="9525" cap="flat" cmpd="sng" algn="ctr">
            <a:solidFill>
              <a:schemeClr val="accent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A2B01BF-AA17-4626-9BAC-F416C20C4341}"/>
                  </a:ext>
                </a:extLst>
              </p:cNvPr>
              <p:cNvSpPr txBox="1"/>
              <p:nvPr/>
            </p:nvSpPr>
            <p:spPr>
              <a:xfrm>
                <a:off x="5311140" y="5140048"/>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rPr>
                        <m:t>𝑥</m:t>
                      </m:r>
                    </m:oMath>
                  </m:oMathPara>
                </a14:m>
                <a:endParaRPr lang="en-US" dirty="0">
                  <a:solidFill>
                    <a:schemeClr val="accent1"/>
                  </a:solidFill>
                </a:endParaRPr>
              </a:p>
            </p:txBody>
          </p:sp>
        </mc:Choice>
        <mc:Fallback xmlns="">
          <p:sp>
            <p:nvSpPr>
              <p:cNvPr id="11" name="TextBox 10">
                <a:extLst>
                  <a:ext uri="{FF2B5EF4-FFF2-40B4-BE49-F238E27FC236}">
                    <a16:creationId xmlns:a16="http://schemas.microsoft.com/office/drawing/2014/main" id="{3A2B01BF-AA17-4626-9BAC-F416C20C4341}"/>
                  </a:ext>
                </a:extLst>
              </p:cNvPr>
              <p:cNvSpPr txBox="1">
                <a:spLocks noRot="1" noChangeAspect="1" noMove="1" noResize="1" noEditPoints="1" noAdjustHandles="1" noChangeArrowheads="1" noChangeShapeType="1" noTextEdit="1"/>
              </p:cNvSpPr>
              <p:nvPr/>
            </p:nvSpPr>
            <p:spPr>
              <a:xfrm>
                <a:off x="5311140" y="5140048"/>
                <a:ext cx="367986" cy="369332"/>
              </a:xfrm>
              <a:prstGeom prst="rect">
                <a:avLst/>
              </a:prstGeom>
              <a:blipFill>
                <a:blip r:embed="rId3"/>
                <a:stretch>
                  <a:fillRect/>
                </a:stretch>
              </a:blipFill>
            </p:spPr>
            <p:txBody>
              <a:bodyPr/>
              <a:lstStyle/>
              <a:p>
                <a:r>
                  <a:rPr lang="en-US">
                    <a:noFill/>
                  </a:rPr>
                  <a:t> </a:t>
                </a:r>
              </a:p>
            </p:txBody>
          </p:sp>
        </mc:Fallback>
      </mc:AlternateContent>
      <p:sp>
        <p:nvSpPr>
          <p:cNvPr id="12" name="Arc 11">
            <a:extLst>
              <a:ext uri="{FF2B5EF4-FFF2-40B4-BE49-F238E27FC236}">
                <a16:creationId xmlns:a16="http://schemas.microsoft.com/office/drawing/2014/main" id="{216B3936-C7CA-4747-A800-D8F1E9B7D5B9}"/>
              </a:ext>
            </a:extLst>
          </p:cNvPr>
          <p:cNvSpPr/>
          <p:nvPr/>
        </p:nvSpPr>
        <p:spPr>
          <a:xfrm>
            <a:off x="2678430" y="4411980"/>
            <a:ext cx="1828800" cy="1828800"/>
          </a:xfrm>
          <a:prstGeom prst="arc">
            <a:avLst>
              <a:gd name="adj1" fmla="val 19979240"/>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F14C3BB3-1E24-4A2E-9F71-39C1FCA56ACF}"/>
              </a:ext>
            </a:extLst>
          </p:cNvPr>
          <p:cNvCxnSpPr/>
          <p:nvPr/>
        </p:nvCxnSpPr>
        <p:spPr>
          <a:xfrm flipV="1">
            <a:off x="3646170" y="4231382"/>
            <a:ext cx="11430" cy="588230"/>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9E4D2A3-EF29-4623-9AD9-ED9C11973A72}"/>
                  </a:ext>
                </a:extLst>
              </p:cNvPr>
              <p:cNvSpPr txBox="1"/>
              <p:nvPr/>
            </p:nvSpPr>
            <p:spPr>
              <a:xfrm>
                <a:off x="4648200" y="4397997"/>
                <a:ext cx="14959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1"/>
                              </a:solidFill>
                              <a:latin typeface="Cambria Math" panose="02040503050406030204" pitchFamily="18" charset="0"/>
                            </a:rPr>
                          </m:ctrlPr>
                        </m:sSubPr>
                        <m:e>
                          <m:r>
                            <a:rPr lang="en-US" b="0" i="1" smtClean="0">
                              <a:solidFill>
                                <a:schemeClr val="accent1"/>
                              </a:solidFill>
                              <a:latin typeface="Cambria Math" panose="02040503050406030204" pitchFamily="18" charset="0"/>
                            </a:rPr>
                            <m:t>𝑣</m:t>
                          </m:r>
                        </m:e>
                        <m:sub>
                          <m:r>
                            <a:rPr lang="en-US" b="0" i="1" smtClean="0">
                              <a:solidFill>
                                <a:schemeClr val="accent1"/>
                              </a:solidFill>
                              <a:latin typeface="Cambria Math" panose="02040503050406030204" pitchFamily="18" charset="0"/>
                            </a:rPr>
                            <m:t>𝑜</m:t>
                          </m:r>
                        </m:sub>
                      </m:sSub>
                      <m:r>
                        <a:rPr lang="en-US" b="0" i="1" smtClean="0">
                          <a:solidFill>
                            <a:schemeClr val="accent1"/>
                          </a:solidFill>
                          <a:latin typeface="Cambria Math" panose="02040503050406030204" pitchFamily="18" charset="0"/>
                        </a:rPr>
                        <m:t>=22</m:t>
                      </m:r>
                      <m:f>
                        <m:fPr>
                          <m:type m:val="lin"/>
                          <m:ctrlPr>
                            <a:rPr lang="en-US" b="0" i="1" smtClean="0">
                              <a:solidFill>
                                <a:schemeClr val="accent1"/>
                              </a:solidFill>
                              <a:latin typeface="Cambria Math" panose="02040503050406030204" pitchFamily="18" charset="0"/>
                            </a:rPr>
                          </m:ctrlPr>
                        </m:fPr>
                        <m:num>
                          <m:r>
                            <a:rPr lang="en-US" b="0" i="1" smtClean="0">
                              <a:solidFill>
                                <a:schemeClr val="accent1"/>
                              </a:solidFill>
                              <a:latin typeface="Cambria Math" panose="02040503050406030204" pitchFamily="18" charset="0"/>
                            </a:rPr>
                            <m:t>𝑚</m:t>
                          </m:r>
                        </m:num>
                        <m:den>
                          <m:r>
                            <a:rPr lang="en-US" b="0" i="1" smtClean="0">
                              <a:solidFill>
                                <a:schemeClr val="accent1"/>
                              </a:solidFill>
                              <a:latin typeface="Cambria Math" panose="02040503050406030204" pitchFamily="18" charset="0"/>
                            </a:rPr>
                            <m:t>𝑠</m:t>
                          </m:r>
                        </m:den>
                      </m:f>
                    </m:oMath>
                  </m:oMathPara>
                </a14:m>
                <a:endParaRPr lang="en-US" dirty="0">
                  <a:solidFill>
                    <a:schemeClr val="accent1"/>
                  </a:solidFill>
                </a:endParaRPr>
              </a:p>
            </p:txBody>
          </p:sp>
        </mc:Choice>
        <mc:Fallback xmlns="">
          <p:sp>
            <p:nvSpPr>
              <p:cNvPr id="14" name="TextBox 13">
                <a:extLst>
                  <a:ext uri="{FF2B5EF4-FFF2-40B4-BE49-F238E27FC236}">
                    <a16:creationId xmlns:a16="http://schemas.microsoft.com/office/drawing/2014/main" id="{A9E4D2A3-EF29-4623-9AD9-ED9C11973A72}"/>
                  </a:ext>
                </a:extLst>
              </p:cNvPr>
              <p:cNvSpPr txBox="1">
                <a:spLocks noRot="1" noChangeAspect="1" noMove="1" noResize="1" noEditPoints="1" noAdjustHandles="1" noChangeArrowheads="1" noChangeShapeType="1" noTextEdit="1"/>
              </p:cNvSpPr>
              <p:nvPr/>
            </p:nvSpPr>
            <p:spPr>
              <a:xfrm>
                <a:off x="4648200" y="4397997"/>
                <a:ext cx="1495922" cy="369332"/>
              </a:xfrm>
              <a:prstGeom prst="rect">
                <a:avLst/>
              </a:prstGeom>
              <a:blipFill>
                <a:blip r:embed="rId4"/>
                <a:stretch>
                  <a:fillRect t="-116393" r="-33061" b="-1754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0BC7310-C26F-42E9-B1E3-68B06D177D98}"/>
                  </a:ext>
                </a:extLst>
              </p:cNvPr>
              <p:cNvSpPr txBox="1"/>
              <p:nvPr/>
            </p:nvSpPr>
            <p:spPr>
              <a:xfrm>
                <a:off x="3473607" y="3821668"/>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𝑦</m:t>
                      </m:r>
                    </m:oMath>
                  </m:oMathPara>
                </a14:m>
                <a:endParaRPr lang="en-US" dirty="0">
                  <a:solidFill>
                    <a:schemeClr val="accent1"/>
                  </a:solidFill>
                </a:endParaRPr>
              </a:p>
            </p:txBody>
          </p:sp>
        </mc:Choice>
        <mc:Fallback xmlns="">
          <p:sp>
            <p:nvSpPr>
              <p:cNvPr id="15" name="TextBox 14">
                <a:extLst>
                  <a:ext uri="{FF2B5EF4-FFF2-40B4-BE49-F238E27FC236}">
                    <a16:creationId xmlns:a16="http://schemas.microsoft.com/office/drawing/2014/main" id="{E0BC7310-C26F-42E9-B1E3-68B06D177D98}"/>
                  </a:ext>
                </a:extLst>
              </p:cNvPr>
              <p:cNvSpPr txBox="1">
                <a:spLocks noRot="1" noChangeAspect="1" noMove="1" noResize="1" noEditPoints="1" noAdjustHandles="1" noChangeArrowheads="1" noChangeShapeType="1" noTextEdit="1"/>
              </p:cNvSpPr>
              <p:nvPr/>
            </p:nvSpPr>
            <p:spPr>
              <a:xfrm>
                <a:off x="3473607" y="3821668"/>
                <a:ext cx="371384" cy="369332"/>
              </a:xfrm>
              <a:prstGeom prst="rect">
                <a:avLst/>
              </a:prstGeom>
              <a:blipFill>
                <a:blip r:embed="rId5"/>
                <a:stretch>
                  <a:fillRect b="-4918"/>
                </a:stretch>
              </a:blipFill>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D952D40B-C8CD-427D-B20D-70F718A35745}"/>
              </a:ext>
            </a:extLst>
          </p:cNvPr>
          <p:cNvCxnSpPr/>
          <p:nvPr/>
        </p:nvCxnSpPr>
        <p:spPr>
          <a:xfrm>
            <a:off x="4191000" y="5334000"/>
            <a:ext cx="0" cy="68580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E69F153-0FAE-4340-A74F-61F91F357B41}"/>
                  </a:ext>
                </a:extLst>
              </p:cNvPr>
              <p:cNvSpPr txBox="1"/>
              <p:nvPr/>
            </p:nvSpPr>
            <p:spPr>
              <a:xfrm>
                <a:off x="3881189" y="5497950"/>
                <a:ext cx="615040"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solidFill>
                          <a:latin typeface="Cambria Math" panose="02040503050406030204" pitchFamily="18" charset="0"/>
                        </a:rPr>
                        <m:t>1</m:t>
                      </m:r>
                      <m:r>
                        <a:rPr lang="en-US" b="0" i="1" smtClean="0">
                          <a:solidFill>
                            <a:schemeClr val="accent1"/>
                          </a:solidFill>
                          <a:latin typeface="Cambria Math" panose="02040503050406030204" pitchFamily="18" charset="0"/>
                        </a:rPr>
                        <m:t> </m:t>
                      </m:r>
                      <m:r>
                        <a:rPr lang="en-US" b="0" i="1" smtClean="0">
                          <a:solidFill>
                            <a:schemeClr val="accent1"/>
                          </a:solidFill>
                          <a:latin typeface="Cambria Math" panose="02040503050406030204" pitchFamily="18" charset="0"/>
                        </a:rPr>
                        <m:t>𝑚</m:t>
                      </m:r>
                    </m:oMath>
                  </m:oMathPara>
                </a14:m>
                <a:endParaRPr lang="en-US" dirty="0">
                  <a:solidFill>
                    <a:schemeClr val="accent1"/>
                  </a:solidFill>
                </a:endParaRPr>
              </a:p>
            </p:txBody>
          </p:sp>
        </mc:Choice>
        <mc:Fallback xmlns="">
          <p:sp>
            <p:nvSpPr>
              <p:cNvPr id="17" name="TextBox 16">
                <a:extLst>
                  <a:ext uri="{FF2B5EF4-FFF2-40B4-BE49-F238E27FC236}">
                    <a16:creationId xmlns:a16="http://schemas.microsoft.com/office/drawing/2014/main" id="{FE69F153-0FAE-4340-A74F-61F91F357B41}"/>
                  </a:ext>
                </a:extLst>
              </p:cNvPr>
              <p:cNvSpPr txBox="1">
                <a:spLocks noRot="1" noChangeAspect="1" noMove="1" noResize="1" noEditPoints="1" noAdjustHandles="1" noChangeArrowheads="1" noChangeShapeType="1" noTextEdit="1"/>
              </p:cNvSpPr>
              <p:nvPr/>
            </p:nvSpPr>
            <p:spPr>
              <a:xfrm>
                <a:off x="3881189" y="5497950"/>
                <a:ext cx="61504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B067A92-C9AB-4B32-8DD6-B6A85D3C256D}"/>
                  </a:ext>
                </a:extLst>
              </p:cNvPr>
              <p:cNvSpPr txBox="1"/>
              <p:nvPr/>
            </p:nvSpPr>
            <p:spPr>
              <a:xfrm>
                <a:off x="4545713" y="4944574"/>
                <a:ext cx="563231" cy="362984"/>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schemeClr val="accent1"/>
                          </a:solidFill>
                          <a:latin typeface="Cambria Math" panose="02040503050406030204" pitchFamily="18" charset="0"/>
                        </a:rPr>
                        <m:t>3</m:t>
                      </m:r>
                      <m:r>
                        <a:rPr lang="en-US" b="0" i="1" smtClean="0">
                          <a:solidFill>
                            <a:schemeClr val="accent1"/>
                          </a:solidFill>
                          <a:latin typeface="Cambria Math" panose="02040503050406030204" pitchFamily="18" charset="0"/>
                        </a:rPr>
                        <m:t>0</m:t>
                      </m:r>
                      <m:r>
                        <a:rPr lang="en-US" b="0" i="1" baseline="30000" smtClean="0">
                          <a:solidFill>
                            <a:schemeClr val="accent1"/>
                          </a:solidFill>
                          <a:latin typeface="Cambria Math" panose="02040503050406030204" pitchFamily="18" charset="0"/>
                        </a:rPr>
                        <m:t>𝑜</m:t>
                      </m:r>
                    </m:oMath>
                  </m:oMathPara>
                </a14:m>
                <a:endParaRPr lang="en-US" baseline="30000" dirty="0">
                  <a:solidFill>
                    <a:schemeClr val="accent1"/>
                  </a:solidFill>
                </a:endParaRPr>
              </a:p>
            </p:txBody>
          </p:sp>
        </mc:Choice>
        <mc:Fallback xmlns="">
          <p:sp>
            <p:nvSpPr>
              <p:cNvPr id="18" name="TextBox 17">
                <a:extLst>
                  <a:ext uri="{FF2B5EF4-FFF2-40B4-BE49-F238E27FC236}">
                    <a16:creationId xmlns:a16="http://schemas.microsoft.com/office/drawing/2014/main" id="{FB067A92-C9AB-4B32-8DD6-B6A85D3C256D}"/>
                  </a:ext>
                </a:extLst>
              </p:cNvPr>
              <p:cNvSpPr txBox="1">
                <a:spLocks noRot="1" noChangeAspect="1" noMove="1" noResize="1" noEditPoints="1" noAdjustHandles="1" noChangeArrowheads="1" noChangeShapeType="1" noTextEdit="1"/>
              </p:cNvSpPr>
              <p:nvPr/>
            </p:nvSpPr>
            <p:spPr>
              <a:xfrm>
                <a:off x="4545713" y="4944574"/>
                <a:ext cx="563231" cy="36298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65531013"/>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CF5F32-56DC-4068-8B04-457CF34A9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1549</TotalTime>
  <Words>759</Words>
  <Application>Microsoft Office PowerPoint</Application>
  <PresentationFormat>On-screen Show (4:3)</PresentationFormat>
  <Paragraphs>109</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Cambria Math</vt:lpstr>
      <vt:lpstr>MA_Template</vt:lpstr>
      <vt:lpstr>Two-Dimensional Kinematics in Rectangular Coordinate Systems</vt:lpstr>
      <vt:lpstr>Curvilinear Motion</vt:lpstr>
      <vt:lpstr>Planar Motion with Rectangular Coordinates</vt:lpstr>
      <vt:lpstr>Rectangular Coordinates</vt:lpstr>
      <vt:lpstr>Planar Motion with Rectangular Coordinates</vt:lpstr>
      <vt:lpstr>Back to Vector Equations</vt:lpstr>
      <vt:lpstr>Rectangular Coordinates</vt:lpstr>
      <vt:lpstr>Thanks for Watching</vt:lpstr>
      <vt:lpstr>Worked Example</vt:lpstr>
      <vt:lpstr>Worked Example</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11</cp:revision>
  <dcterms:created xsi:type="dcterms:W3CDTF">2020-08-21T15:23:22Z</dcterms:created>
  <dcterms:modified xsi:type="dcterms:W3CDTF">2022-02-17T16:40:02Z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