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63" r:id="rId6"/>
    <p:sldId id="283" r:id="rId7"/>
    <p:sldId id="274" r:id="rId8"/>
    <p:sldId id="285" r:id="rId9"/>
    <p:sldId id="282" r:id="rId10"/>
    <p:sldId id="287" r:id="rId11"/>
    <p:sldId id="289" r:id="rId12"/>
    <p:sldId id="288" r:id="rId13"/>
    <p:sldId id="29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2/28/2022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Kinetics in Fixed Axis Rotation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CB507E8-1E6A-4F14-A590-A86AD5D42A22}"/>
              </a:ext>
            </a:extLst>
          </p:cNvPr>
          <p:cNvCxnSpPr>
            <a:cxnSpLocks/>
            <a:stCxn id="10" idx="4"/>
            <a:endCxn id="9" idx="4"/>
          </p:cNvCxnSpPr>
          <p:nvPr/>
        </p:nvCxnSpPr>
        <p:spPr>
          <a:xfrm>
            <a:off x="3429000" y="6223000"/>
            <a:ext cx="1143000" cy="25400"/>
          </a:xfrm>
          <a:prstGeom prst="line">
            <a:avLst/>
          </a:prstGeom>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id="{DE5939B7-D014-476E-8EAA-A9E41A813794}"/>
              </a:ext>
            </a:extLst>
          </p:cNvPr>
          <p:cNvSpPr>
            <a:spLocks noGrp="1"/>
          </p:cNvSpPr>
          <p:nvPr>
            <p:ph type="title"/>
          </p:nvPr>
        </p:nvSpPr>
        <p:spPr/>
        <p:txBody>
          <a:bodyPr/>
          <a:lstStyle/>
          <a:p>
            <a:r>
              <a:rPr lang="en-US" dirty="0"/>
              <a:t>Worked Problem</a:t>
            </a:r>
          </a:p>
        </p:txBody>
      </p:sp>
      <p:sp>
        <p:nvSpPr>
          <p:cNvPr id="3" name="Content Placeholder 2">
            <a:extLst>
              <a:ext uri="{FF2B5EF4-FFF2-40B4-BE49-F238E27FC236}">
                <a16:creationId xmlns:a16="http://schemas.microsoft.com/office/drawing/2014/main" id="{2D620D68-38C8-401A-A1AE-45147D07FAA9}"/>
              </a:ext>
            </a:extLst>
          </p:cNvPr>
          <p:cNvSpPr>
            <a:spLocks noGrp="1"/>
          </p:cNvSpPr>
          <p:nvPr>
            <p:ph idx="1"/>
          </p:nvPr>
        </p:nvSpPr>
        <p:spPr>
          <a:xfrm>
            <a:off x="457200" y="1600201"/>
            <a:ext cx="8229600" cy="2286000"/>
          </a:xfrm>
        </p:spPr>
        <p:txBody>
          <a:bodyPr>
            <a:normAutofit fontScale="70000" lnSpcReduction="20000"/>
          </a:bodyPr>
          <a:lstStyle/>
          <a:p>
            <a:r>
              <a:rPr lang="en-US" dirty="0"/>
              <a:t>The drum in a washing machine can be approximated as a cylinder with a diameter of 80 cm, a depth of 60 cm, and a mass of 30 kg. The drum is driven by a belt that connects the outside of the drum to a 10 cm diameter pulley, which is driven by a motor. If we wish for the drum to accelerate at a rate of 5 rad/s</a:t>
            </a:r>
            <a:r>
              <a:rPr lang="en-US" baseline="30000" dirty="0"/>
              <a:t>2</a:t>
            </a:r>
            <a:r>
              <a:rPr lang="en-US" dirty="0"/>
              <a:t>, what torque should the motor apply to the input pulley? Assume the pulley itself has negligible mass?</a:t>
            </a:r>
          </a:p>
        </p:txBody>
      </p:sp>
      <p:sp>
        <p:nvSpPr>
          <p:cNvPr id="4" name="Slide Number Placeholder 3">
            <a:extLst>
              <a:ext uri="{FF2B5EF4-FFF2-40B4-BE49-F238E27FC236}">
                <a16:creationId xmlns:a16="http://schemas.microsoft.com/office/drawing/2014/main" id="{F59E2DA1-83A9-4AF9-AFE0-F1BFE38261C9}"/>
              </a:ext>
            </a:extLst>
          </p:cNvPr>
          <p:cNvSpPr>
            <a:spLocks noGrp="1"/>
          </p:cNvSpPr>
          <p:nvPr>
            <p:ph type="sldNum" sz="quarter" idx="12"/>
          </p:nvPr>
        </p:nvSpPr>
        <p:spPr/>
        <p:txBody>
          <a:bodyPr/>
          <a:lstStyle/>
          <a:p>
            <a:fld id="{929262FE-7F58-4A1E-8AF3-5A510A86DEBD}" type="slidenum">
              <a:rPr lang="en-US" smtClean="0"/>
              <a:t>10</a:t>
            </a:fld>
            <a:endParaRPr lang="en-US" dirty="0"/>
          </a:p>
        </p:txBody>
      </p:sp>
      <p:cxnSp>
        <p:nvCxnSpPr>
          <p:cNvPr id="8" name="Straight Connector 7">
            <a:extLst>
              <a:ext uri="{FF2B5EF4-FFF2-40B4-BE49-F238E27FC236}">
                <a16:creationId xmlns:a16="http://schemas.microsoft.com/office/drawing/2014/main" id="{4AE40D3A-2B48-44FE-8857-19AEAEFDCF33}"/>
              </a:ext>
            </a:extLst>
          </p:cNvPr>
          <p:cNvCxnSpPr>
            <a:cxnSpLocks/>
          </p:cNvCxnSpPr>
          <p:nvPr/>
        </p:nvCxnSpPr>
        <p:spPr>
          <a:xfrm flipV="1">
            <a:off x="3228975" y="4730750"/>
            <a:ext cx="276225" cy="1263650"/>
          </a:xfrm>
          <a:prstGeom prst="line">
            <a:avLst/>
          </a:prstGeom>
        </p:spPr>
        <p:style>
          <a:lnRef idx="3">
            <a:schemeClr val="dk1"/>
          </a:lnRef>
          <a:fillRef idx="0">
            <a:schemeClr val="dk1"/>
          </a:fillRef>
          <a:effectRef idx="2">
            <a:schemeClr val="dk1"/>
          </a:effectRef>
          <a:fontRef idx="minor">
            <a:schemeClr val="tx1"/>
          </a:fontRef>
        </p:style>
      </p:cxnSp>
      <p:sp>
        <p:nvSpPr>
          <p:cNvPr id="9" name="Oval 8">
            <a:extLst>
              <a:ext uri="{FF2B5EF4-FFF2-40B4-BE49-F238E27FC236}">
                <a16:creationId xmlns:a16="http://schemas.microsoft.com/office/drawing/2014/main" id="{57585A52-3CE5-4C39-96C2-C192908A81D9}"/>
              </a:ext>
            </a:extLst>
          </p:cNvPr>
          <p:cNvSpPr/>
          <p:nvPr/>
        </p:nvSpPr>
        <p:spPr>
          <a:xfrm>
            <a:off x="3429000" y="3962400"/>
            <a:ext cx="2286000" cy="2286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drum</a:t>
            </a:r>
          </a:p>
        </p:txBody>
      </p:sp>
      <p:sp>
        <p:nvSpPr>
          <p:cNvPr id="10" name="Oval 9">
            <a:extLst>
              <a:ext uri="{FF2B5EF4-FFF2-40B4-BE49-F238E27FC236}">
                <a16:creationId xmlns:a16="http://schemas.microsoft.com/office/drawing/2014/main" id="{7DB23C3D-B12F-4B79-B5C8-15772CC4C1B5}"/>
              </a:ext>
            </a:extLst>
          </p:cNvPr>
          <p:cNvSpPr/>
          <p:nvPr/>
        </p:nvSpPr>
        <p:spPr>
          <a:xfrm>
            <a:off x="3200400" y="57658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in</a:t>
            </a:r>
          </a:p>
        </p:txBody>
      </p:sp>
      <p:sp>
        <p:nvSpPr>
          <p:cNvPr id="15" name="Arc 14">
            <a:extLst>
              <a:ext uri="{FF2B5EF4-FFF2-40B4-BE49-F238E27FC236}">
                <a16:creationId xmlns:a16="http://schemas.microsoft.com/office/drawing/2014/main" id="{CC9155F2-C2D1-4BBC-ABCB-4434A4E64D54}"/>
              </a:ext>
            </a:extLst>
          </p:cNvPr>
          <p:cNvSpPr/>
          <p:nvPr/>
        </p:nvSpPr>
        <p:spPr>
          <a:xfrm>
            <a:off x="3009900" y="5508625"/>
            <a:ext cx="914400" cy="914400"/>
          </a:xfrm>
          <a:prstGeom prst="arc">
            <a:avLst>
              <a:gd name="adj1" fmla="val 5122371"/>
              <a:gd name="adj2" fmla="val 1256855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07563133-C9DA-4123-AB78-10709851C006}"/>
              </a:ext>
            </a:extLst>
          </p:cNvPr>
          <p:cNvSpPr/>
          <p:nvPr/>
        </p:nvSpPr>
        <p:spPr>
          <a:xfrm>
            <a:off x="3200400" y="3733800"/>
            <a:ext cx="2743200" cy="2743200"/>
          </a:xfrm>
          <a:prstGeom prst="arc">
            <a:avLst>
              <a:gd name="adj1" fmla="val 15780604"/>
              <a:gd name="adj2" fmla="val 30831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834D1E-F1FF-4C75-B11A-491829662906}"/>
                  </a:ext>
                </a:extLst>
              </p:cNvPr>
              <p:cNvSpPr txBox="1"/>
              <p:nvPr/>
            </p:nvSpPr>
            <p:spPr>
              <a:xfrm>
                <a:off x="5867400" y="4123809"/>
                <a:ext cx="15804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𝛼</m:t>
                      </m:r>
                      <m:r>
                        <a:rPr lang="en-US" b="0" i="1" smtClean="0">
                          <a:solidFill>
                            <a:srgbClr val="0070C0"/>
                          </a:solidFill>
                          <a:latin typeface="Cambria Math" panose="02040503050406030204" pitchFamily="18" charset="0"/>
                          <a:ea typeface="Cambria Math" panose="02040503050406030204" pitchFamily="18" charset="0"/>
                        </a:rPr>
                        <m:t>=5 </m:t>
                      </m:r>
                      <m:r>
                        <a:rPr lang="en-US" b="0" i="1" smtClean="0">
                          <a:solidFill>
                            <a:srgbClr val="0070C0"/>
                          </a:solidFill>
                          <a:latin typeface="Cambria Math" panose="02040503050406030204" pitchFamily="18" charset="0"/>
                          <a:ea typeface="Cambria Math" panose="02040503050406030204" pitchFamily="18" charset="0"/>
                        </a:rPr>
                        <m:t>𝑟𝑎𝑑</m:t>
                      </m:r>
                      <m:r>
                        <a:rPr lang="en-US" b="0" i="1" smtClean="0">
                          <a:solidFill>
                            <a:srgbClr val="0070C0"/>
                          </a:solidFill>
                          <a:latin typeface="Cambria Math" panose="02040503050406030204" pitchFamily="18" charset="0"/>
                          <a:ea typeface="Cambria Math" panose="02040503050406030204" pitchFamily="18" charset="0"/>
                        </a:rPr>
                        <m:t>/</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𝑠</m:t>
                          </m:r>
                        </m:e>
                        <m:sup>
                          <m:r>
                            <a:rPr lang="en-US" b="0" i="1" smtClean="0">
                              <a:solidFill>
                                <a:srgbClr val="0070C0"/>
                              </a:solidFill>
                              <a:latin typeface="Cambria Math" panose="02040503050406030204" pitchFamily="18" charset="0"/>
                              <a:ea typeface="Cambria Math" panose="02040503050406030204" pitchFamily="18" charset="0"/>
                            </a:rPr>
                            <m:t>2</m:t>
                          </m:r>
                        </m:sup>
                      </m:sSup>
                    </m:oMath>
                  </m:oMathPara>
                </a14:m>
                <a:endParaRPr lang="en-US" dirty="0">
                  <a:solidFill>
                    <a:srgbClr val="0070C0"/>
                  </a:solidFill>
                </a:endParaRPr>
              </a:p>
            </p:txBody>
          </p:sp>
        </mc:Choice>
        <mc:Fallback xmlns="">
          <p:sp>
            <p:nvSpPr>
              <p:cNvPr id="17" name="TextBox 16">
                <a:extLst>
                  <a:ext uri="{FF2B5EF4-FFF2-40B4-BE49-F238E27FC236}">
                    <a16:creationId xmlns:a16="http://schemas.microsoft.com/office/drawing/2014/main" id="{46834D1E-F1FF-4C75-B11A-491829662906}"/>
                  </a:ext>
                </a:extLst>
              </p:cNvPr>
              <p:cNvSpPr txBox="1">
                <a:spLocks noRot="1" noChangeAspect="1" noMove="1" noResize="1" noEditPoints="1" noAdjustHandles="1" noChangeArrowheads="1" noChangeShapeType="1" noTextEdit="1"/>
              </p:cNvSpPr>
              <p:nvPr/>
            </p:nvSpPr>
            <p:spPr>
              <a:xfrm>
                <a:off x="5867400" y="4123809"/>
                <a:ext cx="1580433" cy="369332"/>
              </a:xfrm>
              <a:prstGeom prst="rect">
                <a:avLst/>
              </a:prstGeom>
              <a:blipFill>
                <a:blip r:embed="rId2"/>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42811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Newton’s Second Law and Kinetics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In kinetics, we can build directly on Newton’s second law which states that...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b="1" dirty="0"/>
              </a:p>
              <a:p>
                <a:r>
                  <a:rPr lang="en-US" dirty="0"/>
                  <a:t>In </a:t>
                </a:r>
                <a:r>
                  <a:rPr lang="en-US" b="1" dirty="0"/>
                  <a:t>rigid body </a:t>
                </a:r>
                <a:r>
                  <a:rPr lang="en-US" dirty="0"/>
                  <a:t>kinetics, we can additionally apply the rotational version of Newton’s second law…</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m:oMathPara>
                </a14:m>
                <a:endParaRPr lang="en-US" dirty="0"/>
              </a:p>
              <a:p>
                <a:r>
                  <a:rPr lang="en-US" dirty="0"/>
                  <a:t>If we put known forces, moments, masses, mass moments of inertia and accelerations into these equations for a given system, we have the  </a:t>
                </a:r>
                <a:r>
                  <a:rPr lang="en-US" b="1" dirty="0"/>
                  <a:t>equations of motion </a:t>
                </a:r>
                <a:r>
                  <a:rPr lang="en-US" dirty="0"/>
                  <a:t>for that object.  </a:t>
                </a:r>
              </a:p>
              <a:p>
                <a:r>
                  <a:rPr lang="en-US" dirty="0"/>
                  <a:t>By solving these equations, we can find either the forces or moments given the accelerations, or the accelerations given the forces and moments.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2561" r="-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414516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DDD-F3EE-48A3-9DC0-B786CD622315}"/>
              </a:ext>
            </a:extLst>
          </p:cNvPr>
          <p:cNvSpPr>
            <a:spLocks noGrp="1"/>
          </p:cNvSpPr>
          <p:nvPr>
            <p:ph type="title"/>
          </p:nvPr>
        </p:nvSpPr>
        <p:spPr/>
        <p:txBody>
          <a:bodyPr>
            <a:normAutofit fontScale="90000"/>
          </a:bodyPr>
          <a:lstStyle/>
          <a:p>
            <a:r>
              <a:rPr lang="en-US" dirty="0"/>
              <a:t>Fixed Axis Rotation and the Mass Moment of Inertia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90CC87-1C81-4600-B095-F211CF6AEA67}"/>
                  </a:ext>
                </a:extLst>
              </p:cNvPr>
              <p:cNvSpPr>
                <a:spLocks noGrp="1"/>
              </p:cNvSpPr>
              <p:nvPr>
                <p:ph idx="1"/>
              </p:nvPr>
            </p:nvSpPr>
            <p:spPr>
              <a:xfrm>
                <a:off x="457200" y="1600199"/>
                <a:ext cx="8229600" cy="2782419"/>
              </a:xfrm>
            </p:spPr>
            <p:txBody>
              <a:bodyPr>
                <a:normAutofit fontScale="77500" lnSpcReduction="20000"/>
              </a:bodyPr>
              <a:lstStyle/>
              <a:p>
                <a:r>
                  <a:rPr lang="en-US" dirty="0"/>
                  <a:t>Despite its simplicity, fixed axis rotation very common in engineered systems.</a:t>
                </a:r>
              </a:p>
              <a:p>
                <a:r>
                  <a:rPr lang="en-US" dirty="0"/>
                  <a:t>Within the moment equation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a14:m>
                <a:r>
                  <a:rPr lang="en-US" dirty="0"/>
                  <a:t>) the new term is the mass moment of inertia, where the mass moment of inertia represents an objects resistance to rotation about a given axis.</a:t>
                </a:r>
              </a:p>
              <a:p>
                <a:r>
                  <a:rPr lang="en-US" dirty="0"/>
                  <a:t>Details on how to calculate the mass moment of inertia are in Appendix 2</a:t>
                </a:r>
              </a:p>
            </p:txBody>
          </p:sp>
        </mc:Choice>
        <mc:Fallback xmlns="">
          <p:sp>
            <p:nvSpPr>
              <p:cNvPr id="3" name="Content Placeholder 2">
                <a:extLst>
                  <a:ext uri="{FF2B5EF4-FFF2-40B4-BE49-F238E27FC236}">
                    <a16:creationId xmlns:a16="http://schemas.microsoft.com/office/drawing/2014/main" id="{8B90CC87-1C81-4600-B095-F211CF6AEA67}"/>
                  </a:ext>
                </a:extLst>
              </p:cNvPr>
              <p:cNvSpPr>
                <a:spLocks noGrp="1" noRot="1" noChangeAspect="1" noMove="1" noResize="1" noEditPoints="1" noAdjustHandles="1" noChangeArrowheads="1" noChangeShapeType="1" noTextEdit="1"/>
              </p:cNvSpPr>
              <p:nvPr>
                <p:ph idx="1"/>
              </p:nvPr>
            </p:nvSpPr>
            <p:spPr>
              <a:xfrm>
                <a:off x="457200" y="1600199"/>
                <a:ext cx="8229600" cy="2782419"/>
              </a:xfrm>
              <a:blipFill>
                <a:blip r:embed="rId2"/>
                <a:stretch>
                  <a:fillRect l="-1037" t="-3939" r="-1926" b="-3501"/>
                </a:stretch>
              </a:blipFill>
            </p:spPr>
            <p:txBody>
              <a:bodyPr/>
              <a:lstStyle/>
              <a:p>
                <a:r>
                  <a:rPr lang="en-US">
                    <a:noFill/>
                  </a:rPr>
                  <a:t> </a:t>
                </a:r>
              </a:p>
            </p:txBody>
          </p:sp>
        </mc:Fallback>
      </mc:AlternateContent>
      <p:pic>
        <p:nvPicPr>
          <p:cNvPr id="1026" name="Picture 2" descr="A pitching machine">
            <a:extLst>
              <a:ext uri="{FF2B5EF4-FFF2-40B4-BE49-F238E27FC236}">
                <a16:creationId xmlns:a16="http://schemas.microsoft.com/office/drawing/2014/main" id="{61DA4B69-2555-47EF-B41F-290C551A4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695825"/>
            <a:ext cx="2842676" cy="1887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A3FE679E-9C90-42AE-B534-A9210A88D0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5576" y="4382619"/>
            <a:ext cx="2842677" cy="24753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ashing machine clothes dryer major appliance home appliances">
            <a:extLst>
              <a:ext uri="{FF2B5EF4-FFF2-40B4-BE49-F238E27FC236}">
                <a16:creationId xmlns:a16="http://schemas.microsoft.com/office/drawing/2014/main" id="{3E4962FF-7DC4-47C3-98AD-7177324C357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75" t="8888" b="22223"/>
          <a:stretch/>
        </p:blipFill>
        <p:spPr bwMode="auto">
          <a:xfrm>
            <a:off x="6353175" y="4267200"/>
            <a:ext cx="2505075" cy="239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Balanced Fixed Axis Rotation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6172200" cy="4800600"/>
              </a:xfrm>
            </p:spPr>
            <p:txBody>
              <a:bodyPr>
                <a:normAutofit fontScale="55000" lnSpcReduction="20000"/>
              </a:bodyPr>
              <a:lstStyle/>
              <a:p>
                <a:r>
                  <a:rPr lang="en-US" dirty="0"/>
                  <a:t>In instances where a body is rotating about some </a:t>
                </a:r>
                <a:r>
                  <a:rPr lang="en-US" b="1" dirty="0"/>
                  <a:t>fixed axis at its center of mass</a:t>
                </a:r>
                <a:r>
                  <a:rPr lang="en-US" dirty="0"/>
                  <a:t>, we will have moments and angular accelerations at play while the sum of the forces will be equal to zero.</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𝑥</m:t>
                              </m:r>
                            </m:sub>
                          </m:sSub>
                        </m:e>
                      </m:nary>
                      <m:r>
                        <a:rPr lang="en-US" sz="3800" b="0" i="1" smtClean="0">
                          <a:latin typeface="Cambria Math" panose="02040503050406030204" pitchFamily="18" charset="0"/>
                        </a:rPr>
                        <m:t>=0</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b="0" i="1" smtClean="0">
                                  <a:latin typeface="Cambria Math" panose="02040503050406030204" pitchFamily="18" charset="0"/>
                                </a:rPr>
                                <m:t>𝑦</m:t>
                              </m:r>
                            </m:sub>
                          </m:sSub>
                        </m:e>
                      </m:nary>
                      <m:r>
                        <a:rPr lang="en-US" sz="3800" i="1">
                          <a:latin typeface="Cambria Math" panose="02040503050406030204" pitchFamily="18" charset="0"/>
                        </a:rPr>
                        <m:t>=</m:t>
                      </m:r>
                      <m:r>
                        <a:rPr lang="en-US" sz="3800" i="1" smtClean="0">
                          <a:latin typeface="Cambria Math" panose="02040503050406030204" pitchFamily="18" charset="0"/>
                        </a:rPr>
                        <m:t>0</m:t>
                      </m:r>
                    </m:oMath>
                  </m:oMathPara>
                </a14:m>
                <a:endParaRPr lang="en-US" sz="3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m:oMathPara>
                </a14:m>
                <a:endParaRPr lang="en-US" sz="4000" dirty="0"/>
              </a:p>
              <a:p>
                <a:r>
                  <a:rPr lang="en-US" dirty="0"/>
                  <a:t>In instances of balanced fixed axis rotation, we can sum the moments about the </a:t>
                </a:r>
                <a:r>
                  <a:rPr lang="en-US" b="1" dirty="0"/>
                  <a:t>fixed axis</a:t>
                </a:r>
                <a:r>
                  <a:rPr lang="en-US" dirty="0"/>
                  <a:t> of rotation (which is also the center of mass).</a:t>
                </a:r>
              </a:p>
              <a:p>
                <a:pPr lvl="1"/>
                <a:r>
                  <a:rPr lang="en-US" dirty="0"/>
                  <a:t>Make sure both the moments and the mass moment of inertia are taken about this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592" t="-1779"/>
                </a:stretch>
              </a:blipFill>
            </p:spPr>
            <p:txBody>
              <a:bodyPr/>
              <a:lstStyle/>
              <a:p>
                <a:r>
                  <a:rPr lang="en-US">
                    <a:noFill/>
                  </a:rPr>
                  <a:t> </a:t>
                </a:r>
              </a:p>
            </p:txBody>
          </p:sp>
        </mc:Fallback>
      </mc:AlternateContent>
      <p:pic>
        <p:nvPicPr>
          <p:cNvPr id="4" name="Picture 2" descr="A pitching machine">
            <a:extLst>
              <a:ext uri="{FF2B5EF4-FFF2-40B4-BE49-F238E27FC236}">
                <a16:creationId xmlns:a16="http://schemas.microsoft.com/office/drawing/2014/main" id="{C224D263-7330-441C-AF94-55152C94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058272"/>
            <a:ext cx="2639458" cy="1752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E86F79AD-0873-4D78-ABFA-D6F3BD82BE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1" y="4107981"/>
            <a:ext cx="2283000" cy="198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2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Unbalanced Fixed Axis Rotation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6172200" cy="4800600"/>
              </a:xfrm>
            </p:spPr>
            <p:txBody>
              <a:bodyPr>
                <a:normAutofit fontScale="62500" lnSpcReduction="20000"/>
              </a:bodyPr>
              <a:lstStyle/>
              <a:p>
                <a:r>
                  <a:rPr lang="en-US" dirty="0"/>
                  <a:t>In instances where a body is rotating about some </a:t>
                </a:r>
                <a:r>
                  <a:rPr lang="en-US" b="1" dirty="0"/>
                  <a:t>fixed axis that is not it’s center of mass</a:t>
                </a:r>
                <a:r>
                  <a:rPr lang="en-US" dirty="0"/>
                  <a:t>, we will have forces and moments at play.</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𝑟</m:t>
                              </m:r>
                            </m:sub>
                          </m:sSub>
                        </m:e>
                      </m:nary>
                      <m:r>
                        <a:rPr lang="en-US" sz="3800" b="0" i="1" smtClean="0">
                          <a:latin typeface="Cambria Math" panose="02040503050406030204" pitchFamily="18" charset="0"/>
                        </a:rPr>
                        <m:t>=</m:t>
                      </m:r>
                      <m:r>
                        <a:rPr lang="en-US" sz="3800" b="0" i="1" smtClean="0">
                          <a:latin typeface="Cambria Math" panose="02040503050406030204" pitchFamily="18" charset="0"/>
                        </a:rPr>
                        <m:t>𝑚</m:t>
                      </m:r>
                      <m:sSub>
                        <m:sSubPr>
                          <m:ctrlPr>
                            <a:rPr lang="en-US" sz="3800" i="1" smtClean="0">
                              <a:latin typeface="Cambria Math" panose="02040503050406030204" pitchFamily="18" charset="0"/>
                            </a:rPr>
                          </m:ctrlPr>
                        </m:sSubPr>
                        <m:e>
                          <m:r>
                            <a:rPr lang="en-US" sz="3800" b="0" i="1" smtClean="0">
                              <a:latin typeface="Cambria Math" panose="02040503050406030204" pitchFamily="18" charset="0"/>
                            </a:rPr>
                            <m:t>𝑎</m:t>
                          </m:r>
                        </m:e>
                        <m:sub>
                          <m:r>
                            <a:rPr lang="en-US" sz="3800" i="1">
                              <a:latin typeface="Cambria Math" panose="02040503050406030204" pitchFamily="18" charset="0"/>
                            </a:rPr>
                            <m:t>𝑟</m:t>
                          </m:r>
                        </m:sub>
                      </m:sSub>
                      <m:r>
                        <a:rPr lang="en-US" sz="3800" b="0" i="1" smtClean="0">
                          <a:latin typeface="Cambria Math" panose="02040503050406030204" pitchFamily="18" charset="0"/>
                        </a:rPr>
                        <m:t>=</m:t>
                      </m:r>
                      <m:r>
                        <a:rPr lang="en-US" sz="3800" b="0" i="1" smtClean="0">
                          <a:latin typeface="Cambria Math" panose="02040503050406030204" pitchFamily="18" charset="0"/>
                        </a:rPr>
                        <m:t>𝑚</m:t>
                      </m:r>
                      <m:r>
                        <a:rPr lang="en-US" sz="3800" b="0" i="1" smtClean="0">
                          <a:latin typeface="Cambria Math" panose="02040503050406030204" pitchFamily="18" charset="0"/>
                        </a:rPr>
                        <m:t>(−</m:t>
                      </m:r>
                      <m:r>
                        <a:rPr lang="en-US" sz="3800" b="0" i="1" smtClean="0">
                          <a:latin typeface="Cambria Math" panose="02040503050406030204" pitchFamily="18" charset="0"/>
                        </a:rPr>
                        <m:t>𝑟</m:t>
                      </m:r>
                      <m:sSup>
                        <m:sSupPr>
                          <m:ctrlPr>
                            <a:rPr lang="en-US" sz="3800" b="0" i="1" smtClean="0">
                              <a:latin typeface="Cambria Math" panose="02040503050406030204" pitchFamily="18" charset="0"/>
                              <a:ea typeface="Cambria Math" panose="02040503050406030204" pitchFamily="18" charset="0"/>
                            </a:rPr>
                          </m:ctrlPr>
                        </m:sSupPr>
                        <m:e>
                          <m:r>
                            <a:rPr lang="en-US" sz="3800" i="1">
                              <a:latin typeface="Cambria Math" panose="02040503050406030204" pitchFamily="18" charset="0"/>
                              <a:ea typeface="Cambria Math" panose="02040503050406030204" pitchFamily="18" charset="0"/>
                            </a:rPr>
                            <m:t>𝜔</m:t>
                          </m:r>
                        </m:e>
                        <m:sup>
                          <m:r>
                            <a:rPr lang="en-US" sz="3800" b="0" i="1" smtClean="0">
                              <a:latin typeface="Cambria Math" panose="02040503050406030204" pitchFamily="18" charset="0"/>
                              <a:ea typeface="Cambria Math" panose="02040503050406030204" pitchFamily="18" charset="0"/>
                            </a:rPr>
                            <m:t>2</m:t>
                          </m:r>
                        </m:sup>
                      </m:sSup>
                      <m:r>
                        <a:rPr lang="en-US" sz="3800" b="0" i="1" smtClean="0">
                          <a:latin typeface="Cambria Math" panose="02040503050406030204" pitchFamily="18" charset="0"/>
                        </a:rPr>
                        <m:t>)</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i="1" smtClean="0">
                                  <a:latin typeface="Cambria Math" panose="02040503050406030204" pitchFamily="18" charset="0"/>
                                  <a:ea typeface="Cambria Math" panose="02040503050406030204" pitchFamily="18" charset="0"/>
                                </a:rPr>
                                <m:t>𝜃</m:t>
                              </m:r>
                            </m:sub>
                          </m:sSub>
                        </m:e>
                      </m:nary>
                      <m:r>
                        <a:rPr lang="en-US" sz="3800" i="1">
                          <a:latin typeface="Cambria Math" panose="02040503050406030204" pitchFamily="18" charset="0"/>
                        </a:rPr>
                        <m:t>=</m:t>
                      </m:r>
                      <m:r>
                        <a:rPr lang="en-US" sz="3800" b="0" i="1" smtClean="0">
                          <a:latin typeface="Cambria Math" panose="02040503050406030204" pitchFamily="18" charset="0"/>
                        </a:rPr>
                        <m:t>𝑚</m:t>
                      </m:r>
                      <m:sSub>
                        <m:sSubPr>
                          <m:ctrlPr>
                            <a:rPr lang="en-US" sz="3800" i="1">
                              <a:latin typeface="Cambria Math" panose="02040503050406030204" pitchFamily="18" charset="0"/>
                            </a:rPr>
                          </m:ctrlPr>
                        </m:sSubPr>
                        <m:e>
                          <m:r>
                            <a:rPr lang="en-US" sz="3800" i="1">
                              <a:latin typeface="Cambria Math" panose="02040503050406030204" pitchFamily="18" charset="0"/>
                            </a:rPr>
                            <m:t>𝑎</m:t>
                          </m:r>
                        </m:e>
                        <m:sub>
                          <m:r>
                            <a:rPr lang="en-US" sz="3800" i="1" smtClean="0">
                              <a:latin typeface="Cambria Math" panose="02040503050406030204" pitchFamily="18" charset="0"/>
                              <a:ea typeface="Cambria Math" panose="02040503050406030204" pitchFamily="18" charset="0"/>
                            </a:rPr>
                            <m:t>𝜃</m:t>
                          </m:r>
                        </m:sub>
                      </m:sSub>
                      <m:r>
                        <a:rPr lang="en-US" sz="3800" i="1">
                          <a:latin typeface="Cambria Math" panose="02040503050406030204" pitchFamily="18" charset="0"/>
                        </a:rPr>
                        <m:t>=</m:t>
                      </m:r>
                      <m:r>
                        <a:rPr lang="en-US" sz="3800" i="1">
                          <a:latin typeface="Cambria Math" panose="02040503050406030204" pitchFamily="18" charset="0"/>
                        </a:rPr>
                        <m:t>𝑚</m:t>
                      </m:r>
                      <m:r>
                        <a:rPr lang="en-US" sz="3800" i="1">
                          <a:latin typeface="Cambria Math" panose="02040503050406030204" pitchFamily="18" charset="0"/>
                        </a:rPr>
                        <m:t>(</m:t>
                      </m:r>
                      <m:r>
                        <a:rPr lang="en-US" sz="3800" i="1">
                          <a:latin typeface="Cambria Math" panose="02040503050406030204" pitchFamily="18" charset="0"/>
                        </a:rPr>
                        <m:t>𝑟</m:t>
                      </m:r>
                      <m:r>
                        <a:rPr lang="en-US" sz="3800" i="1" smtClean="0">
                          <a:latin typeface="Cambria Math" panose="02040503050406030204" pitchFamily="18" charset="0"/>
                          <a:ea typeface="Cambria Math" panose="02040503050406030204" pitchFamily="18" charset="0"/>
                        </a:rPr>
                        <m:t>𝛼</m:t>
                      </m:r>
                      <m:r>
                        <a:rPr lang="en-US" sz="3800" i="1">
                          <a:latin typeface="Cambria Math" panose="02040503050406030204" pitchFamily="18" charset="0"/>
                        </a:rPr>
                        <m:t>)</m:t>
                      </m:r>
                    </m:oMath>
                  </m:oMathPara>
                </a14:m>
                <a:endParaRPr lang="en-US" sz="3800" i="1" dirty="0">
                  <a:latin typeface="Cambria Math" panose="02040503050406030204" pitchFamily="18" charset="0"/>
                </a:endParaRPr>
              </a:p>
              <a:p>
                <a:pPr marL="457200" lvl="1" indent="0">
                  <a:buNone/>
                </a:pPr>
                <a14:m>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a14:m>
                <a:r>
                  <a:rPr lang="en-US" sz="4000" dirty="0"/>
                  <a:t>    or     </a:t>
                </a:r>
                <a14:m>
                  <m:oMath xmlns:m="http://schemas.openxmlformats.org/officeDocument/2006/math">
                    <m:nary>
                      <m:naryPr>
                        <m:chr m:val="∑"/>
                        <m:subHide m:val="on"/>
                        <m:supHide m:val="on"/>
                        <m:ctrlPr>
                          <a:rPr lang="en-US" sz="4000" i="1">
                            <a:latin typeface="Cambria Math" panose="02040503050406030204" pitchFamily="18" charset="0"/>
                          </a:rPr>
                        </m:ctrlPr>
                      </m:naryPr>
                      <m:sub/>
                      <m:sup/>
                      <m:e>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b="0" i="1" smtClean="0">
                                <a:latin typeface="Cambria Math" panose="02040503050406030204" pitchFamily="18" charset="0"/>
                              </a:rPr>
                              <m:t>𝐺</m:t>
                            </m:r>
                          </m:sub>
                        </m:sSub>
                      </m:e>
                    </m:nary>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𝐼</m:t>
                        </m:r>
                      </m:e>
                      <m:sub>
                        <m:r>
                          <a:rPr lang="en-US" sz="4000" b="0" i="1" smtClean="0">
                            <a:latin typeface="Cambria Math" panose="02040503050406030204" pitchFamily="18" charset="0"/>
                          </a:rPr>
                          <m:t>𝐺</m:t>
                        </m:r>
                      </m:sub>
                    </m:sSub>
                    <m:r>
                      <a:rPr lang="en-US" sz="4000" i="1">
                        <a:latin typeface="Cambria Math" panose="02040503050406030204" pitchFamily="18" charset="0"/>
                      </a:rPr>
                      <m:t>∗</m:t>
                    </m:r>
                    <m:r>
                      <a:rPr lang="en-US" sz="4000" i="1">
                        <a:latin typeface="Cambria Math" panose="02040503050406030204" pitchFamily="18" charset="0"/>
                        <a:ea typeface="Cambria Math" panose="02040503050406030204" pitchFamily="18" charset="0"/>
                      </a:rPr>
                      <m:t>𝛼</m:t>
                    </m:r>
                  </m:oMath>
                </a14:m>
                <a:endParaRPr lang="en-US" sz="4000" dirty="0"/>
              </a:p>
              <a:p>
                <a:pPr marL="457200" lvl="1" indent="0">
                  <a:buNone/>
                </a:pPr>
                <a:r>
                  <a:rPr lang="en-US" sz="4000" dirty="0"/>
                  <a:t> </a:t>
                </a:r>
              </a:p>
              <a:p>
                <a:r>
                  <a:rPr lang="en-US" dirty="0"/>
                  <a:t>In instances of unbalanced fixed axis rotation, we can sum the moments about the </a:t>
                </a:r>
                <a:r>
                  <a:rPr lang="en-US" b="1" dirty="0"/>
                  <a:t>fixed axis </a:t>
                </a:r>
                <a:r>
                  <a:rPr lang="en-US" dirty="0"/>
                  <a:t>of rotation or about the </a:t>
                </a:r>
                <a:r>
                  <a:rPr lang="en-US" b="1" dirty="0"/>
                  <a:t>center of mass</a:t>
                </a:r>
                <a:r>
                  <a:rPr lang="en-US" dirty="0"/>
                  <a:t>.</a:t>
                </a:r>
              </a:p>
              <a:p>
                <a:pPr lvl="1"/>
                <a:r>
                  <a:rPr lang="en-US" dirty="0"/>
                  <a:t>Just make sure you are consistent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888" t="-1906" r="-1579"/>
                </a:stretch>
              </a:blipFill>
            </p:spPr>
            <p:txBody>
              <a:bodyPr/>
              <a:lstStyle/>
              <a:p>
                <a:r>
                  <a:rPr lang="en-US">
                    <a:noFill/>
                  </a:rPr>
                  <a:t> </a:t>
                </a:r>
              </a:p>
            </p:txBody>
          </p:sp>
        </mc:Fallback>
      </mc:AlternateContent>
      <p:pic>
        <p:nvPicPr>
          <p:cNvPr id="6" name="Picture 2" descr="washing machine clothes dryer major appliance home appliances">
            <a:extLst>
              <a:ext uri="{FF2B5EF4-FFF2-40B4-BE49-F238E27FC236}">
                <a16:creationId xmlns:a16="http://schemas.microsoft.com/office/drawing/2014/main" id="{66E7E9B5-A263-49DE-AF74-7312EC886F0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75" t="8888" b="22223"/>
          <a:stretch/>
        </p:blipFill>
        <p:spPr bwMode="auto">
          <a:xfrm>
            <a:off x="6728176" y="990600"/>
            <a:ext cx="2041115" cy="1954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video game controller">
            <a:extLst>
              <a:ext uri="{FF2B5EF4-FFF2-40B4-BE49-F238E27FC236}">
                <a16:creationId xmlns:a16="http://schemas.microsoft.com/office/drawing/2014/main" id="{6E7EC846-C563-4AA0-8836-6AA74F18C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9736"/>
            <a:ext cx="2296727" cy="20364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point on a rotating fixed axis">
            <a:extLst>
              <a:ext uri="{FF2B5EF4-FFF2-40B4-BE49-F238E27FC236}">
                <a16:creationId xmlns:a16="http://schemas.microsoft.com/office/drawing/2014/main" id="{E3AC7BAE-6C09-4A21-BF43-8798C1B72B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2565" y="2617619"/>
            <a:ext cx="2296726" cy="208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4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Rigid Body Kinetics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76400"/>
            <a:ext cx="8229600" cy="4724400"/>
          </a:xfrm>
        </p:spPr>
        <p:txBody>
          <a:bodyPr>
            <a:normAutofit fontScale="70000" lnSpcReduction="20000"/>
          </a:bodyPr>
          <a:lstStyle/>
          <a:p>
            <a:r>
              <a:rPr lang="en-US" dirty="0"/>
              <a:t>The process used in solving a kinetics problem is similar to solving a problem in statics and consists of three steps.</a:t>
            </a:r>
          </a:p>
          <a:p>
            <a:pPr marL="514350" indent="-514350">
              <a:buFont typeface="+mj-lt"/>
              <a:buAutoNum type="arabicPeriod"/>
            </a:pPr>
            <a:r>
              <a:rPr lang="en-US" dirty="0"/>
              <a:t>Set up a </a:t>
            </a:r>
            <a:r>
              <a:rPr lang="en-US" b="1" dirty="0"/>
              <a:t>free body diagram</a:t>
            </a:r>
            <a:r>
              <a:rPr lang="en-US" dirty="0"/>
              <a:t>.</a:t>
            </a:r>
          </a:p>
          <a:p>
            <a:pPr marL="914400" lvl="1" indent="-514350"/>
            <a:r>
              <a:rPr lang="en-US" dirty="0"/>
              <a:t>Draw the body separated from it’s surroundings</a:t>
            </a:r>
          </a:p>
          <a:p>
            <a:pPr marL="914400" lvl="1" indent="-514350"/>
            <a:r>
              <a:rPr lang="en-US" dirty="0"/>
              <a:t>Draw in all the known and unknown forces (</a:t>
            </a:r>
            <a:r>
              <a:rPr lang="en-US" dirty="0">
                <a:solidFill>
                  <a:srgbClr val="FF0000"/>
                </a:solidFill>
              </a:rPr>
              <a:t>I use red for forces</a:t>
            </a:r>
            <a:r>
              <a:rPr lang="en-US" dirty="0"/>
              <a:t>) as well as key dimensions and angles (</a:t>
            </a:r>
            <a:r>
              <a:rPr lang="en-US" dirty="0">
                <a:solidFill>
                  <a:schemeClr val="accent1"/>
                </a:solidFill>
              </a:rPr>
              <a:t>I use blue for dimensions and angles</a:t>
            </a:r>
            <a:r>
              <a:rPr lang="en-US" dirty="0"/>
              <a:t>)</a:t>
            </a:r>
          </a:p>
          <a:p>
            <a:pPr marL="914400" lvl="1" indent="-514350"/>
            <a:r>
              <a:rPr lang="en-US" dirty="0"/>
              <a:t>Draw in the acceleration vectors (</a:t>
            </a:r>
            <a:r>
              <a:rPr lang="en-US" dirty="0">
                <a:solidFill>
                  <a:schemeClr val="accent1"/>
                </a:solidFill>
              </a:rPr>
              <a:t>I use a blue dashed vector for this</a:t>
            </a:r>
            <a:r>
              <a:rPr lang="en-US" dirty="0"/>
              <a:t>)</a:t>
            </a:r>
          </a:p>
          <a:p>
            <a:pPr marL="514350" indent="-514350">
              <a:buFont typeface="+mj-lt"/>
              <a:buAutoNum type="arabicPeriod"/>
            </a:pPr>
            <a:r>
              <a:rPr lang="en-US" dirty="0"/>
              <a:t>Use the free body diagram to write out your </a:t>
            </a:r>
            <a:r>
              <a:rPr lang="en-US" b="1" dirty="0"/>
              <a:t>equations of motion</a:t>
            </a:r>
            <a:r>
              <a:rPr lang="en-US" dirty="0"/>
              <a:t>, breaking all forces down into x and y components, and writing out all the moments about the center of mass of the body or the fixed axis of rotation.</a:t>
            </a:r>
          </a:p>
          <a:p>
            <a:pPr marL="914400" lvl="1" indent="-514350"/>
            <a:r>
              <a:rPr lang="en-US" dirty="0"/>
              <a:t>These may be supplemented with kinematics equations.</a:t>
            </a:r>
          </a:p>
          <a:p>
            <a:pPr marL="514350" indent="-514350">
              <a:buFont typeface="+mj-lt"/>
              <a:buAutoNum type="arabicPeriod"/>
            </a:pPr>
            <a:r>
              <a:rPr lang="en-US" dirty="0"/>
              <a:t>Solve the equations for any unknowns.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7ADB-69E1-452D-9524-5F64115B3D13}"/>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06BDEDA3-EC02-4FEA-8733-554528E6010B}"/>
              </a:ext>
            </a:extLst>
          </p:cNvPr>
          <p:cNvSpPr>
            <a:spLocks noGrp="1"/>
          </p:cNvSpPr>
          <p:nvPr>
            <p:ph idx="1"/>
          </p:nvPr>
        </p:nvSpPr>
        <p:spPr>
          <a:xfrm>
            <a:off x="457200" y="1600202"/>
            <a:ext cx="8229600" cy="1844676"/>
          </a:xfrm>
        </p:spPr>
        <p:txBody>
          <a:bodyPr>
            <a:normAutofit fontScale="92500" lnSpcReduction="10000"/>
          </a:bodyPr>
          <a:lstStyle/>
          <a:p>
            <a:r>
              <a:rPr lang="en-US" dirty="0"/>
              <a:t>If a torque of 60 Nm is applied to the input pulley A, what is the expected torque at the output pulley D? Assume the mass of the pulleys is negligible.</a:t>
            </a:r>
          </a:p>
          <a:p>
            <a:endParaRPr lang="en-US" dirty="0"/>
          </a:p>
        </p:txBody>
      </p:sp>
      <p:sp>
        <p:nvSpPr>
          <p:cNvPr id="4" name="Slide Number Placeholder 3">
            <a:extLst>
              <a:ext uri="{FF2B5EF4-FFF2-40B4-BE49-F238E27FC236}">
                <a16:creationId xmlns:a16="http://schemas.microsoft.com/office/drawing/2014/main" id="{4ADC3006-C7F8-4616-AD37-2BFEC7CC7BC7}"/>
              </a:ext>
            </a:extLst>
          </p:cNvPr>
          <p:cNvSpPr>
            <a:spLocks noGrp="1"/>
          </p:cNvSpPr>
          <p:nvPr>
            <p:ph type="sldNum" sz="quarter" idx="12"/>
          </p:nvPr>
        </p:nvSpPr>
        <p:spPr/>
        <p:txBody>
          <a:bodyPr/>
          <a:lstStyle/>
          <a:p>
            <a:fld id="{929262FE-7F58-4A1E-8AF3-5A510A86DEBD}" type="slidenum">
              <a:rPr lang="en-US" smtClean="0"/>
              <a:t>8</a:t>
            </a:fld>
            <a:endParaRPr lang="en-US" dirty="0"/>
          </a:p>
        </p:txBody>
      </p:sp>
      <p:pic>
        <p:nvPicPr>
          <p:cNvPr id="6" name="Picture 2" descr="Problem 1 Diagram">
            <a:extLst>
              <a:ext uri="{FF2B5EF4-FFF2-40B4-BE49-F238E27FC236}">
                <a16:creationId xmlns:a16="http://schemas.microsoft.com/office/drawing/2014/main" id="{9892EA21-BA4F-433E-87BC-328A1C315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20" y="3650458"/>
            <a:ext cx="6339460" cy="28654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9262F7D-22C7-4566-BB37-19791B68CA15}"/>
              </a:ext>
            </a:extLst>
          </p:cNvPr>
          <p:cNvSpPr/>
          <p:nvPr/>
        </p:nvSpPr>
        <p:spPr>
          <a:xfrm>
            <a:off x="1291970" y="6127750"/>
            <a:ext cx="2209800" cy="487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BC42A2-0ABE-449A-8B6A-0204D2D6A1B0}"/>
              </a:ext>
            </a:extLst>
          </p:cNvPr>
          <p:cNvSpPr/>
          <p:nvPr/>
        </p:nvSpPr>
        <p:spPr>
          <a:xfrm>
            <a:off x="6324600" y="5611813"/>
            <a:ext cx="914400" cy="487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F67A84-B32D-4794-B46F-A754C0C565F8}"/>
                  </a:ext>
                </a:extLst>
              </p:cNvPr>
              <p:cNvSpPr txBox="1"/>
              <p:nvPr/>
            </p:nvSpPr>
            <p:spPr>
              <a:xfrm>
                <a:off x="1600200" y="6146562"/>
                <a:ext cx="13866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𝑇</m:t>
                          </m:r>
                        </m:e>
                        <m:sub>
                          <m:r>
                            <a:rPr lang="en-US" b="0" i="1" dirty="0" smtClean="0">
                              <a:solidFill>
                                <a:srgbClr val="0070C0"/>
                              </a:solidFill>
                              <a:latin typeface="Cambria Math" panose="02040503050406030204" pitchFamily="18" charset="0"/>
                            </a:rPr>
                            <m:t>𝐴</m:t>
                          </m:r>
                        </m:sub>
                      </m:sSub>
                      <m:r>
                        <a:rPr lang="en-US" b="0" i="1" dirty="0" smtClean="0">
                          <a:solidFill>
                            <a:srgbClr val="0070C0"/>
                          </a:solidFill>
                          <a:latin typeface="Cambria Math" panose="02040503050406030204" pitchFamily="18" charset="0"/>
                        </a:rPr>
                        <m:t>=60</m:t>
                      </m:r>
                      <m:r>
                        <a:rPr lang="en-US" b="0" i="1" dirty="0" smtClean="0">
                          <a:solidFill>
                            <a:srgbClr val="0070C0"/>
                          </a:solidFill>
                          <a:latin typeface="Cambria Math" panose="02040503050406030204" pitchFamily="18" charset="0"/>
                        </a:rPr>
                        <m:t>𝑁𝑚</m:t>
                      </m:r>
                    </m:oMath>
                  </m:oMathPara>
                </a14:m>
                <a:endParaRPr lang="en-US" dirty="0">
                  <a:solidFill>
                    <a:srgbClr val="0070C0"/>
                  </a:solidFill>
                </a:endParaRPr>
              </a:p>
            </p:txBody>
          </p:sp>
        </mc:Choice>
        <mc:Fallback xmlns="">
          <p:sp>
            <p:nvSpPr>
              <p:cNvPr id="9" name="TextBox 8">
                <a:extLst>
                  <a:ext uri="{FF2B5EF4-FFF2-40B4-BE49-F238E27FC236}">
                    <a16:creationId xmlns:a16="http://schemas.microsoft.com/office/drawing/2014/main" id="{5CF67A84-B32D-4794-B46F-A754C0C565F8}"/>
                  </a:ext>
                </a:extLst>
              </p:cNvPr>
              <p:cNvSpPr txBox="1">
                <a:spLocks noRot="1" noChangeAspect="1" noMove="1" noResize="1" noEditPoints="1" noAdjustHandles="1" noChangeArrowheads="1" noChangeShapeType="1" noTextEdit="1"/>
              </p:cNvSpPr>
              <p:nvPr/>
            </p:nvSpPr>
            <p:spPr>
              <a:xfrm>
                <a:off x="1600200" y="6146562"/>
                <a:ext cx="138666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5DE2E9-9013-4973-AA41-728197F6B6D3}"/>
                  </a:ext>
                </a:extLst>
              </p:cNvPr>
              <p:cNvSpPr txBox="1"/>
              <p:nvPr/>
            </p:nvSpPr>
            <p:spPr>
              <a:xfrm>
                <a:off x="6196412" y="5670828"/>
                <a:ext cx="8195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𝑇</m:t>
                          </m:r>
                        </m:e>
                        <m:sub>
                          <m:r>
                            <a:rPr lang="en-US" b="0" i="1" dirty="0" smtClean="0">
                              <a:solidFill>
                                <a:srgbClr val="0070C0"/>
                              </a:solidFill>
                              <a:latin typeface="Cambria Math" panose="02040503050406030204" pitchFamily="18" charset="0"/>
                            </a:rPr>
                            <m:t>𝐷</m:t>
                          </m:r>
                        </m:sub>
                      </m:sSub>
                      <m:r>
                        <a:rPr lang="en-US" b="0" i="1" dirty="0" smtClean="0">
                          <a:solidFill>
                            <a:srgbClr val="0070C0"/>
                          </a:solidFill>
                          <a:latin typeface="Cambria Math" panose="02040503050406030204" pitchFamily="18" charset="0"/>
                        </a:rPr>
                        <m:t>=?</m:t>
                      </m:r>
                    </m:oMath>
                  </m:oMathPara>
                </a14:m>
                <a:endParaRPr lang="en-US" dirty="0">
                  <a:solidFill>
                    <a:srgbClr val="0070C0"/>
                  </a:solidFill>
                </a:endParaRPr>
              </a:p>
            </p:txBody>
          </p:sp>
        </mc:Choice>
        <mc:Fallback xmlns="">
          <p:sp>
            <p:nvSpPr>
              <p:cNvPr id="10" name="TextBox 9">
                <a:extLst>
                  <a:ext uri="{FF2B5EF4-FFF2-40B4-BE49-F238E27FC236}">
                    <a16:creationId xmlns:a16="http://schemas.microsoft.com/office/drawing/2014/main" id="{E05DE2E9-9013-4973-AA41-728197F6B6D3}"/>
                  </a:ext>
                </a:extLst>
              </p:cNvPr>
              <p:cNvSpPr txBox="1">
                <a:spLocks noRot="1" noChangeAspect="1" noMove="1" noResize="1" noEditPoints="1" noAdjustHandles="1" noChangeArrowheads="1" noChangeShapeType="1" noTextEdit="1"/>
              </p:cNvSpPr>
              <p:nvPr/>
            </p:nvSpPr>
            <p:spPr>
              <a:xfrm>
                <a:off x="6196412" y="5670828"/>
                <a:ext cx="81951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032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7ADB-69E1-452D-9524-5F64115B3D13}"/>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06BDEDA3-EC02-4FEA-8733-554528E6010B}"/>
              </a:ext>
            </a:extLst>
          </p:cNvPr>
          <p:cNvSpPr>
            <a:spLocks noGrp="1"/>
          </p:cNvSpPr>
          <p:nvPr>
            <p:ph idx="1"/>
          </p:nvPr>
        </p:nvSpPr>
        <p:spPr>
          <a:xfrm>
            <a:off x="457200" y="1600201"/>
            <a:ext cx="8229600" cy="2209799"/>
          </a:xfrm>
        </p:spPr>
        <p:txBody>
          <a:bodyPr>
            <a:normAutofit fontScale="85000" lnSpcReduction="20000"/>
          </a:bodyPr>
          <a:lstStyle/>
          <a:p>
            <a:r>
              <a:rPr lang="en-US" dirty="0"/>
              <a:t>In the following gear train, gear A is in contact with gear B. Gear B and gear C are rigidly attached, and gear C is in contact with gear D. If we wish to have an output torque of 5kNm at gear D, what is required input torque at A? Assume the gears have negligible mass and that r</a:t>
            </a:r>
            <a:r>
              <a:rPr lang="en-US" baseline="-25000" dirty="0"/>
              <a:t>A</a:t>
            </a:r>
            <a:r>
              <a:rPr lang="en-US" dirty="0"/>
              <a:t>=1m, r</a:t>
            </a:r>
            <a:r>
              <a:rPr lang="en-US" baseline="-25000" dirty="0"/>
              <a:t>B</a:t>
            </a:r>
            <a:r>
              <a:rPr lang="en-US" dirty="0"/>
              <a:t>=3m, r</a:t>
            </a:r>
            <a:r>
              <a:rPr lang="en-US" baseline="-25000" dirty="0"/>
              <a:t>C</a:t>
            </a:r>
            <a:r>
              <a:rPr lang="en-US" dirty="0"/>
              <a:t>=0.5m, and r</a:t>
            </a:r>
            <a:r>
              <a:rPr lang="en-US" baseline="-25000" dirty="0"/>
              <a:t>D</a:t>
            </a:r>
            <a:r>
              <a:rPr lang="en-US" dirty="0"/>
              <a:t>=1.5m.</a:t>
            </a:r>
          </a:p>
          <a:p>
            <a:endParaRPr lang="en-US" dirty="0"/>
          </a:p>
        </p:txBody>
      </p:sp>
      <p:sp>
        <p:nvSpPr>
          <p:cNvPr id="4" name="Slide Number Placeholder 3">
            <a:extLst>
              <a:ext uri="{FF2B5EF4-FFF2-40B4-BE49-F238E27FC236}">
                <a16:creationId xmlns:a16="http://schemas.microsoft.com/office/drawing/2014/main" id="{4ADC3006-C7F8-4616-AD37-2BFEC7CC7BC7}"/>
              </a:ext>
            </a:extLst>
          </p:cNvPr>
          <p:cNvSpPr>
            <a:spLocks noGrp="1"/>
          </p:cNvSpPr>
          <p:nvPr>
            <p:ph type="sldNum" sz="quarter" idx="12"/>
          </p:nvPr>
        </p:nvSpPr>
        <p:spPr/>
        <p:txBody>
          <a:bodyPr/>
          <a:lstStyle/>
          <a:p>
            <a:fld id="{929262FE-7F58-4A1E-8AF3-5A510A86DEBD}" type="slidenum">
              <a:rPr lang="en-US" smtClean="0"/>
              <a:t>9</a:t>
            </a:fld>
            <a:endParaRPr lang="en-US" dirty="0"/>
          </a:p>
        </p:txBody>
      </p:sp>
      <p:pic>
        <p:nvPicPr>
          <p:cNvPr id="5" name="Picture 2" descr="Problem 3 Diagram">
            <a:extLst>
              <a:ext uri="{FF2B5EF4-FFF2-40B4-BE49-F238E27FC236}">
                <a16:creationId xmlns:a16="http://schemas.microsoft.com/office/drawing/2014/main" id="{3080B96E-3E3C-403C-9DE6-7275FF50C4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687656"/>
            <a:ext cx="4267200" cy="304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232224"/>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1798</TotalTime>
  <Words>794</Words>
  <Application>Microsoft Office PowerPoint</Application>
  <PresentationFormat>On-screen Show (4:3)</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Kinetics in Fixed Axis Rotation Systems</vt:lpstr>
      <vt:lpstr>Newton’s Second Law and Kinetics</vt:lpstr>
      <vt:lpstr>Fixed Axis Rotation and the Mass Moment of Inertia</vt:lpstr>
      <vt:lpstr>Balanced Fixed Axis Rotation Systems</vt:lpstr>
      <vt:lpstr>Unbalanced Fixed Axis Rotation Systems</vt:lpstr>
      <vt:lpstr>Solving a Rigid Body Kinetics Problem (The Process)</vt:lpstr>
      <vt:lpstr>Thanks for Watching</vt:lpstr>
      <vt:lpstr>Worked Example</vt:lpstr>
      <vt:lpstr>Worked Example</vt:lpstr>
      <vt:lpstr>Worked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47</cp:revision>
  <dcterms:created xsi:type="dcterms:W3CDTF">2020-08-21T15:23:22Z</dcterms:created>
  <dcterms:modified xsi:type="dcterms:W3CDTF">2022-03-01T02:11:45Z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