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9"/>
  </p:notesMasterIdLst>
  <p:sldIdLst>
    <p:sldId id="256" r:id="rId5"/>
    <p:sldId id="257" r:id="rId6"/>
    <p:sldId id="258" r:id="rId7"/>
    <p:sldId id="266" r:id="rId8"/>
    <p:sldId id="278" r:id="rId9"/>
    <p:sldId id="262" r:id="rId10"/>
    <p:sldId id="268" r:id="rId11"/>
    <p:sldId id="269" r:id="rId12"/>
    <p:sldId id="281" r:id="rId13"/>
    <p:sldId id="273" r:id="rId14"/>
    <p:sldId id="282" r:id="rId15"/>
    <p:sldId id="287" r:id="rId16"/>
    <p:sldId id="267" r:id="rId17"/>
    <p:sldId id="27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67" d="100"/>
          <a:sy n="67" d="100"/>
        </p:scale>
        <p:origin x="111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Fixed Axis Rotation in Rigid Bodies (Scalar Notation)</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t>Rolling Without Slipping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199"/>
                <a:ext cx="4876800" cy="4475163"/>
              </a:xfrm>
            </p:spPr>
            <p:txBody>
              <a:bodyPr>
                <a:normAutofit fontScale="70000" lnSpcReduction="20000"/>
              </a:bodyPr>
              <a:lstStyle/>
              <a:p>
                <a:r>
                  <a:rPr lang="en-US" dirty="0"/>
                  <a:t>Though it isn’t fixed axis rotation, we can also extrapolate out a little bit to discuss instances where we have a wheel that is rolling along a surface without slipping.</a:t>
                </a:r>
              </a:p>
              <a:p>
                <a:r>
                  <a:rPr lang="en-US" dirty="0"/>
                  <a:t>With fixed axis rotation (imagine a car spinning its wheels while lifted off the ground), the velocity of point P would be the following… </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𝑝</m:t>
                          </m:r>
                        </m:sub>
                      </m:sSub>
                      <m:r>
                        <a:rPr lang="en-US">
                          <a:latin typeface="Cambria Math"/>
                        </a:rPr>
                        <m:t>=  </m:t>
                      </m:r>
                      <m:r>
                        <m:rPr>
                          <m:sty m:val="p"/>
                        </m:rPr>
                        <a:rPr lang="en-US">
                          <a:latin typeface="Cambria Math"/>
                        </a:rPr>
                        <m:t>r</m:t>
                      </m:r>
                      <m:r>
                        <m:rPr>
                          <m:sty m:val="p"/>
                        </m:rPr>
                        <a:rPr lang="el-GR" i="1" smtClean="0">
                          <a:latin typeface="Cambria Math" panose="02040503050406030204" pitchFamily="18" charset="0"/>
                          <a:ea typeface="Cambria Math" panose="02040503050406030204" pitchFamily="18" charset="0"/>
                        </a:rPr>
                        <m:t>ω</m:t>
                      </m:r>
                      <m:r>
                        <a:rPr lang="en-US" i="1">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ea typeface="Cambria Math" panose="02040503050406030204" pitchFamily="18" charset="0"/>
                </a:endParaRPr>
              </a:p>
              <a:p>
                <a:r>
                  <a:rPr lang="en-US" dirty="0"/>
                  <a:t>The acceleration point p would be equal to…</a:t>
                </a:r>
                <a:endParaRPr lang="en-US" dirty="0">
                  <a:ea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𝑝</m:t>
                          </m:r>
                        </m:sub>
                      </m:sSub>
                      <m:r>
                        <a:rPr lang="en-US" b="1" i="1">
                          <a:latin typeface="Cambria Math" panose="02040503050406030204" pitchFamily="18" charset="0"/>
                          <a:ea typeface="Cambria Math"/>
                        </a:rPr>
                        <m:t>=  </m:t>
                      </m:r>
                      <m:d>
                        <m:dPr>
                          <m:ctrlPr>
                            <a:rPr lang="en-US" i="1">
                              <a:latin typeface="Cambria Math" panose="02040503050406030204" pitchFamily="18" charset="0"/>
                              <a:ea typeface="Cambria Math"/>
                            </a:rPr>
                          </m:ctrlPr>
                        </m:dPr>
                        <m:e>
                          <m:r>
                            <a:rPr lang="en-US">
                              <a:latin typeface="Cambria Math" panose="02040503050406030204" pitchFamily="18" charset="0"/>
                              <a:ea typeface="Cambria Math"/>
                            </a:rPr>
                            <m:t>−</m:t>
                          </m:r>
                          <m:r>
                            <m:rPr>
                              <m:sty m:val="p"/>
                            </m:rPr>
                            <a:rPr lang="en-US">
                              <a:latin typeface="Cambria Math" panose="02040503050406030204" pitchFamily="18" charset="0"/>
                              <a:ea typeface="Cambria Math"/>
                            </a:rPr>
                            <m:t>r</m:t>
                          </m:r>
                          <m:sSup>
                            <m:sSupPr>
                              <m:ctrlPr>
                                <a:rPr lang="en-US"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ω</m:t>
                              </m:r>
                            </m:e>
                            <m:sup>
                              <m:r>
                                <a:rPr lang="en-US" i="1">
                                  <a:latin typeface="Cambria Math" panose="02040503050406030204" pitchFamily="18" charset="0"/>
                                  <a:ea typeface="Cambria Math" panose="02040503050406030204" pitchFamily="18" charset="0"/>
                                </a:rPr>
                                <m:t>2</m:t>
                              </m:r>
                            </m:sup>
                          </m:sSup>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1">
                          <a:latin typeface="Cambria Math" panose="02040503050406030204" pitchFamily="18" charset="0"/>
                        </a:rPr>
                        <m:t>+</m:t>
                      </m:r>
                      <m:d>
                        <m:dPr>
                          <m:ctrlPr>
                            <a:rPr lang="en-US" i="1">
                              <a:latin typeface="Cambria Math" panose="02040503050406030204" pitchFamily="18" charset="0"/>
                            </a:rPr>
                          </m:ctrlPr>
                        </m:dPr>
                        <m:e>
                          <m:r>
                            <m:rPr>
                              <m:sty m:val="p"/>
                            </m:rPr>
                            <a:rPr lang="en-US">
                              <a:latin typeface="Cambria Math" panose="02040503050406030204" pitchFamily="18" charset="0"/>
                            </a:rPr>
                            <m:t>r</m:t>
                          </m:r>
                          <m:r>
                            <m:rPr>
                              <m:sty m:val="p"/>
                            </m:rPr>
                            <a:rPr lang="el-GR" i="1">
                              <a:latin typeface="Cambria Math" panose="02040503050406030204" pitchFamily="18" charset="0"/>
                              <a:ea typeface="Cambria Math" panose="02040503050406030204" pitchFamily="18" charset="0"/>
                            </a:rPr>
                            <m:t>α</m:t>
                          </m:r>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ea typeface="Cambria Math" panose="02040503050406030204" pitchFamily="18" charset="0"/>
                </a:endParaRPr>
              </a:p>
              <a:p>
                <a:pPr marL="0" indent="0" algn="ctr">
                  <a:buNone/>
                </a:pPr>
                <a:endParaRPr lang="en-US" dirty="0">
                  <a:ea typeface="Cambria Math" panose="02040503050406030204" pitchFamily="18"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199"/>
                <a:ext cx="4876800" cy="4475163"/>
              </a:xfrm>
              <a:blipFill>
                <a:blip r:embed="rId2"/>
                <a:stretch>
                  <a:fillRect l="-1375" t="-2177" r="-175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dirty="0"/>
          </a:p>
        </p:txBody>
      </p:sp>
      <p:grpSp>
        <p:nvGrpSpPr>
          <p:cNvPr id="18" name="Group 17">
            <a:extLst>
              <a:ext uri="{FF2B5EF4-FFF2-40B4-BE49-F238E27FC236}">
                <a16:creationId xmlns:a16="http://schemas.microsoft.com/office/drawing/2014/main" id="{6BF54B2A-8C8C-4A8E-878F-9CF852494E07}"/>
              </a:ext>
            </a:extLst>
          </p:cNvPr>
          <p:cNvGrpSpPr/>
          <p:nvPr/>
        </p:nvGrpSpPr>
        <p:grpSpPr>
          <a:xfrm>
            <a:off x="5791199" y="1552166"/>
            <a:ext cx="3000919" cy="4736214"/>
            <a:chOff x="5791199" y="1552166"/>
            <a:chExt cx="3000919" cy="4736214"/>
          </a:xfrm>
        </p:grpSpPr>
        <mc:AlternateContent xmlns:mc="http://schemas.openxmlformats.org/markup-compatibility/2006" xmlns:a14="http://schemas.microsoft.com/office/drawing/2010/main">
          <mc:Choice Requires="a14">
            <p:sp>
              <p:nvSpPr>
                <p:cNvPr id="12" name="Rectangle 11"/>
                <p:cNvSpPr/>
                <p:nvPr/>
              </p:nvSpPr>
              <p:spPr>
                <a:xfrm>
                  <a:off x="7286871" y="5919048"/>
                  <a:ext cx="47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acc>
                              <m:accPr>
                                <m:chr m:val="̂"/>
                                <m:ctrlPr>
                                  <a:rPr lang="en-US" i="1">
                                    <a:solidFill>
                                      <a:srgbClr val="0070C0"/>
                                    </a:solidFill>
                                    <a:latin typeface="Cambria Math" panose="02040503050406030204" pitchFamily="18" charset="0"/>
                                  </a:rPr>
                                </m:ctrlPr>
                              </m:accPr>
                              <m:e>
                                <m:r>
                                  <a:rPr lang="en-US" i="1">
                                    <a:solidFill>
                                      <a:srgbClr val="0070C0"/>
                                    </a:solidFill>
                                    <a:latin typeface="Cambria Math" panose="02040503050406030204" pitchFamily="18" charset="0"/>
                                  </a:rPr>
                                  <m:t>𝑢</m:t>
                                </m:r>
                              </m:e>
                            </m:acc>
                          </m:e>
                          <m:sub>
                            <m:r>
                              <a:rPr lang="en-US" i="1">
                                <a:solidFill>
                                  <a:srgbClr val="0070C0"/>
                                </a:solidFill>
                                <a:latin typeface="Cambria Math" panose="02040503050406030204" pitchFamily="18" charset="0"/>
                              </a:rPr>
                              <m:t>𝑟</m:t>
                            </m:r>
                          </m:sub>
                        </m:sSub>
                      </m:oMath>
                    </m:oMathPara>
                  </a14:m>
                  <a:endParaRPr lang="en-US" dirty="0">
                    <a:solidFill>
                      <a:schemeClr val="accent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7286871" y="5919048"/>
                  <a:ext cx="477951" cy="369332"/>
                </a:xfrm>
                <a:prstGeom prst="rect">
                  <a:avLst/>
                </a:prstGeom>
                <a:blipFill>
                  <a:blip r:embed="rId3"/>
                  <a:stretch>
                    <a:fillRect t="-6557" r="-11392"/>
                  </a:stretch>
                </a:blipFill>
              </p:spPr>
              <p:txBody>
                <a:bodyPr/>
                <a:lstStyle/>
                <a:p>
                  <a:r>
                    <a:rPr lang="en-US">
                      <a:noFill/>
                    </a:rPr>
                    <a:t> </a:t>
                  </a:r>
                </a:p>
              </p:txBody>
            </p:sp>
          </mc:Fallback>
        </mc:AlternateContent>
        <p:pic>
          <p:nvPicPr>
            <p:cNvPr id="1026" name="Picture 2" descr="Image result for wheel clipart">
              <a:extLst>
                <a:ext uri="{FF2B5EF4-FFF2-40B4-BE49-F238E27FC236}">
                  <a16:creationId xmlns:a16="http://schemas.microsoft.com/office/drawing/2014/main" id="{F9F99948-677F-4A38-876C-D5722A5D70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199" y="2402474"/>
              <a:ext cx="2707823" cy="2707823"/>
            </a:xfrm>
            <a:prstGeom prst="rect">
              <a:avLst/>
            </a:prstGeom>
            <a:noFill/>
            <a:extLst>
              <a:ext uri="{909E8E84-426E-40DD-AFC4-6F175D3DCCD1}">
                <a14:hiddenFill xmlns:a14="http://schemas.microsoft.com/office/drawing/2010/main">
                  <a:solidFill>
                    <a:srgbClr val="FFFFFF"/>
                  </a:solidFill>
                </a14:hiddenFill>
              </a:ext>
            </a:extLst>
          </p:spPr>
        </p:pic>
        <p:sp>
          <p:nvSpPr>
            <p:cNvPr id="14" name="Arc 13"/>
            <p:cNvSpPr/>
            <p:nvPr/>
          </p:nvSpPr>
          <p:spPr>
            <a:xfrm>
              <a:off x="5791199" y="2041070"/>
              <a:ext cx="2823525" cy="2253344"/>
            </a:xfrm>
            <a:prstGeom prst="arc">
              <a:avLst>
                <a:gd name="adj1" fmla="val 12839167"/>
                <a:gd name="adj2" fmla="val 19631102"/>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6685689" y="1552166"/>
                  <a:ext cx="918841" cy="3825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solidFill>
                              <a:schemeClr val="accent1"/>
                            </a:solidFill>
                            <a:latin typeface="Cambria Math" panose="02040503050406030204" pitchFamily="18" charset="0"/>
                            <a:ea typeface="Cambria Math" panose="02040503050406030204" pitchFamily="18" charset="0"/>
                          </a:rPr>
                          <m:t>𝝎</m:t>
                        </m:r>
                        <m:r>
                          <a:rPr lang="en-US" b="1" i="1" smtClean="0">
                            <a:solidFill>
                              <a:schemeClr val="accent1"/>
                            </a:solidFill>
                            <a:latin typeface="Cambria Math" panose="02040503050406030204" pitchFamily="18" charset="0"/>
                            <a:ea typeface="Cambria Math" panose="02040503050406030204" pitchFamily="18" charset="0"/>
                          </a:rPr>
                          <m:t> </m:t>
                        </m:r>
                        <m:r>
                          <a:rPr lang="en-US" b="1" i="1" smtClean="0">
                            <a:solidFill>
                              <a:schemeClr val="accent1"/>
                            </a:solidFill>
                            <a:latin typeface="Cambria Math" panose="02040503050406030204" pitchFamily="18" charset="0"/>
                            <a:ea typeface="Cambria Math" panose="02040503050406030204" pitchFamily="18" charset="0"/>
                          </a:rPr>
                          <m:t>𝒐𝒓</m:t>
                        </m:r>
                        <m:r>
                          <a:rPr lang="en-US" b="1" i="1" smtClean="0">
                            <a:solidFill>
                              <a:schemeClr val="accent1"/>
                            </a:solidFill>
                            <a:latin typeface="Cambria Math" panose="02040503050406030204" pitchFamily="18" charset="0"/>
                            <a:ea typeface="Cambria Math" panose="02040503050406030204" pitchFamily="18" charset="0"/>
                          </a:rPr>
                          <m:t> </m:t>
                        </m:r>
                        <m:acc>
                          <m:accPr>
                            <m:chr m:val="̇"/>
                            <m:ctrlPr>
                              <a:rPr lang="en-US" b="1" i="1" smtClean="0">
                                <a:solidFill>
                                  <a:schemeClr val="accent1"/>
                                </a:solidFill>
                                <a:latin typeface="Cambria Math" panose="02040503050406030204" pitchFamily="18" charset="0"/>
                                <a:ea typeface="Cambria Math"/>
                              </a:rPr>
                            </m:ctrlPr>
                          </m:accPr>
                          <m:e>
                            <m:r>
                              <a:rPr lang="en-US" b="1">
                                <a:solidFill>
                                  <a:schemeClr val="accent1"/>
                                </a:solidFill>
                                <a:latin typeface="Cambria Math"/>
                                <a:ea typeface="Cambria Math"/>
                              </a:rPr>
                              <m:t>𝛉</m:t>
                            </m:r>
                          </m:e>
                        </m:acc>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6685689" y="1552166"/>
                  <a:ext cx="918841" cy="382541"/>
                </a:xfrm>
                <a:prstGeom prst="rect">
                  <a:avLst/>
                </a:prstGeom>
                <a:blipFill>
                  <a:blip r:embed="rId5"/>
                  <a:stretch>
                    <a:fillRect/>
                  </a:stretch>
                </a:blipFill>
              </p:spPr>
              <p:txBody>
                <a:bodyPr/>
                <a:lstStyle/>
                <a:p>
                  <a:r>
                    <a:rPr lang="en-US">
                      <a:noFill/>
                    </a:rPr>
                    <a:t> </a:t>
                  </a:r>
                </a:p>
              </p:txBody>
            </p:sp>
          </mc:Fallback>
        </mc:AlternateContent>
        <p:cxnSp>
          <p:nvCxnSpPr>
            <p:cNvPr id="7" name="Straight Arrow Connector 6"/>
            <p:cNvCxnSpPr>
              <a:cxnSpLocks/>
            </p:cNvCxnSpPr>
            <p:nvPr/>
          </p:nvCxnSpPr>
          <p:spPr>
            <a:xfrm>
              <a:off x="7211809" y="5319672"/>
              <a:ext cx="0" cy="755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3F7FD56-5029-471D-90C7-D1E0604F91E9}"/>
                </a:ext>
              </a:extLst>
            </p:cNvPr>
            <p:cNvCxnSpPr>
              <a:cxnSpLocks/>
            </p:cNvCxnSpPr>
            <p:nvPr/>
          </p:nvCxnSpPr>
          <p:spPr>
            <a:xfrm rot="16200000">
              <a:off x="7845446" y="4739918"/>
              <a:ext cx="0" cy="755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B79462E-0504-49D2-A632-2B0D883E405B}"/>
                </a:ext>
              </a:extLst>
            </p:cNvPr>
            <p:cNvSpPr/>
            <p:nvPr/>
          </p:nvSpPr>
          <p:spPr>
            <a:xfrm>
              <a:off x="7053670" y="3664945"/>
              <a:ext cx="182880" cy="18288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A05BF3A-0D1E-4C9E-B620-1C7F285622FB}"/>
                </a:ext>
              </a:extLst>
            </p:cNvPr>
            <p:cNvSpPr/>
            <p:nvPr/>
          </p:nvSpPr>
          <p:spPr>
            <a:xfrm>
              <a:off x="7124311" y="5015291"/>
              <a:ext cx="182880" cy="18288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B32E6E0-1405-499B-9A20-C031014472B7}"/>
                    </a:ext>
                  </a:extLst>
                </p:cNvPr>
                <p:cNvSpPr/>
                <p:nvPr/>
              </p:nvSpPr>
              <p:spPr>
                <a:xfrm>
                  <a:off x="8299611" y="4960674"/>
                  <a:ext cx="4925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acc>
                              <m:accPr>
                                <m:chr m:val="̂"/>
                                <m:ctrlPr>
                                  <a:rPr lang="en-US" i="1">
                                    <a:solidFill>
                                      <a:srgbClr val="0070C0"/>
                                    </a:solidFill>
                                    <a:latin typeface="Cambria Math" panose="02040503050406030204" pitchFamily="18" charset="0"/>
                                  </a:rPr>
                                </m:ctrlPr>
                              </m:accPr>
                              <m:e>
                                <m:r>
                                  <a:rPr lang="en-US" i="1">
                                    <a:solidFill>
                                      <a:srgbClr val="0070C0"/>
                                    </a:solidFill>
                                    <a:latin typeface="Cambria Math" panose="02040503050406030204" pitchFamily="18" charset="0"/>
                                  </a:rPr>
                                  <m:t>𝑢</m:t>
                                </m:r>
                              </m:e>
                            </m:acc>
                          </m:e>
                          <m:sub>
                            <m:r>
                              <a:rPr lang="en-US" i="1" smtClean="0">
                                <a:solidFill>
                                  <a:srgbClr val="0070C0"/>
                                </a:solidFill>
                                <a:latin typeface="Cambria Math" panose="02040503050406030204" pitchFamily="18" charset="0"/>
                                <a:ea typeface="Cambria Math" panose="02040503050406030204" pitchFamily="18" charset="0"/>
                              </a:rPr>
                              <m:t>𝜃</m:t>
                            </m:r>
                          </m:sub>
                        </m:sSub>
                      </m:oMath>
                    </m:oMathPara>
                  </a14:m>
                  <a:endParaRPr lang="en-US" dirty="0">
                    <a:solidFill>
                      <a:schemeClr val="accent1"/>
                    </a:solidFill>
                  </a:endParaRPr>
                </a:p>
              </p:txBody>
            </p:sp>
          </mc:Choice>
          <mc:Fallback xmlns="">
            <p:sp>
              <p:nvSpPr>
                <p:cNvPr id="21" name="Rectangle 20">
                  <a:extLst>
                    <a:ext uri="{FF2B5EF4-FFF2-40B4-BE49-F238E27FC236}">
                      <a16:creationId xmlns:a16="http://schemas.microsoft.com/office/drawing/2014/main" id="{7B32E6E0-1405-499B-9A20-C031014472B7}"/>
                    </a:ext>
                  </a:extLst>
                </p:cNvPr>
                <p:cNvSpPr>
                  <a:spLocks noRot="1" noChangeAspect="1" noMove="1" noResize="1" noEditPoints="1" noAdjustHandles="1" noChangeArrowheads="1" noChangeShapeType="1" noTextEdit="1"/>
                </p:cNvSpPr>
                <p:nvPr/>
              </p:nvSpPr>
              <p:spPr>
                <a:xfrm>
                  <a:off x="8299611" y="4960674"/>
                  <a:ext cx="492507" cy="369332"/>
                </a:xfrm>
                <a:prstGeom prst="rect">
                  <a:avLst/>
                </a:prstGeom>
                <a:blipFill>
                  <a:blip r:embed="rId6"/>
                  <a:stretch>
                    <a:fillRect t="-6667" r="-12346"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FED1BB7-3A47-4C7B-B026-4B688851C106}"/>
                    </a:ext>
                  </a:extLst>
                </p:cNvPr>
                <p:cNvSpPr/>
                <p:nvPr/>
              </p:nvSpPr>
              <p:spPr>
                <a:xfrm>
                  <a:off x="6759234" y="5109826"/>
                  <a:ext cx="3858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𝑃</m:t>
                        </m:r>
                      </m:oMath>
                    </m:oMathPara>
                  </a14:m>
                  <a:endParaRPr lang="en-US" dirty="0">
                    <a:solidFill>
                      <a:schemeClr val="accent1"/>
                    </a:solidFill>
                  </a:endParaRPr>
                </a:p>
              </p:txBody>
            </p:sp>
          </mc:Choice>
          <mc:Fallback xmlns="">
            <p:sp>
              <p:nvSpPr>
                <p:cNvPr id="22" name="Rectangle 21">
                  <a:extLst>
                    <a:ext uri="{FF2B5EF4-FFF2-40B4-BE49-F238E27FC236}">
                      <a16:creationId xmlns:a16="http://schemas.microsoft.com/office/drawing/2014/main" id="{6FED1BB7-3A47-4C7B-B026-4B688851C106}"/>
                    </a:ext>
                  </a:extLst>
                </p:cNvPr>
                <p:cNvSpPr>
                  <a:spLocks noRot="1" noChangeAspect="1" noMove="1" noResize="1" noEditPoints="1" noAdjustHandles="1" noChangeArrowheads="1" noChangeShapeType="1" noTextEdit="1"/>
                </p:cNvSpPr>
                <p:nvPr/>
              </p:nvSpPr>
              <p:spPr>
                <a:xfrm>
                  <a:off x="6759234" y="5109826"/>
                  <a:ext cx="385875" cy="3693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C203147-DFB9-4D42-83B2-7F5820AD9FEB}"/>
                  </a:ext>
                </a:extLst>
              </p:cNvPr>
              <p:cNvSpPr/>
              <p:nvPr/>
            </p:nvSpPr>
            <p:spPr>
              <a:xfrm>
                <a:off x="6747827" y="3571875"/>
                <a:ext cx="272098" cy="369332"/>
              </a:xfrm>
              <a:prstGeom prst="rect">
                <a:avLst/>
              </a:prstGeom>
              <a:solidFill>
                <a:srgbClr val="FFFFFF"/>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𝐶</m:t>
                      </m:r>
                    </m:oMath>
                  </m:oMathPara>
                </a14:m>
                <a:endParaRPr lang="en-US" dirty="0">
                  <a:solidFill>
                    <a:schemeClr val="accent1"/>
                  </a:solidFill>
                </a:endParaRPr>
              </a:p>
            </p:txBody>
          </p:sp>
        </mc:Choice>
        <mc:Fallback xmlns="">
          <p:sp>
            <p:nvSpPr>
              <p:cNvPr id="16" name="Rectangle 15">
                <a:extLst>
                  <a:ext uri="{FF2B5EF4-FFF2-40B4-BE49-F238E27FC236}">
                    <a16:creationId xmlns:a16="http://schemas.microsoft.com/office/drawing/2014/main" id="{CC203147-DFB9-4D42-83B2-7F5820AD9FEB}"/>
                  </a:ext>
                </a:extLst>
              </p:cNvPr>
              <p:cNvSpPr>
                <a:spLocks noRot="1" noChangeAspect="1" noMove="1" noResize="1" noEditPoints="1" noAdjustHandles="1" noChangeArrowheads="1" noChangeShapeType="1" noTextEdit="1"/>
              </p:cNvSpPr>
              <p:nvPr/>
            </p:nvSpPr>
            <p:spPr>
              <a:xfrm>
                <a:off x="6747827" y="3571875"/>
                <a:ext cx="272098" cy="369332"/>
              </a:xfrm>
              <a:prstGeom prst="rect">
                <a:avLst/>
              </a:prstGeom>
              <a:blipFill>
                <a:blip r:embed="rId8"/>
                <a:stretch>
                  <a:fillRect r="-13333"/>
                </a:stretch>
              </a:blipFill>
            </p:spPr>
            <p:txBody>
              <a:bodyPr/>
              <a:lstStyle/>
              <a:p>
                <a:r>
                  <a:rPr lang="en-US">
                    <a:noFill/>
                  </a:rPr>
                  <a:t> </a:t>
                </a:r>
              </a:p>
            </p:txBody>
          </p:sp>
        </mc:Fallback>
      </mc:AlternateContent>
    </p:spTree>
    <p:extLst>
      <p:ext uri="{BB962C8B-B14F-4D97-AF65-F5344CB8AC3E}">
        <p14:creationId xmlns:p14="http://schemas.microsoft.com/office/powerpoint/2010/main" val="2558852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0"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fade">
                                      <p:cBhvr>
                                        <p:cTn id="16" dur="500"/>
                                        <p:tgtEl>
                                          <p:spTgt spid="16"/>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a:bodyPr>
          <a:lstStyle/>
          <a:p>
            <a:r>
              <a:rPr lang="en-US" dirty="0"/>
              <a:t>Rolling Without Slipping</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4876800" cy="4756150"/>
              </a:xfrm>
            </p:spPr>
            <p:txBody>
              <a:bodyPr>
                <a:normAutofit fontScale="70000" lnSpcReduction="20000"/>
              </a:bodyPr>
              <a:lstStyle/>
              <a:p>
                <a:r>
                  <a:rPr lang="en-US" dirty="0"/>
                  <a:t>Point P isn’t moving though, because it’s rolling without slipping, and the ground isn’t moving.</a:t>
                </a:r>
              </a:p>
              <a:p>
                <a:r>
                  <a:rPr lang="en-US" dirty="0"/>
                  <a:t>Instead, point P will be stationary and the center of the wheel will be moving in the opposite direction.</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𝑐</m:t>
                          </m:r>
                        </m:sub>
                      </m:sSub>
                      <m:r>
                        <a:rPr lang="en-US">
                          <a:latin typeface="Cambria Math"/>
                        </a:rPr>
                        <m:t>=</m:t>
                      </m:r>
                      <m:r>
                        <a:rPr lang="en-US" b="0" i="0" smtClean="0">
                          <a:latin typeface="Cambria Math" panose="02040503050406030204" pitchFamily="18" charset="0"/>
                        </a:rPr>
                        <m:t>−</m:t>
                      </m:r>
                      <m:r>
                        <a:rPr lang="en-US">
                          <a:latin typeface="Cambria Math"/>
                        </a:rPr>
                        <m:t> </m:t>
                      </m:r>
                      <m:r>
                        <m:rPr>
                          <m:sty m:val="p"/>
                        </m:rPr>
                        <a:rPr lang="en-US">
                          <a:latin typeface="Cambria Math"/>
                        </a:rPr>
                        <m:t>r</m:t>
                      </m:r>
                      <m:r>
                        <m:rPr>
                          <m:sty m:val="p"/>
                        </m:rPr>
                        <a:rPr lang="el-GR" i="1">
                          <a:latin typeface="Cambria Math" panose="02040503050406030204" pitchFamily="18" charset="0"/>
                          <a:ea typeface="Cambria Math" panose="02040503050406030204" pitchFamily="18" charset="0"/>
                        </a:rPr>
                        <m:t>ω</m:t>
                      </m:r>
                      <m:r>
                        <a:rPr lang="en-US" b="0" i="1" smtClean="0">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ea typeface="Cambria Math" panose="02040503050406030204" pitchFamily="18" charset="0"/>
                </a:endParaRPr>
              </a:p>
              <a:p>
                <a:r>
                  <a:rPr lang="en-US" dirty="0">
                    <a:ea typeface="Cambria Math" panose="02040503050406030204" pitchFamily="18" charset="0"/>
                  </a:rPr>
                  <a:t>For the acceleration, point p is actually accelerating in the r direction, but it isn’t accelerating in the theta direction. Instead the center of the wheel will accelerate in the opposite direction </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0" i="1" smtClean="0">
                              <a:latin typeface="Cambria Math" panose="02040503050406030204" pitchFamily="18" charset="0"/>
                            </a:rPr>
                            <m:t>𝑎</m:t>
                          </m:r>
                        </m:e>
                        <m:sub>
                          <m:r>
                            <a:rPr lang="en-US" i="1">
                              <a:latin typeface="Cambria Math" panose="02040503050406030204" pitchFamily="18" charset="0"/>
                            </a:rPr>
                            <m:t>𝑐</m:t>
                          </m:r>
                        </m:sub>
                      </m:sSub>
                      <m:r>
                        <a:rPr lang="en-US">
                          <a:latin typeface="Cambria Math"/>
                        </a:rPr>
                        <m:t>=</m:t>
                      </m:r>
                      <m:r>
                        <a:rPr lang="en-US">
                          <a:latin typeface="Cambria Math" panose="02040503050406030204" pitchFamily="18" charset="0"/>
                        </a:rPr>
                        <m:t>−</m:t>
                      </m:r>
                      <m:r>
                        <m:rPr>
                          <m:sty m:val="p"/>
                        </m:rPr>
                        <a:rPr lang="en-US">
                          <a:latin typeface="Cambria Math" panose="02040503050406030204" pitchFamily="18" charset="0"/>
                        </a:rPr>
                        <m:t>r</m:t>
                      </m:r>
                      <m:r>
                        <m:rPr>
                          <m:sty m:val="p"/>
                        </m:rPr>
                        <a:rPr lang="el-GR" i="1">
                          <a:latin typeface="Cambria Math" panose="02040503050406030204" pitchFamily="18" charset="0"/>
                          <a:ea typeface="Cambria Math" panose="02040503050406030204" pitchFamily="18" charset="0"/>
                        </a:rPr>
                        <m:t>α</m:t>
                      </m:r>
                      <m:sSub>
                        <m:sSubPr>
                          <m:ctrlPr>
                            <a:rPr lang="en-US" i="1">
                              <a:latin typeface="Cambria Math" panose="02040503050406030204" pitchFamily="18" charset="0"/>
                            </a:rPr>
                          </m:ctrlPr>
                        </m:sSubPr>
                        <m:e>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4876800" cy="4756150"/>
              </a:xfrm>
              <a:blipFill>
                <a:blip r:embed="rId2"/>
                <a:stretch>
                  <a:fillRect l="-1375" t="-2179" r="-250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dirty="0"/>
          </a:p>
        </p:txBody>
      </p:sp>
      <p:grpSp>
        <p:nvGrpSpPr>
          <p:cNvPr id="18" name="Group 17">
            <a:extLst>
              <a:ext uri="{FF2B5EF4-FFF2-40B4-BE49-F238E27FC236}">
                <a16:creationId xmlns:a16="http://schemas.microsoft.com/office/drawing/2014/main" id="{6BF54B2A-8C8C-4A8E-878F-9CF852494E07}"/>
              </a:ext>
            </a:extLst>
          </p:cNvPr>
          <p:cNvGrpSpPr/>
          <p:nvPr/>
        </p:nvGrpSpPr>
        <p:grpSpPr>
          <a:xfrm>
            <a:off x="5791199" y="1552166"/>
            <a:ext cx="3000919" cy="4736214"/>
            <a:chOff x="5791199" y="1552166"/>
            <a:chExt cx="3000919" cy="4736214"/>
          </a:xfrm>
        </p:grpSpPr>
        <mc:AlternateContent xmlns:mc="http://schemas.openxmlformats.org/markup-compatibility/2006" xmlns:a14="http://schemas.microsoft.com/office/drawing/2010/main">
          <mc:Choice Requires="a14">
            <p:sp>
              <p:nvSpPr>
                <p:cNvPr id="12" name="Rectangle 11"/>
                <p:cNvSpPr/>
                <p:nvPr/>
              </p:nvSpPr>
              <p:spPr>
                <a:xfrm>
                  <a:off x="7286871" y="5919048"/>
                  <a:ext cx="4779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acc>
                              <m:accPr>
                                <m:chr m:val="̂"/>
                                <m:ctrlPr>
                                  <a:rPr lang="en-US" i="1">
                                    <a:solidFill>
                                      <a:srgbClr val="0070C0"/>
                                    </a:solidFill>
                                    <a:latin typeface="Cambria Math" panose="02040503050406030204" pitchFamily="18" charset="0"/>
                                  </a:rPr>
                                </m:ctrlPr>
                              </m:accPr>
                              <m:e>
                                <m:r>
                                  <a:rPr lang="en-US" i="1">
                                    <a:solidFill>
                                      <a:srgbClr val="0070C0"/>
                                    </a:solidFill>
                                    <a:latin typeface="Cambria Math" panose="02040503050406030204" pitchFamily="18" charset="0"/>
                                  </a:rPr>
                                  <m:t>𝑢</m:t>
                                </m:r>
                              </m:e>
                            </m:acc>
                          </m:e>
                          <m:sub>
                            <m:r>
                              <a:rPr lang="en-US" i="1">
                                <a:solidFill>
                                  <a:srgbClr val="0070C0"/>
                                </a:solidFill>
                                <a:latin typeface="Cambria Math" panose="02040503050406030204" pitchFamily="18" charset="0"/>
                              </a:rPr>
                              <m:t>𝑟</m:t>
                            </m:r>
                          </m:sub>
                        </m:sSub>
                      </m:oMath>
                    </m:oMathPara>
                  </a14:m>
                  <a:endParaRPr lang="en-US" dirty="0">
                    <a:solidFill>
                      <a:schemeClr val="accent1"/>
                    </a:solidFill>
                  </a:endParaRPr>
                </a:p>
              </p:txBody>
            </p:sp>
          </mc:Choice>
          <mc:Fallback xmlns="">
            <p:sp>
              <p:nvSpPr>
                <p:cNvPr id="12" name="Rectangle 11"/>
                <p:cNvSpPr>
                  <a:spLocks noRot="1" noChangeAspect="1" noMove="1" noResize="1" noEditPoints="1" noAdjustHandles="1" noChangeArrowheads="1" noChangeShapeType="1" noTextEdit="1"/>
                </p:cNvSpPr>
                <p:nvPr/>
              </p:nvSpPr>
              <p:spPr>
                <a:xfrm>
                  <a:off x="7286871" y="5919048"/>
                  <a:ext cx="477951" cy="369332"/>
                </a:xfrm>
                <a:prstGeom prst="rect">
                  <a:avLst/>
                </a:prstGeom>
                <a:blipFill>
                  <a:blip r:embed="rId3"/>
                  <a:stretch>
                    <a:fillRect t="-6557" r="-11392"/>
                  </a:stretch>
                </a:blipFill>
              </p:spPr>
              <p:txBody>
                <a:bodyPr/>
                <a:lstStyle/>
                <a:p>
                  <a:r>
                    <a:rPr lang="en-US">
                      <a:noFill/>
                    </a:rPr>
                    <a:t> </a:t>
                  </a:r>
                </a:p>
              </p:txBody>
            </p:sp>
          </mc:Fallback>
        </mc:AlternateContent>
        <p:pic>
          <p:nvPicPr>
            <p:cNvPr id="1026" name="Picture 2" descr="Image result for wheel clipart">
              <a:extLst>
                <a:ext uri="{FF2B5EF4-FFF2-40B4-BE49-F238E27FC236}">
                  <a16:creationId xmlns:a16="http://schemas.microsoft.com/office/drawing/2014/main" id="{F9F99948-677F-4A38-876C-D5722A5D70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1199" y="2402474"/>
              <a:ext cx="2707823" cy="2707823"/>
            </a:xfrm>
            <a:prstGeom prst="rect">
              <a:avLst/>
            </a:prstGeom>
            <a:noFill/>
            <a:extLst>
              <a:ext uri="{909E8E84-426E-40DD-AFC4-6F175D3DCCD1}">
                <a14:hiddenFill xmlns:a14="http://schemas.microsoft.com/office/drawing/2010/main">
                  <a:solidFill>
                    <a:srgbClr val="FFFFFF"/>
                  </a:solidFill>
                </a14:hiddenFill>
              </a:ext>
            </a:extLst>
          </p:spPr>
        </p:pic>
        <p:sp>
          <p:nvSpPr>
            <p:cNvPr id="14" name="Arc 13"/>
            <p:cNvSpPr/>
            <p:nvPr/>
          </p:nvSpPr>
          <p:spPr>
            <a:xfrm>
              <a:off x="5791199" y="2041070"/>
              <a:ext cx="2823525" cy="2253344"/>
            </a:xfrm>
            <a:prstGeom prst="arc">
              <a:avLst>
                <a:gd name="adj1" fmla="val 12839167"/>
                <a:gd name="adj2" fmla="val 19631102"/>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6685689" y="1552166"/>
                  <a:ext cx="918841" cy="3825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1" i="1" smtClean="0">
                            <a:solidFill>
                              <a:schemeClr val="accent1"/>
                            </a:solidFill>
                            <a:latin typeface="Cambria Math" panose="02040503050406030204" pitchFamily="18" charset="0"/>
                            <a:ea typeface="Cambria Math" panose="02040503050406030204" pitchFamily="18" charset="0"/>
                          </a:rPr>
                          <m:t>𝝎</m:t>
                        </m:r>
                        <m:r>
                          <a:rPr lang="en-US" b="1" i="1" smtClean="0">
                            <a:solidFill>
                              <a:schemeClr val="accent1"/>
                            </a:solidFill>
                            <a:latin typeface="Cambria Math" panose="02040503050406030204" pitchFamily="18" charset="0"/>
                            <a:ea typeface="Cambria Math" panose="02040503050406030204" pitchFamily="18" charset="0"/>
                          </a:rPr>
                          <m:t> </m:t>
                        </m:r>
                        <m:r>
                          <a:rPr lang="en-US" b="1" i="1" smtClean="0">
                            <a:solidFill>
                              <a:schemeClr val="accent1"/>
                            </a:solidFill>
                            <a:latin typeface="Cambria Math" panose="02040503050406030204" pitchFamily="18" charset="0"/>
                            <a:ea typeface="Cambria Math" panose="02040503050406030204" pitchFamily="18" charset="0"/>
                          </a:rPr>
                          <m:t>𝒐𝒓</m:t>
                        </m:r>
                        <m:r>
                          <a:rPr lang="en-US" b="1" i="1" smtClean="0">
                            <a:solidFill>
                              <a:schemeClr val="accent1"/>
                            </a:solidFill>
                            <a:latin typeface="Cambria Math" panose="02040503050406030204" pitchFamily="18" charset="0"/>
                            <a:ea typeface="Cambria Math" panose="02040503050406030204" pitchFamily="18" charset="0"/>
                          </a:rPr>
                          <m:t> </m:t>
                        </m:r>
                        <m:acc>
                          <m:accPr>
                            <m:chr m:val="̇"/>
                            <m:ctrlPr>
                              <a:rPr lang="en-US" b="1" i="1" smtClean="0">
                                <a:solidFill>
                                  <a:schemeClr val="accent1"/>
                                </a:solidFill>
                                <a:latin typeface="Cambria Math" panose="02040503050406030204" pitchFamily="18" charset="0"/>
                                <a:ea typeface="Cambria Math"/>
                              </a:rPr>
                            </m:ctrlPr>
                          </m:accPr>
                          <m:e>
                            <m:r>
                              <a:rPr lang="en-US" b="1">
                                <a:solidFill>
                                  <a:schemeClr val="accent1"/>
                                </a:solidFill>
                                <a:latin typeface="Cambria Math"/>
                                <a:ea typeface="Cambria Math"/>
                              </a:rPr>
                              <m:t>𝛉</m:t>
                            </m:r>
                          </m:e>
                        </m:acc>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6685689" y="1552166"/>
                  <a:ext cx="918841" cy="382541"/>
                </a:xfrm>
                <a:prstGeom prst="rect">
                  <a:avLst/>
                </a:prstGeom>
                <a:blipFill>
                  <a:blip r:embed="rId5"/>
                  <a:stretch>
                    <a:fillRect/>
                  </a:stretch>
                </a:blipFill>
              </p:spPr>
              <p:txBody>
                <a:bodyPr/>
                <a:lstStyle/>
                <a:p>
                  <a:r>
                    <a:rPr lang="en-US">
                      <a:noFill/>
                    </a:rPr>
                    <a:t> </a:t>
                  </a:r>
                </a:p>
              </p:txBody>
            </p:sp>
          </mc:Fallback>
        </mc:AlternateContent>
        <p:cxnSp>
          <p:nvCxnSpPr>
            <p:cNvPr id="7" name="Straight Arrow Connector 6"/>
            <p:cNvCxnSpPr>
              <a:cxnSpLocks/>
            </p:cNvCxnSpPr>
            <p:nvPr/>
          </p:nvCxnSpPr>
          <p:spPr>
            <a:xfrm>
              <a:off x="7211809" y="5319672"/>
              <a:ext cx="0" cy="755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3F7FD56-5029-471D-90C7-D1E0604F91E9}"/>
                </a:ext>
              </a:extLst>
            </p:cNvPr>
            <p:cNvCxnSpPr>
              <a:cxnSpLocks/>
            </p:cNvCxnSpPr>
            <p:nvPr/>
          </p:nvCxnSpPr>
          <p:spPr>
            <a:xfrm rot="16200000">
              <a:off x="7845446" y="4739918"/>
              <a:ext cx="0" cy="7556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6B79462E-0504-49D2-A632-2B0D883E405B}"/>
                </a:ext>
              </a:extLst>
            </p:cNvPr>
            <p:cNvSpPr/>
            <p:nvPr/>
          </p:nvSpPr>
          <p:spPr>
            <a:xfrm>
              <a:off x="7053670" y="3664945"/>
              <a:ext cx="182880" cy="18288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9A05BF3A-0D1E-4C9E-B620-1C7F285622FB}"/>
                </a:ext>
              </a:extLst>
            </p:cNvPr>
            <p:cNvSpPr/>
            <p:nvPr/>
          </p:nvSpPr>
          <p:spPr>
            <a:xfrm>
              <a:off x="7124311" y="5015291"/>
              <a:ext cx="182880" cy="182880"/>
            </a:xfrm>
            <a:prstGeom prst="ellipse">
              <a:avLst/>
            </a:prstGeom>
            <a:solidFill>
              <a:srgbClr val="0070C0"/>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Rectangle 20">
                  <a:extLst>
                    <a:ext uri="{FF2B5EF4-FFF2-40B4-BE49-F238E27FC236}">
                      <a16:creationId xmlns:a16="http://schemas.microsoft.com/office/drawing/2014/main" id="{7B32E6E0-1405-499B-9A20-C031014472B7}"/>
                    </a:ext>
                  </a:extLst>
                </p:cNvPr>
                <p:cNvSpPr/>
                <p:nvPr/>
              </p:nvSpPr>
              <p:spPr>
                <a:xfrm>
                  <a:off x="8299611" y="4960674"/>
                  <a:ext cx="49250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acc>
                              <m:accPr>
                                <m:chr m:val="̂"/>
                                <m:ctrlPr>
                                  <a:rPr lang="en-US" i="1">
                                    <a:solidFill>
                                      <a:srgbClr val="0070C0"/>
                                    </a:solidFill>
                                    <a:latin typeface="Cambria Math" panose="02040503050406030204" pitchFamily="18" charset="0"/>
                                  </a:rPr>
                                </m:ctrlPr>
                              </m:accPr>
                              <m:e>
                                <m:r>
                                  <a:rPr lang="en-US" i="1">
                                    <a:solidFill>
                                      <a:srgbClr val="0070C0"/>
                                    </a:solidFill>
                                    <a:latin typeface="Cambria Math" panose="02040503050406030204" pitchFamily="18" charset="0"/>
                                  </a:rPr>
                                  <m:t>𝑢</m:t>
                                </m:r>
                              </m:e>
                            </m:acc>
                          </m:e>
                          <m:sub>
                            <m:r>
                              <a:rPr lang="en-US" i="1" smtClean="0">
                                <a:solidFill>
                                  <a:srgbClr val="0070C0"/>
                                </a:solidFill>
                                <a:latin typeface="Cambria Math" panose="02040503050406030204" pitchFamily="18" charset="0"/>
                                <a:ea typeface="Cambria Math" panose="02040503050406030204" pitchFamily="18" charset="0"/>
                              </a:rPr>
                              <m:t>𝜃</m:t>
                            </m:r>
                          </m:sub>
                        </m:sSub>
                      </m:oMath>
                    </m:oMathPara>
                  </a14:m>
                  <a:endParaRPr lang="en-US" dirty="0">
                    <a:solidFill>
                      <a:schemeClr val="accent1"/>
                    </a:solidFill>
                  </a:endParaRPr>
                </a:p>
              </p:txBody>
            </p:sp>
          </mc:Choice>
          <mc:Fallback xmlns="">
            <p:sp>
              <p:nvSpPr>
                <p:cNvPr id="21" name="Rectangle 20">
                  <a:extLst>
                    <a:ext uri="{FF2B5EF4-FFF2-40B4-BE49-F238E27FC236}">
                      <a16:creationId xmlns:a16="http://schemas.microsoft.com/office/drawing/2014/main" id="{7B32E6E0-1405-499B-9A20-C031014472B7}"/>
                    </a:ext>
                  </a:extLst>
                </p:cNvPr>
                <p:cNvSpPr>
                  <a:spLocks noRot="1" noChangeAspect="1" noMove="1" noResize="1" noEditPoints="1" noAdjustHandles="1" noChangeArrowheads="1" noChangeShapeType="1" noTextEdit="1"/>
                </p:cNvSpPr>
                <p:nvPr/>
              </p:nvSpPr>
              <p:spPr>
                <a:xfrm>
                  <a:off x="8299611" y="4960674"/>
                  <a:ext cx="492507" cy="369332"/>
                </a:xfrm>
                <a:prstGeom prst="rect">
                  <a:avLst/>
                </a:prstGeom>
                <a:blipFill>
                  <a:blip r:embed="rId6"/>
                  <a:stretch>
                    <a:fillRect t="-6667" r="-12346" b="-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6FED1BB7-3A47-4C7B-B026-4B688851C106}"/>
                    </a:ext>
                  </a:extLst>
                </p:cNvPr>
                <p:cNvSpPr/>
                <p:nvPr/>
              </p:nvSpPr>
              <p:spPr>
                <a:xfrm>
                  <a:off x="6759234" y="5109826"/>
                  <a:ext cx="38587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𝑃</m:t>
                        </m:r>
                      </m:oMath>
                    </m:oMathPara>
                  </a14:m>
                  <a:endParaRPr lang="en-US" dirty="0">
                    <a:solidFill>
                      <a:schemeClr val="accent1"/>
                    </a:solidFill>
                  </a:endParaRPr>
                </a:p>
              </p:txBody>
            </p:sp>
          </mc:Choice>
          <mc:Fallback xmlns="">
            <p:sp>
              <p:nvSpPr>
                <p:cNvPr id="22" name="Rectangle 21">
                  <a:extLst>
                    <a:ext uri="{FF2B5EF4-FFF2-40B4-BE49-F238E27FC236}">
                      <a16:creationId xmlns:a16="http://schemas.microsoft.com/office/drawing/2014/main" id="{6FED1BB7-3A47-4C7B-B026-4B688851C106}"/>
                    </a:ext>
                  </a:extLst>
                </p:cNvPr>
                <p:cNvSpPr>
                  <a:spLocks noRot="1" noChangeAspect="1" noMove="1" noResize="1" noEditPoints="1" noAdjustHandles="1" noChangeArrowheads="1" noChangeShapeType="1" noTextEdit="1"/>
                </p:cNvSpPr>
                <p:nvPr/>
              </p:nvSpPr>
              <p:spPr>
                <a:xfrm>
                  <a:off x="6759234" y="5109826"/>
                  <a:ext cx="385875" cy="369332"/>
                </a:xfrm>
                <a:prstGeom prst="rect">
                  <a:avLst/>
                </a:prstGeom>
                <a:blipFill>
                  <a:blip r:embed="rId7"/>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4598D1E-81AA-46DE-B40F-B3DD4AF047BD}"/>
                  </a:ext>
                </a:extLst>
              </p:cNvPr>
              <p:cNvSpPr/>
              <p:nvPr/>
            </p:nvSpPr>
            <p:spPr>
              <a:xfrm>
                <a:off x="6747827" y="3571875"/>
                <a:ext cx="272098" cy="369332"/>
              </a:xfrm>
              <a:prstGeom prst="rect">
                <a:avLst/>
              </a:prstGeom>
              <a:solidFill>
                <a:srgbClr val="FFFFFF"/>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1"/>
                          </a:solidFill>
                          <a:latin typeface="Cambria Math" panose="02040503050406030204" pitchFamily="18" charset="0"/>
                        </a:rPr>
                        <m:t>𝐶</m:t>
                      </m:r>
                    </m:oMath>
                  </m:oMathPara>
                </a14:m>
                <a:endParaRPr lang="en-US" dirty="0">
                  <a:solidFill>
                    <a:schemeClr val="accent1"/>
                  </a:solidFill>
                </a:endParaRPr>
              </a:p>
            </p:txBody>
          </p:sp>
        </mc:Choice>
        <mc:Fallback xmlns="">
          <p:sp>
            <p:nvSpPr>
              <p:cNvPr id="16" name="Rectangle 15">
                <a:extLst>
                  <a:ext uri="{FF2B5EF4-FFF2-40B4-BE49-F238E27FC236}">
                    <a16:creationId xmlns:a16="http://schemas.microsoft.com/office/drawing/2014/main" id="{C4598D1E-81AA-46DE-B40F-B3DD4AF047BD}"/>
                  </a:ext>
                </a:extLst>
              </p:cNvPr>
              <p:cNvSpPr>
                <a:spLocks noRot="1" noChangeAspect="1" noMove="1" noResize="1" noEditPoints="1" noAdjustHandles="1" noChangeArrowheads="1" noChangeShapeType="1" noTextEdit="1"/>
              </p:cNvSpPr>
              <p:nvPr/>
            </p:nvSpPr>
            <p:spPr>
              <a:xfrm>
                <a:off x="6747827" y="3571875"/>
                <a:ext cx="272098" cy="369332"/>
              </a:xfrm>
              <a:prstGeom prst="rect">
                <a:avLst/>
              </a:prstGeom>
              <a:blipFill>
                <a:blip r:embed="rId8"/>
                <a:stretch>
                  <a:fillRect r="-13333"/>
                </a:stretch>
              </a:blipFill>
            </p:spPr>
            <p:txBody>
              <a:bodyPr/>
              <a:lstStyle/>
              <a:p>
                <a:r>
                  <a:rPr lang="en-US">
                    <a:noFill/>
                  </a:rPr>
                  <a:t> </a:t>
                </a:r>
              </a:p>
            </p:txBody>
          </p:sp>
        </mc:Fallback>
      </mc:AlternateContent>
    </p:spTree>
    <p:extLst>
      <p:ext uri="{BB962C8B-B14F-4D97-AF65-F5344CB8AC3E}">
        <p14:creationId xmlns:p14="http://schemas.microsoft.com/office/powerpoint/2010/main" val="395628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Fixed Axis Rotation Worked Example</a:t>
            </a:r>
          </a:p>
        </p:txBody>
      </p:sp>
      <p:sp>
        <p:nvSpPr>
          <p:cNvPr id="3" name="Content Placeholder 2"/>
          <p:cNvSpPr>
            <a:spLocks noGrp="1"/>
          </p:cNvSpPr>
          <p:nvPr>
            <p:ph idx="1"/>
          </p:nvPr>
        </p:nvSpPr>
        <p:spPr>
          <a:xfrm>
            <a:off x="457200" y="1600201"/>
            <a:ext cx="4800600" cy="4495800"/>
          </a:xfrm>
        </p:spPr>
        <p:txBody>
          <a:bodyPr>
            <a:normAutofit fontScale="92500" lnSpcReduction="20000"/>
          </a:bodyPr>
          <a:lstStyle/>
          <a:p>
            <a:r>
              <a:rPr lang="en-US" dirty="0"/>
              <a:t>A flywheel on a fixed axel is rotating at a rate of 600 rpm.  A brake then decelerates the flywheel at a rate of 30 rad/s</a:t>
            </a:r>
            <a:r>
              <a:rPr lang="en-US" baseline="30000" dirty="0"/>
              <a:t>2</a:t>
            </a:r>
            <a:r>
              <a:rPr lang="en-US" dirty="0"/>
              <a:t> until stopping.</a:t>
            </a:r>
          </a:p>
          <a:p>
            <a:pPr lvl="1">
              <a:buFont typeface="Arial" panose="020B0604020202020204" pitchFamily="34" charset="0"/>
              <a:buChar char="•"/>
            </a:pPr>
            <a:r>
              <a:rPr lang="en-US" dirty="0"/>
              <a:t>What is the time required to stop the flywheel?</a:t>
            </a:r>
          </a:p>
          <a:p>
            <a:pPr lvl="1">
              <a:buFont typeface="Arial" panose="020B0604020202020204" pitchFamily="34" charset="0"/>
              <a:buChar char="•"/>
            </a:pPr>
            <a:r>
              <a:rPr lang="en-US" dirty="0"/>
              <a:t>How many rotations does the flywheel go through while decelerating?</a:t>
            </a:r>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p:pic>
        <p:nvPicPr>
          <p:cNvPr id="2050" name="Picture 2" descr="Steam Engine, Toys, Flywheel, Drive, Play, Black White">
            <a:extLst>
              <a:ext uri="{FF2B5EF4-FFF2-40B4-BE49-F238E27FC236}">
                <a16:creationId xmlns:a16="http://schemas.microsoft.com/office/drawing/2014/main" id="{3F3C1F7F-7171-45F8-8221-33F1D853442A}"/>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72100" y="2743201"/>
            <a:ext cx="3314700" cy="2209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089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0"/>
            <a:ext cx="5181600" cy="4525963"/>
          </a:xfrm>
        </p:spPr>
        <p:txBody>
          <a:bodyPr>
            <a:normAutofit/>
          </a:bodyPr>
          <a:lstStyle/>
          <a:p>
            <a:r>
              <a:rPr lang="en-US" dirty="0"/>
              <a:t>An 8cm hard drive platter is spinning at 3600 rpm. What is the velocity of a point on the edge of the platter?</a:t>
            </a:r>
          </a:p>
          <a:p>
            <a:r>
              <a:rPr lang="en-US" dirty="0"/>
              <a:t>What is the acceleration of a point on the edge of the hard drive platter?</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14</a:t>
            </a:fld>
            <a:endParaRPr lang="en-US"/>
          </a:p>
        </p:txBody>
      </p:sp>
      <p:pic>
        <p:nvPicPr>
          <p:cNvPr id="1028" name="Picture 4" descr="computer writing technology equipment memory product flash electronics digital memories usb connection accessory portable open hard drive data transfer storage hardware tray and visible playhead external hard drive external hard disk drive hard disk drive electronic device data storage device">
            <a:extLst>
              <a:ext uri="{FF2B5EF4-FFF2-40B4-BE49-F238E27FC236}">
                <a16:creationId xmlns:a16="http://schemas.microsoft.com/office/drawing/2014/main" id="{F8018286-88F3-45F2-BB30-74A052767FC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15000" y="2483920"/>
            <a:ext cx="3237741" cy="2819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77205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0D6C6-E653-41C0-99BA-69FD21C4DA8F}"/>
              </a:ext>
            </a:extLst>
          </p:cNvPr>
          <p:cNvSpPr>
            <a:spLocks noGrp="1"/>
          </p:cNvSpPr>
          <p:nvPr>
            <p:ph type="title"/>
          </p:nvPr>
        </p:nvSpPr>
        <p:spPr/>
        <p:txBody>
          <a:bodyPr/>
          <a:lstStyle/>
          <a:p>
            <a:r>
              <a:rPr lang="en-US" dirty="0"/>
              <a:t>Rigid Body Kinematics</a:t>
            </a:r>
          </a:p>
        </p:txBody>
      </p:sp>
      <p:sp>
        <p:nvSpPr>
          <p:cNvPr id="3" name="Content Placeholder 2">
            <a:extLst>
              <a:ext uri="{FF2B5EF4-FFF2-40B4-BE49-F238E27FC236}">
                <a16:creationId xmlns:a16="http://schemas.microsoft.com/office/drawing/2014/main" id="{940F0DA4-392D-41F0-B912-91ED10464DF0}"/>
              </a:ext>
            </a:extLst>
          </p:cNvPr>
          <p:cNvSpPr>
            <a:spLocks noGrp="1"/>
          </p:cNvSpPr>
          <p:nvPr>
            <p:ph idx="1"/>
          </p:nvPr>
        </p:nvSpPr>
        <p:spPr>
          <a:xfrm>
            <a:off x="457200" y="1465262"/>
            <a:ext cx="4622800" cy="4371976"/>
          </a:xfrm>
        </p:spPr>
        <p:txBody>
          <a:bodyPr>
            <a:normAutofit fontScale="85000" lnSpcReduction="20000"/>
          </a:bodyPr>
          <a:lstStyle/>
          <a:p>
            <a:r>
              <a:rPr lang="en-US" dirty="0"/>
              <a:t>So far, we have talking about </a:t>
            </a:r>
            <a:r>
              <a:rPr lang="en-US" b="1" dirty="0"/>
              <a:t>particles</a:t>
            </a:r>
            <a:r>
              <a:rPr lang="en-US" dirty="0"/>
              <a:t>, where we are only concerned with the </a:t>
            </a:r>
            <a:r>
              <a:rPr lang="en-US" b="1" dirty="0"/>
              <a:t>location</a:t>
            </a:r>
            <a:r>
              <a:rPr lang="en-US" dirty="0"/>
              <a:t>, </a:t>
            </a:r>
            <a:r>
              <a:rPr lang="en-US" b="1" dirty="0"/>
              <a:t>velocity</a:t>
            </a:r>
            <a:r>
              <a:rPr lang="en-US" dirty="0"/>
              <a:t>, and </a:t>
            </a:r>
            <a:r>
              <a:rPr lang="en-US" b="1" dirty="0"/>
              <a:t>acceleration</a:t>
            </a:r>
            <a:r>
              <a:rPr lang="en-US" dirty="0"/>
              <a:t> of the particle.</a:t>
            </a:r>
          </a:p>
          <a:p>
            <a:r>
              <a:rPr lang="en-US" dirty="0"/>
              <a:t>If now we are going to start talking about </a:t>
            </a:r>
            <a:r>
              <a:rPr lang="en-US" b="1" dirty="0"/>
              <a:t>rigid bodies</a:t>
            </a:r>
            <a:r>
              <a:rPr lang="en-US" dirty="0"/>
              <a:t>, where we will be concerned with the </a:t>
            </a:r>
            <a:r>
              <a:rPr lang="en-US" b="1" dirty="0"/>
              <a:t>orientation</a:t>
            </a:r>
            <a:r>
              <a:rPr lang="en-US" dirty="0"/>
              <a:t>, </a:t>
            </a:r>
            <a:r>
              <a:rPr lang="en-US" b="1" dirty="0"/>
              <a:t>angular velocity</a:t>
            </a:r>
            <a:r>
              <a:rPr lang="en-US" dirty="0"/>
              <a:t>, and </a:t>
            </a:r>
            <a:r>
              <a:rPr lang="en-US" b="1" dirty="0"/>
              <a:t>angular acceleration</a:t>
            </a:r>
            <a:r>
              <a:rPr lang="en-US" dirty="0"/>
              <a:t> of the object as well.</a:t>
            </a:r>
          </a:p>
        </p:txBody>
      </p:sp>
      <p:pic>
        <p:nvPicPr>
          <p:cNvPr id="1026" name="Picture 2" descr="Baseball, Hit, Batter, Game, Competition, Player, Home">
            <a:extLst>
              <a:ext uri="{FF2B5EF4-FFF2-40B4-BE49-F238E27FC236}">
                <a16:creationId xmlns:a16="http://schemas.microsoft.com/office/drawing/2014/main" id="{E6849D5F-C055-432E-8527-6F67BF480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10200" y="1417638"/>
            <a:ext cx="2946400"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815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026"/>
                                        </p:tgtEl>
                                        <p:attrNameLst>
                                          <p:attrName>style.visibility</p:attrName>
                                        </p:attrNameLst>
                                      </p:cBhvr>
                                      <p:to>
                                        <p:strVal val="visible"/>
                                      </p:to>
                                    </p:set>
                                    <p:animEffect transition="in" filter="fade">
                                      <p:cBhvr>
                                        <p:cTn id="15"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1A6C7-826B-43BC-93B7-E4A4318350B0}"/>
              </a:ext>
            </a:extLst>
          </p:cNvPr>
          <p:cNvSpPr>
            <a:spLocks noGrp="1"/>
          </p:cNvSpPr>
          <p:nvPr>
            <p:ph type="title"/>
          </p:nvPr>
        </p:nvSpPr>
        <p:spPr/>
        <p:txBody>
          <a:bodyPr/>
          <a:lstStyle/>
          <a:p>
            <a:r>
              <a:rPr lang="en-US" dirty="0"/>
              <a:t>Fixed Axis Rotation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6D728D7-6445-48D4-B896-0726BCC4C932}"/>
                  </a:ext>
                </a:extLst>
              </p:cNvPr>
              <p:cNvSpPr>
                <a:spLocks noGrp="1"/>
              </p:cNvSpPr>
              <p:nvPr>
                <p:ph idx="1"/>
              </p:nvPr>
            </p:nvSpPr>
            <p:spPr>
              <a:xfrm>
                <a:off x="457200" y="1600200"/>
                <a:ext cx="8229600" cy="2133599"/>
              </a:xfrm>
            </p:spPr>
            <p:txBody>
              <a:bodyPr>
                <a:normAutofit fontScale="77500" lnSpcReduction="20000"/>
              </a:bodyPr>
              <a:lstStyle/>
              <a:p>
                <a:r>
                  <a:rPr lang="en-US" dirty="0"/>
                  <a:t>We are going to start by examining systems where a body is rotating about some fixed axis.</a:t>
                </a:r>
              </a:p>
              <a:p>
                <a:r>
                  <a:rPr lang="en-US" dirty="0"/>
                  <a:t>This will allow us to examine the </a:t>
                </a:r>
                <a:r>
                  <a:rPr lang="en-US" b="1" dirty="0"/>
                  <a:t>orientation</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𝜃</m:t>
                    </m:r>
                  </m:oMath>
                </a14:m>
                <a:r>
                  <a:rPr lang="en-US" dirty="0"/>
                  <a:t>), </a:t>
                </a:r>
                <a:r>
                  <a:rPr lang="en-US" b="1" dirty="0"/>
                  <a:t>angular velocity</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𝜔</m:t>
                    </m:r>
                  </m:oMath>
                </a14:m>
                <a:r>
                  <a:rPr lang="en-US" dirty="0"/>
                  <a:t>), and </a:t>
                </a:r>
                <a:r>
                  <a:rPr lang="en-US" b="1" dirty="0"/>
                  <a:t>angular acceleration</a:t>
                </a:r>
                <a:r>
                  <a:rPr lang="en-US" dirty="0"/>
                  <a:t>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terms in isolation, since there is no translational motion.</a:t>
                </a:r>
              </a:p>
            </p:txBody>
          </p:sp>
        </mc:Choice>
        <mc:Fallback xmlns="">
          <p:sp>
            <p:nvSpPr>
              <p:cNvPr id="3" name="Content Placeholder 2">
                <a:extLst>
                  <a:ext uri="{FF2B5EF4-FFF2-40B4-BE49-F238E27FC236}">
                    <a16:creationId xmlns:a16="http://schemas.microsoft.com/office/drawing/2014/main" id="{56D728D7-6445-48D4-B896-0726BCC4C932}"/>
                  </a:ext>
                </a:extLst>
              </p:cNvPr>
              <p:cNvSpPr>
                <a:spLocks noGrp="1" noRot="1" noChangeAspect="1" noMove="1" noResize="1" noEditPoints="1" noAdjustHandles="1" noChangeArrowheads="1" noChangeShapeType="1" noTextEdit="1"/>
              </p:cNvSpPr>
              <p:nvPr>
                <p:ph idx="1"/>
              </p:nvPr>
            </p:nvSpPr>
            <p:spPr>
              <a:xfrm>
                <a:off x="457200" y="1600200"/>
                <a:ext cx="8229600" cy="2133599"/>
              </a:xfrm>
              <a:blipFill>
                <a:blip r:embed="rId2"/>
                <a:stretch>
                  <a:fillRect l="-1037" t="-5444" r="-1481"/>
                </a:stretch>
              </a:blipFill>
            </p:spPr>
            <p:txBody>
              <a:bodyPr/>
              <a:lstStyle/>
              <a:p>
                <a:r>
                  <a:rPr lang="en-US">
                    <a:noFill/>
                  </a:rPr>
                  <a:t> </a:t>
                </a:r>
              </a:p>
            </p:txBody>
          </p:sp>
        </mc:Fallback>
      </mc:AlternateContent>
      <p:pic>
        <p:nvPicPr>
          <p:cNvPr id="2050" name="Picture 2" descr="Antique motor with flywheel">
            <a:extLst>
              <a:ext uri="{FF2B5EF4-FFF2-40B4-BE49-F238E27FC236}">
                <a16:creationId xmlns:a16="http://schemas.microsoft.com/office/drawing/2014/main" id="{7C22E470-F376-4D3B-9EF9-FE1EB7C834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4068762"/>
            <a:ext cx="2514600" cy="25146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CT Scan Machine">
            <a:extLst>
              <a:ext uri="{FF2B5EF4-FFF2-40B4-BE49-F238E27FC236}">
                <a16:creationId xmlns:a16="http://schemas.microsoft.com/office/drawing/2014/main" id="{68D8DE9A-43E3-4175-949A-A37C8103E9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4400" y="4033836"/>
            <a:ext cx="3263900" cy="24479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944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52"/>
                                        </p:tgtEl>
                                        <p:attrNameLst>
                                          <p:attrName>style.visibility</p:attrName>
                                        </p:attrNameLst>
                                      </p:cBhvr>
                                      <p:to>
                                        <p:strVal val="visible"/>
                                      </p:to>
                                    </p:set>
                                    <p:animEffect transition="in" filter="fade">
                                      <p:cBhvr>
                                        <p:cTn id="20" dur="500"/>
                                        <p:tgtEl>
                                          <p:spTgt spid="20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Axis Rotation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r>
                  <a:rPr lang="en-US" dirty="0"/>
                  <a:t>To examine the rotation of the body we can use the formulas shown below</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r>
                        <m:rPr>
                          <m:sty m:val="p"/>
                        </m:rPr>
                        <a:rPr lang="en-US">
                          <a:latin typeface="Cambria Math"/>
                          <a:ea typeface="Cambria Math"/>
                        </a:rPr>
                        <m:t>θ</m:t>
                      </m:r>
                      <m:d>
                        <m:dPr>
                          <m:ctrlPr>
                            <a:rPr lang="en-US" i="1">
                              <a:latin typeface="Cambria Math" panose="02040503050406030204" pitchFamily="18" charset="0"/>
                            </a:rPr>
                          </m:ctrlPr>
                        </m:dPr>
                        <m:e>
                          <m:r>
                            <m:rPr>
                              <m:sty m:val="p"/>
                            </m:rPr>
                            <a:rPr lang="en-US">
                              <a:latin typeface="Cambria Math"/>
                            </a:rPr>
                            <m:t>t</m:t>
                          </m:r>
                        </m:e>
                      </m:d>
                      <m:r>
                        <a:rPr lang="en-US">
                          <a:latin typeface="Cambria Math"/>
                        </a:rPr>
                        <m:t>=</m:t>
                      </m:r>
                      <m:r>
                        <m:rPr>
                          <m:sty m:val="p"/>
                        </m:rPr>
                        <a:rPr lang="en-US">
                          <a:latin typeface="Cambria Math"/>
                          <a:ea typeface="Cambria Math"/>
                        </a:rPr>
                        <m:t>θ</m:t>
                      </m:r>
                      <m:d>
                        <m:dPr>
                          <m:ctrlPr>
                            <a:rPr lang="en-US" i="1">
                              <a:latin typeface="Cambria Math" panose="02040503050406030204" pitchFamily="18" charset="0"/>
                            </a:rPr>
                          </m:ctrlPr>
                        </m:dPr>
                        <m:e>
                          <m:r>
                            <m:rPr>
                              <m:sty m:val="p"/>
                            </m:rPr>
                            <a:rPr lang="en-US">
                              <a:latin typeface="Cambria Math"/>
                            </a:rPr>
                            <m:t>t</m:t>
                          </m:r>
                        </m:e>
                      </m:d>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m:rPr>
                          <m:sty m:val="p"/>
                        </m:rPr>
                        <a:rPr lang="en-US">
                          <a:latin typeface="Cambria Math"/>
                          <a:ea typeface="Cambria Math"/>
                        </a:rPr>
                        <m:t>ω</m:t>
                      </m:r>
                      <m:d>
                        <m:dPr>
                          <m:ctrlPr>
                            <a:rPr lang="en-US" i="1">
                              <a:latin typeface="Cambria Math" panose="02040503050406030204" pitchFamily="18" charset="0"/>
                            </a:rPr>
                          </m:ctrlPr>
                        </m:dPr>
                        <m:e>
                          <m:r>
                            <m:rPr>
                              <m:sty m:val="p"/>
                            </m:rPr>
                            <a:rPr lang="en-US">
                              <a:latin typeface="Cambria Math"/>
                            </a:rPr>
                            <m:t>t</m:t>
                          </m:r>
                        </m:e>
                      </m:d>
                      <m:r>
                        <a:rPr lang="en-US">
                          <a:latin typeface="Cambria Math"/>
                        </a:rPr>
                        <m:t>=</m:t>
                      </m:r>
                      <m:f>
                        <m:fPr>
                          <m:ctrlPr>
                            <a:rPr lang="en-US"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𝜃</m:t>
                          </m:r>
                        </m:num>
                        <m:den>
                          <m:r>
                            <a:rPr lang="en-US" b="0" i="1" smtClean="0">
                              <a:latin typeface="Cambria Math" panose="02040503050406030204" pitchFamily="18" charset="0"/>
                            </a:rPr>
                            <m:t>𝑑𝑡</m:t>
                          </m:r>
                        </m:den>
                      </m:f>
                      <m:r>
                        <a:rPr lang="en-US" b="0" i="0" smtClean="0">
                          <a:latin typeface="Cambria Math" panose="02040503050406030204" pitchFamily="18" charset="0"/>
                        </a:rPr>
                        <m:t>=</m:t>
                      </m:r>
                      <m:acc>
                        <m:accPr>
                          <m:chr m:val="̇"/>
                          <m:ctrlPr>
                            <a:rPr lang="en-US" i="1">
                              <a:latin typeface="Cambria Math" panose="02040503050406030204" pitchFamily="18" charset="0"/>
                            </a:rPr>
                          </m:ctrlPr>
                        </m:accPr>
                        <m:e>
                          <m:r>
                            <m:rPr>
                              <m:sty m:val="p"/>
                            </m:rPr>
                            <a:rPr lang="en-US">
                              <a:latin typeface="Cambria Math"/>
                              <a:ea typeface="Cambria Math"/>
                            </a:rPr>
                            <m:t>θ</m:t>
                          </m:r>
                        </m:e>
                      </m:acc>
                      <m:d>
                        <m:dPr>
                          <m:ctrlPr>
                            <a:rPr lang="en-US" i="1">
                              <a:latin typeface="Cambria Math" panose="02040503050406030204" pitchFamily="18" charset="0"/>
                            </a:rPr>
                          </m:ctrlPr>
                        </m:dPr>
                        <m:e>
                          <m:r>
                            <m:rPr>
                              <m:sty m:val="p"/>
                            </m:rPr>
                            <a:rPr lang="en-US">
                              <a:latin typeface="Cambria Math"/>
                            </a:rPr>
                            <m:t>t</m:t>
                          </m:r>
                        </m:e>
                      </m:d>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m:rPr>
                          <m:sty m:val="p"/>
                        </m:rPr>
                        <a:rPr lang="en-US">
                          <a:latin typeface="Cambria Math"/>
                          <a:ea typeface="Cambria Math"/>
                        </a:rPr>
                        <m:t>α</m:t>
                      </m:r>
                      <m:d>
                        <m:dPr>
                          <m:ctrlPr>
                            <a:rPr lang="en-US" i="1">
                              <a:latin typeface="Cambria Math" panose="02040503050406030204" pitchFamily="18" charset="0"/>
                            </a:rPr>
                          </m:ctrlPr>
                        </m:dPr>
                        <m:e>
                          <m:r>
                            <m:rPr>
                              <m:sty m:val="p"/>
                            </m:rPr>
                            <a:rPr lang="en-US">
                              <a:latin typeface="Cambria Math"/>
                            </a:rPr>
                            <m:t>t</m:t>
                          </m:r>
                        </m:e>
                      </m:d>
                      <m:r>
                        <a:rPr lang="en-US" b="0" i="0"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𝜔</m:t>
                          </m:r>
                        </m:num>
                        <m:den>
                          <m:r>
                            <a:rPr lang="en-US" b="0" i="1" smtClean="0">
                              <a:latin typeface="Cambria Math" panose="02040503050406030204" pitchFamily="18" charset="0"/>
                            </a:rPr>
                            <m:t>𝑑𝑡</m:t>
                          </m:r>
                        </m:den>
                      </m:f>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b="0" i="1" smtClean="0">
                                  <a:latin typeface="Cambria Math" panose="02040503050406030204" pitchFamily="18" charset="0"/>
                                </a:rPr>
                              </m:ctrlPr>
                            </m:sSupPr>
                            <m:e>
                              <m:r>
                                <a:rPr lang="en-US" i="1">
                                  <a:latin typeface="Cambria Math" panose="02040503050406030204" pitchFamily="18" charset="0"/>
                                </a:rPr>
                                <m:t>𝑑</m:t>
                              </m:r>
                            </m:e>
                            <m:sup>
                              <m:r>
                                <a:rPr lang="en-US" b="0" i="1" smtClean="0">
                                  <a:latin typeface="Cambria Math" panose="02040503050406030204" pitchFamily="18" charset="0"/>
                                </a:rPr>
                                <m:t>2</m:t>
                              </m:r>
                            </m:sup>
                          </m:sSup>
                          <m:r>
                            <a:rPr lang="en-US" i="1">
                              <a:latin typeface="Cambria Math" panose="02040503050406030204" pitchFamily="18" charset="0"/>
                              <a:ea typeface="Cambria Math" panose="02040503050406030204" pitchFamily="18" charset="0"/>
                            </a:rPr>
                            <m:t>𝜃</m:t>
                          </m:r>
                        </m:num>
                        <m:den>
                          <m:r>
                            <a:rPr lang="en-US" i="1">
                              <a:latin typeface="Cambria Math" panose="02040503050406030204" pitchFamily="18" charset="0"/>
                            </a:rPr>
                            <m:t>𝑑</m:t>
                          </m:r>
                          <m:sSup>
                            <m:sSupPr>
                              <m:ctrlPr>
                                <a:rPr lang="en-US" b="0" i="1" smtClean="0">
                                  <a:latin typeface="Cambria Math" panose="02040503050406030204" pitchFamily="18" charset="0"/>
                                </a:rPr>
                              </m:ctrlPr>
                            </m:sSupPr>
                            <m:e>
                              <m:r>
                                <a:rPr lang="en-US" i="1">
                                  <a:latin typeface="Cambria Math" panose="02040503050406030204" pitchFamily="18" charset="0"/>
                                </a:rPr>
                                <m:t>𝑡</m:t>
                              </m:r>
                            </m:e>
                            <m:sup>
                              <m:r>
                                <a:rPr lang="en-US" b="0" i="1" smtClean="0">
                                  <a:latin typeface="Cambria Math" panose="02040503050406030204" pitchFamily="18" charset="0"/>
                                </a:rPr>
                                <m:t>2</m:t>
                              </m:r>
                            </m:sup>
                          </m:sSup>
                        </m:den>
                      </m:f>
                      <m:r>
                        <a:rPr lang="en-US">
                          <a:latin typeface="Cambria Math"/>
                        </a:rPr>
                        <m:t>=</m:t>
                      </m:r>
                      <m:acc>
                        <m:accPr>
                          <m:chr m:val="̈"/>
                          <m:ctrlPr>
                            <a:rPr lang="en-US" i="1">
                              <a:latin typeface="Cambria Math" panose="02040503050406030204" pitchFamily="18" charset="0"/>
                            </a:rPr>
                          </m:ctrlPr>
                        </m:accPr>
                        <m:e>
                          <m:r>
                            <m:rPr>
                              <m:sty m:val="p"/>
                            </m:rPr>
                            <a:rPr lang="en-US">
                              <a:latin typeface="Cambria Math"/>
                              <a:ea typeface="Cambria Math"/>
                            </a:rPr>
                            <m:t>θ</m:t>
                          </m:r>
                        </m:e>
                      </m:acc>
                      <m:d>
                        <m:dPr>
                          <m:ctrlPr>
                            <a:rPr lang="en-US" i="1">
                              <a:latin typeface="Cambria Math" panose="02040503050406030204" pitchFamily="18" charset="0"/>
                            </a:rPr>
                          </m:ctrlPr>
                        </m:dPr>
                        <m:e>
                          <m:r>
                            <m:rPr>
                              <m:sty m:val="p"/>
                            </m:rPr>
                            <a:rPr lang="en-US">
                              <a:latin typeface="Cambria Math"/>
                            </a:rPr>
                            <m:t>t</m:t>
                          </m:r>
                        </m:e>
                      </m:d>
                    </m:oMath>
                  </m:oMathPara>
                </a14:m>
                <a:endParaRPr lang="en-US" b="1" dirty="0"/>
              </a:p>
              <a:p>
                <a:endParaRPr lang="en-US" dirty="0"/>
              </a:p>
              <a:p>
                <a:r>
                  <a:rPr lang="en-US" dirty="0"/>
                  <a:t>Like the position velocity and acceleration of a particle, we take the derivative to move from  </a:t>
                </a:r>
                <a14:m>
                  <m:oMath xmlns:m="http://schemas.openxmlformats.org/officeDocument/2006/math">
                    <m:r>
                      <m:rPr>
                        <m:sty m:val="p"/>
                      </m:rPr>
                      <a:rPr lang="en-US">
                        <a:latin typeface="Cambria Math"/>
                        <a:ea typeface="Cambria Math"/>
                      </a:rPr>
                      <m:t>θ</m:t>
                    </m:r>
                  </m:oMath>
                </a14:m>
                <a:r>
                  <a:rPr lang="en-US" dirty="0"/>
                  <a:t> </a:t>
                </a:r>
                <a:r>
                  <a:rPr lang="en-US" dirty="0">
                    <a:sym typeface="Wingdings" panose="05000000000000000000" pitchFamily="2" charset="2"/>
                  </a:rPr>
                  <a:t> </a:t>
                </a:r>
                <a14:m>
                  <m:oMath xmlns:m="http://schemas.openxmlformats.org/officeDocument/2006/math">
                    <m:r>
                      <m:rPr>
                        <m:sty m:val="p"/>
                      </m:rPr>
                      <a:rPr lang="en-US">
                        <a:latin typeface="Cambria Math"/>
                        <a:ea typeface="Cambria Math"/>
                      </a:rPr>
                      <m:t>ω</m:t>
                    </m:r>
                  </m:oMath>
                </a14:m>
                <a:r>
                  <a:rPr lang="en-US" dirty="0"/>
                  <a:t> </a:t>
                </a:r>
                <a:r>
                  <a:rPr lang="en-US" dirty="0">
                    <a:sym typeface="Wingdings" panose="05000000000000000000" pitchFamily="2" charset="2"/>
                  </a:rPr>
                  <a:t> </a:t>
                </a:r>
                <a14:m>
                  <m:oMath xmlns:m="http://schemas.openxmlformats.org/officeDocument/2006/math">
                    <m:r>
                      <m:rPr>
                        <m:sty m:val="p"/>
                      </m:rPr>
                      <a:rPr lang="en-US">
                        <a:latin typeface="Cambria Math"/>
                        <a:ea typeface="Cambria Math"/>
                      </a:rPr>
                      <m:t>α</m:t>
                    </m:r>
                  </m:oMath>
                </a14:m>
                <a:r>
                  <a:rPr lang="en-US" dirty="0"/>
                  <a:t> or we can integrate to move from </a:t>
                </a:r>
                <a14:m>
                  <m:oMath xmlns:m="http://schemas.openxmlformats.org/officeDocument/2006/math">
                    <m:r>
                      <m:rPr>
                        <m:sty m:val="p"/>
                      </m:rPr>
                      <a:rPr lang="en-US">
                        <a:latin typeface="Cambria Math"/>
                        <a:ea typeface="Cambria Math"/>
                      </a:rPr>
                      <m:t>α</m:t>
                    </m:r>
                  </m:oMath>
                </a14:m>
                <a:r>
                  <a:rPr lang="en-US" dirty="0"/>
                  <a:t> </a:t>
                </a:r>
                <a:r>
                  <a:rPr lang="en-US" dirty="0">
                    <a:sym typeface="Wingdings" panose="05000000000000000000" pitchFamily="2" charset="2"/>
                  </a:rPr>
                  <a:t> </a:t>
                </a:r>
                <a14:m>
                  <m:oMath xmlns:m="http://schemas.openxmlformats.org/officeDocument/2006/math">
                    <m:r>
                      <m:rPr>
                        <m:sty m:val="p"/>
                      </m:rPr>
                      <a:rPr lang="en-US">
                        <a:latin typeface="Cambria Math"/>
                        <a:ea typeface="Cambria Math"/>
                      </a:rPr>
                      <m:t>ω</m:t>
                    </m:r>
                  </m:oMath>
                </a14:m>
                <a:r>
                  <a:rPr lang="en-US" dirty="0"/>
                  <a:t> </a:t>
                </a:r>
                <a:r>
                  <a:rPr lang="en-US" dirty="0">
                    <a:sym typeface="Wingdings" panose="05000000000000000000" pitchFamily="2" charset="2"/>
                  </a:rPr>
                  <a:t></a:t>
                </a:r>
                <a14:m>
                  <m:oMath xmlns:m="http://schemas.openxmlformats.org/officeDocument/2006/math">
                    <m:r>
                      <m:rPr>
                        <m:sty m:val="p"/>
                      </m:rPr>
                      <a:rPr lang="en-US">
                        <a:latin typeface="Cambria Math"/>
                        <a:ea typeface="Cambria Math"/>
                      </a:rPr>
                      <m:t>θ</m:t>
                    </m:r>
                  </m:oMath>
                </a14:m>
                <a:r>
                  <a:rPr lang="en-US" dirty="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815" t="-2291" r="-519" b="-202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86403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Fixed Axis Rotation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20000"/>
              </a:bodyPr>
              <a:lstStyle/>
              <a:p>
                <a:r>
                  <a:rPr lang="en-US" dirty="0"/>
                  <a:t>Since all of the moments are in a single direction, we can use some of the 1-D Kinematics equations for </a:t>
                </a:r>
                <a:r>
                  <a:rPr lang="en-US" b="1" dirty="0"/>
                  <a:t>constant angular acceleration</a:t>
                </a:r>
                <a:r>
                  <a:rPr lang="en-US" dirty="0"/>
                  <a:t> problems</a:t>
                </a:r>
              </a:p>
              <a:p>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𝜔</m:t>
                      </m:r>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ea typeface="Cambria Math" panose="02040503050406030204" pitchFamily="18" charset="0"/>
                            </a:rPr>
                            <m:t>𝑜</m:t>
                          </m:r>
                        </m:sub>
                      </m:sSub>
                    </m:oMath>
                  </m:oMathPara>
                </a14:m>
                <a:endParaRPr lang="en-US" b="0" dirty="0">
                  <a:ea typeface="Cambria Math" panose="02040503050406030204" pitchFamily="18" charset="0"/>
                </a:endParaRP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𝜃</m:t>
                      </m:r>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𝛼</m:t>
                          </m:r>
                        </m:num>
                        <m:den>
                          <m:r>
                            <a:rPr lang="en-US" b="0" i="1" smtClean="0">
                              <a:latin typeface="Cambria Math" panose="02040503050406030204" pitchFamily="18" charset="0"/>
                              <a:ea typeface="Cambria Math" panose="02040503050406030204" pitchFamily="18" charset="0"/>
                            </a:rPr>
                            <m:t>2</m:t>
                          </m:r>
                        </m:den>
                      </m:f>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𝑡</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𝜃</m:t>
                          </m:r>
                        </m:e>
                        <m:sub>
                          <m:r>
                            <a:rPr lang="en-US" b="0" i="1" smtClean="0">
                              <a:latin typeface="Cambria Math" panose="02040503050406030204" pitchFamily="18" charset="0"/>
                              <a:ea typeface="Cambria Math" panose="02040503050406030204" pitchFamily="18" charset="0"/>
                            </a:rPr>
                            <m:t>𝑜</m:t>
                          </m:r>
                        </m:sub>
                      </m:sSub>
                    </m:oMath>
                  </m:oMathPara>
                </a14:m>
                <a:endParaRPr lang="en-US" dirty="0">
                  <a:ea typeface="Cambria Math" panose="02040503050406030204" pitchFamily="18" charset="0"/>
                </a:endParaRPr>
              </a:p>
              <a:p>
                <a:pPr marL="0" indent="0">
                  <a:buNone/>
                </a:pPr>
                <a:endParaRPr lang="en-US"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𝜔</m:t>
                          </m:r>
                        </m:e>
                        <m:sup>
                          <m:r>
                            <a:rPr lang="en-US" b="0" i="1" smtClean="0">
                              <a:latin typeface="Cambria Math" panose="02040503050406030204" pitchFamily="18" charset="0"/>
                              <a:ea typeface="Cambria Math" panose="02040503050406030204" pitchFamily="18" charset="0"/>
                            </a:rPr>
                            <m:t>2</m:t>
                          </m:r>
                        </m:sup>
                      </m:sSup>
                      <m:r>
                        <a:rPr lang="en-US" i="1">
                          <a:latin typeface="Cambria Math" panose="02040503050406030204" pitchFamily="18" charset="0"/>
                          <a:ea typeface="Cambria Math" panose="02040503050406030204" pitchFamily="18" charset="0"/>
                        </a:rPr>
                        <m:t>=</m:t>
                      </m:r>
                      <m:sSubSup>
                        <m:sSubSupPr>
                          <m:ctrlPr>
                            <a:rPr lang="en-US" b="0" i="1" smtClean="0">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ea typeface="Cambria Math" panose="02040503050406030204" pitchFamily="18" charset="0"/>
                            </a:rPr>
                            <m:t>𝑜</m:t>
                          </m:r>
                        </m:sub>
                        <m:sup>
                          <m:r>
                            <a:rPr lang="en-US" b="0" i="1" smtClean="0">
                              <a:latin typeface="Cambria Math" panose="02040503050406030204" pitchFamily="18" charset="0"/>
                              <a:ea typeface="Cambria Math" panose="02040503050406030204" pitchFamily="18" charset="0"/>
                            </a:rPr>
                            <m:t>2</m:t>
                          </m:r>
                        </m:sup>
                      </m:sSubSup>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𝛼</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𝜃</m:t>
                      </m:r>
                      <m:r>
                        <a:rPr lang="en-US" b="0" i="1" smtClean="0">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𝑜</m:t>
                          </m:r>
                        </m:sub>
                      </m:sSub>
                      <m:r>
                        <a:rPr lang="en-US" b="0" i="1" smtClean="0">
                          <a:latin typeface="Cambria Math" panose="02040503050406030204" pitchFamily="18" charset="0"/>
                          <a:ea typeface="Cambria Math" panose="02040503050406030204" pitchFamily="18" charset="0"/>
                        </a:rPr>
                        <m:t>)</m:t>
                      </m:r>
                    </m:oMath>
                  </m:oMathPara>
                </a14:m>
                <a:endParaRPr lang="en-US" dirty="0">
                  <a:ea typeface="Cambria Math" panose="02040503050406030204" pitchFamily="18" charset="0"/>
                </a:endParaRP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481" t="-3504" r="-2222"/>
                </a:stretch>
              </a:blipFill>
            </p:spPr>
            <p:txBody>
              <a:bodyPr/>
              <a:lstStyle/>
              <a:p>
                <a:r>
                  <a:rPr lang="en-US">
                    <a:noFill/>
                  </a:rPr>
                  <a:t> </a:t>
                </a:r>
              </a:p>
            </p:txBody>
          </p:sp>
        </mc:Fallback>
      </mc:AlternateContent>
    </p:spTree>
    <p:extLst>
      <p:ext uri="{BB962C8B-B14F-4D97-AF65-F5344CB8AC3E}">
        <p14:creationId xmlns:p14="http://schemas.microsoft.com/office/powerpoint/2010/main" val="726449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Planar Motion and the Direction of Rotation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371600"/>
                <a:ext cx="4114800" cy="4756150"/>
              </a:xfrm>
            </p:spPr>
            <p:txBody>
              <a:bodyPr>
                <a:normAutofit/>
              </a:bodyPr>
              <a:lstStyle/>
              <a:p>
                <a:pPr marL="0" indent="0" algn="ctr">
                  <a:buNone/>
                </a:pPr>
                <a:r>
                  <a:rPr lang="en-US" dirty="0"/>
                  <a:t>Translation</a:t>
                </a:r>
              </a:p>
              <a:p>
                <a:pPr marL="0" indent="0" algn="ctr">
                  <a:buNone/>
                </a:pPr>
                <a:r>
                  <a:rPr lang="en-US" dirty="0"/>
                  <a:t>(rectangular)</a:t>
                </a:r>
              </a:p>
              <a:p>
                <a:endParaRPr lang="en-US" dirty="0"/>
              </a:p>
              <a:p>
                <a:pPr marL="0" indent="0" algn="ctr">
                  <a:buNone/>
                </a:pPr>
                <a14:m>
                  <m:oMath xmlns:m="http://schemas.openxmlformats.org/officeDocument/2006/math">
                    <m:r>
                      <a:rPr lang="en-US" sz="2400" b="0" i="1" smtClean="0">
                        <a:latin typeface="Cambria Math" panose="02040503050406030204" pitchFamily="18" charset="0"/>
                      </a:rPr>
                      <m:t>𝑟</m:t>
                    </m:r>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  </m:t>
                    </m:r>
                    <m:r>
                      <m:rPr>
                        <m:sty m:val="p"/>
                      </m:rPr>
                      <a:rPr lang="en-US" sz="2400">
                        <a:latin typeface="Cambria Math"/>
                      </a:rPr>
                      <m:t>x</m:t>
                    </m:r>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𝑖</m:t>
                        </m:r>
                      </m:e>
                    </m:acc>
                    <m:r>
                      <a:rPr lang="en-US" sz="2400" b="1">
                        <a:latin typeface="Cambria Math"/>
                      </a:rPr>
                      <m:t>+</m:t>
                    </m:r>
                    <m:r>
                      <m:rPr>
                        <m:sty m:val="p"/>
                      </m:rPr>
                      <a:rPr lang="en-US" sz="2400">
                        <a:latin typeface="Cambria Math"/>
                      </a:rPr>
                      <m:t>y</m:t>
                    </m:r>
                    <m:d>
                      <m:dPr>
                        <m:ctrlPr>
                          <a:rPr lang="en-US" sz="2400" i="1">
                            <a:latin typeface="Cambria Math" panose="02040503050406030204" pitchFamily="18" charset="0"/>
                          </a:rPr>
                        </m:ctrlPr>
                      </m:dPr>
                      <m:e>
                        <m:r>
                          <m:rPr>
                            <m:sty m:val="p"/>
                          </m:rPr>
                          <a:rPr lang="en-US" sz="2400">
                            <a:latin typeface="Cambria Math"/>
                          </a:rPr>
                          <m:t>t</m:t>
                        </m:r>
                      </m:e>
                    </m:d>
                  </m:oMath>
                </a14:m>
                <a:r>
                  <a:rPr lang="en-US" sz="2400" dirty="0"/>
                  <a:t> </a:t>
                </a:r>
                <a14:m>
                  <m:oMath xmlns:m="http://schemas.openxmlformats.org/officeDocument/2006/math">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𝑗</m:t>
                        </m:r>
                      </m:e>
                    </m:acc>
                  </m:oMath>
                </a14:m>
                <a:endParaRPr lang="en-US" sz="2400" b="1" dirty="0"/>
              </a:p>
              <a:p>
                <a:pPr marL="0" indent="0" algn="ctr">
                  <a:buNone/>
                </a:pPr>
                <a14:m>
                  <m:oMathPara xmlns:m="http://schemas.openxmlformats.org/officeDocument/2006/math">
                    <m:oMathParaPr>
                      <m:jc m:val="centerGroup"/>
                    </m:oMathParaPr>
                    <m:oMath xmlns:m="http://schemas.openxmlformats.org/officeDocument/2006/math">
                      <m:r>
                        <a:rPr lang="en-US" sz="2400" i="1" smtClean="0">
                          <a:latin typeface="Cambria Math"/>
                        </a:rPr>
                        <m:t>𝑣</m:t>
                      </m:r>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  </m:t>
                      </m:r>
                      <m:acc>
                        <m:accPr>
                          <m:chr m:val="̇"/>
                          <m:ctrlPr>
                            <a:rPr lang="en-US" sz="2400" i="1">
                              <a:latin typeface="Cambria Math" panose="02040503050406030204" pitchFamily="18" charset="0"/>
                            </a:rPr>
                          </m:ctrlPr>
                        </m:accPr>
                        <m:e>
                          <m:r>
                            <m:rPr>
                              <m:sty m:val="p"/>
                            </m:rPr>
                            <a:rPr lang="en-US" sz="2400">
                              <a:latin typeface="Cambria Math"/>
                            </a:rPr>
                            <m:t>x</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𝑖</m:t>
                          </m:r>
                        </m:e>
                      </m:acc>
                      <m:r>
                        <a:rPr lang="en-US" sz="2400" b="1">
                          <a:latin typeface="Cambria Math"/>
                        </a:rPr>
                        <m:t>+</m:t>
                      </m:r>
                      <m:acc>
                        <m:accPr>
                          <m:chr m:val="̇"/>
                          <m:ctrlPr>
                            <a:rPr lang="en-US" sz="2400" b="1" i="1">
                              <a:latin typeface="Cambria Math" panose="02040503050406030204" pitchFamily="18" charset="0"/>
                            </a:rPr>
                          </m:ctrlPr>
                        </m:accPr>
                        <m:e>
                          <m:r>
                            <m:rPr>
                              <m:sty m:val="p"/>
                            </m:rPr>
                            <a:rPr lang="en-US" sz="2400">
                              <a:latin typeface="Cambria Math"/>
                            </a:rPr>
                            <m:t>y</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𝑗</m:t>
                          </m:r>
                        </m:e>
                      </m:acc>
                    </m:oMath>
                  </m:oMathPara>
                </a14:m>
                <a:endParaRPr lang="en-US" sz="2400" b="1" dirty="0"/>
              </a:p>
              <a:p>
                <a:pPr marL="0" indent="0" algn="ctr">
                  <a:buNone/>
                </a:pPr>
                <a14:m>
                  <m:oMathPara xmlns:m="http://schemas.openxmlformats.org/officeDocument/2006/math">
                    <m:oMathParaPr>
                      <m:jc m:val="centerGroup"/>
                    </m:oMathParaPr>
                    <m:oMath xmlns:m="http://schemas.openxmlformats.org/officeDocument/2006/math">
                      <m:r>
                        <a:rPr lang="en-US" sz="2400" i="1" smtClean="0">
                          <a:latin typeface="Cambria Math"/>
                        </a:rPr>
                        <m:t>𝑎</m:t>
                      </m:r>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  </m:t>
                      </m:r>
                      <m:acc>
                        <m:accPr>
                          <m:chr m:val="̈"/>
                          <m:ctrlPr>
                            <a:rPr lang="en-US" sz="2400" i="1">
                              <a:latin typeface="Cambria Math" panose="02040503050406030204" pitchFamily="18" charset="0"/>
                            </a:rPr>
                          </m:ctrlPr>
                        </m:accPr>
                        <m:e>
                          <m:r>
                            <m:rPr>
                              <m:sty m:val="p"/>
                            </m:rPr>
                            <a:rPr lang="en-US" sz="2400">
                              <a:latin typeface="Cambria Math"/>
                            </a:rPr>
                            <m:t>x</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𝑖</m:t>
                          </m:r>
                        </m:e>
                      </m:acc>
                      <m:r>
                        <a:rPr lang="en-US" sz="2400" b="1">
                          <a:latin typeface="Cambria Math"/>
                        </a:rPr>
                        <m:t>+</m:t>
                      </m:r>
                      <m:acc>
                        <m:accPr>
                          <m:chr m:val="̈"/>
                          <m:ctrlPr>
                            <a:rPr lang="en-US" sz="2400" b="1" i="1">
                              <a:latin typeface="Cambria Math" panose="02040503050406030204" pitchFamily="18" charset="0"/>
                            </a:rPr>
                          </m:ctrlPr>
                        </m:accPr>
                        <m:e>
                          <m:r>
                            <m:rPr>
                              <m:sty m:val="p"/>
                            </m:rPr>
                            <a:rPr lang="en-US" sz="2400">
                              <a:latin typeface="Cambria Math"/>
                            </a:rPr>
                            <m:t>y</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𝑗</m:t>
                          </m:r>
                        </m:e>
                      </m:acc>
                    </m:oMath>
                  </m:oMathPara>
                </a14:m>
                <a:endParaRPr lang="en-US" sz="2400" b="1" dirty="0"/>
              </a:p>
              <a:p>
                <a:pPr marL="0" indent="0" algn="ctr">
                  <a:buNone/>
                </a:pPr>
                <a:endParaRPr lang="en-US" sz="2400"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371600"/>
                <a:ext cx="4114800" cy="4756150"/>
              </a:xfrm>
              <a:blipFill>
                <a:blip r:embed="rId2"/>
                <a:stretch>
                  <a:fillRect t="-166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4267200" y="1371600"/>
                <a:ext cx="4114800" cy="45720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gn="ctr">
                  <a:buFont typeface="Arial" panose="020B0604020202020204" pitchFamily="34" charset="0"/>
                  <a:buNone/>
                </a:pPr>
                <a:r>
                  <a:rPr lang="en-US" dirty="0"/>
                  <a:t>Rotation</a:t>
                </a:r>
              </a:p>
              <a:p>
                <a:endParaRPr lang="en-US" dirty="0"/>
              </a:p>
              <a:p>
                <a:endParaRPr lang="en-US" dirty="0"/>
              </a:p>
              <a:p>
                <a:pPr marL="0" indent="0" algn="ctr">
                  <a:buNone/>
                </a:pPr>
                <a14:m>
                  <m:oMathPara xmlns:m="http://schemas.openxmlformats.org/officeDocument/2006/math">
                    <m:oMathParaPr>
                      <m:jc m:val="centerGroup"/>
                    </m:oMathParaPr>
                    <m:oMath xmlns:m="http://schemas.openxmlformats.org/officeDocument/2006/math">
                      <m:r>
                        <m:rPr>
                          <m:sty m:val="p"/>
                        </m:rPr>
                        <a:rPr lang="en-US" sz="2400">
                          <a:latin typeface="Cambria Math"/>
                          <a:ea typeface="Cambria Math"/>
                        </a:rPr>
                        <m:t>θ</m:t>
                      </m:r>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m:t>
                      </m:r>
                      <m:r>
                        <m:rPr>
                          <m:sty m:val="p"/>
                        </m:rPr>
                        <a:rPr lang="en-US" sz="2400">
                          <a:latin typeface="Cambria Math"/>
                          <a:ea typeface="Cambria Math"/>
                        </a:rPr>
                        <m:t>θ</m:t>
                      </m:r>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𝑘</m:t>
                          </m:r>
                        </m:e>
                      </m:acc>
                    </m:oMath>
                  </m:oMathPara>
                </a14:m>
                <a:endParaRPr lang="en-US" sz="2400" b="1" dirty="0"/>
              </a:p>
              <a:p>
                <a:pPr marL="0" indent="0" algn="ctr">
                  <a:buNone/>
                </a:pPr>
                <a14:m>
                  <m:oMathPara xmlns:m="http://schemas.openxmlformats.org/officeDocument/2006/math">
                    <m:oMathParaPr>
                      <m:jc m:val="centerGroup"/>
                    </m:oMathParaPr>
                    <m:oMath xmlns:m="http://schemas.openxmlformats.org/officeDocument/2006/math">
                      <m:r>
                        <m:rPr>
                          <m:sty m:val="p"/>
                        </m:rPr>
                        <a:rPr lang="en-US" sz="2400">
                          <a:latin typeface="Cambria Math"/>
                          <a:ea typeface="Cambria Math"/>
                        </a:rPr>
                        <m:t>ω</m:t>
                      </m:r>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m:t>
                      </m:r>
                      <m:acc>
                        <m:accPr>
                          <m:chr m:val="̇"/>
                          <m:ctrlPr>
                            <a:rPr lang="en-US" sz="2400" i="1" smtClean="0">
                              <a:latin typeface="Cambria Math" panose="02040503050406030204" pitchFamily="18" charset="0"/>
                            </a:rPr>
                          </m:ctrlPr>
                        </m:accPr>
                        <m:e>
                          <m:r>
                            <m:rPr>
                              <m:sty m:val="p"/>
                            </m:rPr>
                            <a:rPr lang="en-US" sz="2400">
                              <a:latin typeface="Cambria Math"/>
                              <a:ea typeface="Cambria Math"/>
                            </a:rPr>
                            <m:t>θ</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𝑘</m:t>
                          </m:r>
                        </m:e>
                      </m:acc>
                    </m:oMath>
                  </m:oMathPara>
                </a14:m>
                <a:endParaRPr lang="en-US" sz="2400" b="1" dirty="0"/>
              </a:p>
              <a:p>
                <a:pPr marL="0" indent="0" algn="ctr">
                  <a:buNone/>
                </a:pPr>
                <a14:m>
                  <m:oMathPara xmlns:m="http://schemas.openxmlformats.org/officeDocument/2006/math">
                    <m:oMathParaPr>
                      <m:jc m:val="centerGroup"/>
                    </m:oMathParaPr>
                    <m:oMath xmlns:m="http://schemas.openxmlformats.org/officeDocument/2006/math">
                      <m:r>
                        <m:rPr>
                          <m:sty m:val="p"/>
                        </m:rPr>
                        <a:rPr lang="en-US" sz="2400">
                          <a:latin typeface="Cambria Math"/>
                          <a:ea typeface="Cambria Math"/>
                        </a:rPr>
                        <m:t>α</m:t>
                      </m:r>
                      <m:d>
                        <m:dPr>
                          <m:ctrlPr>
                            <a:rPr lang="en-US" sz="2400" i="1">
                              <a:latin typeface="Cambria Math" panose="02040503050406030204" pitchFamily="18" charset="0"/>
                            </a:rPr>
                          </m:ctrlPr>
                        </m:dPr>
                        <m:e>
                          <m:r>
                            <m:rPr>
                              <m:sty m:val="p"/>
                            </m:rPr>
                            <a:rPr lang="en-US" sz="2400">
                              <a:latin typeface="Cambria Math"/>
                            </a:rPr>
                            <m:t>t</m:t>
                          </m:r>
                        </m:e>
                      </m:d>
                      <m:r>
                        <a:rPr lang="en-US" sz="2400">
                          <a:latin typeface="Cambria Math"/>
                        </a:rPr>
                        <m:t>=</m:t>
                      </m:r>
                      <m:acc>
                        <m:accPr>
                          <m:chr m:val="̈"/>
                          <m:ctrlPr>
                            <a:rPr lang="en-US" sz="2400" i="1" smtClean="0">
                              <a:latin typeface="Cambria Math" panose="02040503050406030204" pitchFamily="18" charset="0"/>
                            </a:rPr>
                          </m:ctrlPr>
                        </m:accPr>
                        <m:e>
                          <m:r>
                            <m:rPr>
                              <m:sty m:val="p"/>
                            </m:rPr>
                            <a:rPr lang="en-US" sz="2400">
                              <a:latin typeface="Cambria Math"/>
                              <a:ea typeface="Cambria Math"/>
                            </a:rPr>
                            <m:t>θ</m:t>
                          </m:r>
                        </m:e>
                      </m:acc>
                      <m:d>
                        <m:dPr>
                          <m:ctrlPr>
                            <a:rPr lang="en-US" sz="2400" i="1">
                              <a:latin typeface="Cambria Math" panose="02040503050406030204" pitchFamily="18" charset="0"/>
                            </a:rPr>
                          </m:ctrlPr>
                        </m:dPr>
                        <m:e>
                          <m:r>
                            <m:rPr>
                              <m:sty m:val="p"/>
                            </m:rPr>
                            <a:rPr lang="en-US" sz="2400">
                              <a:latin typeface="Cambria Math"/>
                            </a:rPr>
                            <m:t>t</m:t>
                          </m:r>
                        </m:e>
                      </m:d>
                      <m:acc>
                        <m:accPr>
                          <m:chr m:val="̂"/>
                          <m:ctrlPr>
                            <a:rPr lang="en-US" sz="2400" i="1">
                              <a:latin typeface="Cambria Math" panose="02040503050406030204" pitchFamily="18" charset="0"/>
                            </a:rPr>
                          </m:ctrlPr>
                        </m:accPr>
                        <m:e>
                          <m:r>
                            <a:rPr lang="en-US" sz="2400" i="1">
                              <a:latin typeface="Cambria Math" panose="02040503050406030204" pitchFamily="18" charset="0"/>
                            </a:rPr>
                            <m:t>𝑘</m:t>
                          </m:r>
                        </m:e>
                      </m:acc>
                    </m:oMath>
                  </m:oMathPara>
                </a14:m>
                <a:endParaRPr lang="en-US" sz="2400" b="1" dirty="0"/>
              </a:p>
              <a:p>
                <a:pPr marL="0" indent="0" algn="ctr">
                  <a:buFont typeface="Arial" panose="020B0604020202020204" pitchFamily="34" charset="0"/>
                  <a:buNone/>
                </a:pPr>
                <a:endParaRPr lang="en-US" sz="2400" b="1"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267200" y="1371600"/>
                <a:ext cx="4114800" cy="4572000"/>
              </a:xfrm>
              <a:prstGeom prst="rect">
                <a:avLst/>
              </a:prstGeom>
              <a:blipFill>
                <a:blip r:embed="rId3"/>
                <a:stretch>
                  <a:fillRect t="-1733"/>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55B3504A-DE8D-45FF-8323-D16D8B7CEDFA}"/>
              </a:ext>
            </a:extLst>
          </p:cNvPr>
          <p:cNvSpPr txBox="1">
            <a:spLocks/>
          </p:cNvSpPr>
          <p:nvPr/>
        </p:nvSpPr>
        <p:spPr>
          <a:xfrm>
            <a:off x="600075" y="4697809"/>
            <a:ext cx="7943850" cy="1577182"/>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Similar to the way moments work, the axis of rotation, along with the right hand rule indicates the “direction” of  the rotation.</a:t>
            </a:r>
          </a:p>
          <a:p>
            <a:pPr marL="0" indent="0">
              <a:buFont typeface="Arial" panose="020B0604020202020204" pitchFamily="34" charset="0"/>
              <a:buNone/>
            </a:pPr>
            <a:endParaRPr lang="en-US" dirty="0"/>
          </a:p>
        </p:txBody>
      </p:sp>
    </p:spTree>
    <p:extLst>
      <p:ext uri="{BB962C8B-B14F-4D97-AF65-F5344CB8AC3E}">
        <p14:creationId xmlns:p14="http://schemas.microsoft.com/office/powerpoint/2010/main" val="659761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Motion of a Point in Fixed Axis Rotation</a:t>
            </a:r>
          </a:p>
        </p:txBody>
      </p:sp>
      <p:sp>
        <p:nvSpPr>
          <p:cNvPr id="3" name="Content Placeholder 2"/>
          <p:cNvSpPr>
            <a:spLocks noGrp="1"/>
          </p:cNvSpPr>
          <p:nvPr>
            <p:ph idx="1"/>
          </p:nvPr>
        </p:nvSpPr>
        <p:spPr>
          <a:xfrm>
            <a:off x="457200" y="1600200"/>
            <a:ext cx="4876800" cy="4525963"/>
          </a:xfrm>
        </p:spPr>
        <p:txBody>
          <a:bodyPr>
            <a:normAutofit fontScale="85000" lnSpcReduction="10000"/>
          </a:bodyPr>
          <a:lstStyle/>
          <a:p>
            <a:r>
              <a:rPr lang="en-US" dirty="0"/>
              <a:t>As we look at motion about a fixed axis, the material on the axis of rotation is not moving, but all points not on the axis of rotation are moving.</a:t>
            </a:r>
          </a:p>
          <a:p>
            <a:r>
              <a:rPr lang="en-US" dirty="0"/>
              <a:t>To discuss the motion of a point on a rotating body, we will use </a:t>
            </a:r>
            <a:r>
              <a:rPr lang="en-US" u="sng" dirty="0"/>
              <a:t>polar coordinates</a:t>
            </a:r>
            <a:r>
              <a:rPr lang="en-US" dirty="0"/>
              <a:t> and borrow some of the analysis we have done earlier.</a:t>
            </a:r>
          </a:p>
        </p:txBody>
      </p:sp>
      <p:sp>
        <p:nvSpPr>
          <p:cNvPr id="4" name="Slide Number Placeholder 3"/>
          <p:cNvSpPr>
            <a:spLocks noGrp="1"/>
          </p:cNvSpPr>
          <p:nvPr>
            <p:ph type="sldNum" sz="quarter" idx="12"/>
          </p:nvPr>
        </p:nvSpPr>
        <p:spPr/>
        <p:txBody>
          <a:bodyPr/>
          <a:lstStyle/>
          <a:p>
            <a:fld id="{929262FE-7F58-4A1E-8AF3-5A510A86DEBD}" type="slidenum">
              <a:rPr lang="en-US" smtClean="0"/>
              <a:t>7</a:t>
            </a:fld>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38800" y="3429000"/>
            <a:ext cx="3121819"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Arrow Connector 6"/>
          <p:cNvCxnSpPr/>
          <p:nvPr/>
        </p:nvCxnSpPr>
        <p:spPr>
          <a:xfrm>
            <a:off x="6101444" y="3048000"/>
            <a:ext cx="723899" cy="1519535"/>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8" name="Straight Arrow Connector 7"/>
          <p:cNvCxnSpPr/>
          <p:nvPr/>
        </p:nvCxnSpPr>
        <p:spPr>
          <a:xfrm flipH="1">
            <a:off x="7312819" y="2743200"/>
            <a:ext cx="723901" cy="135357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9" name="TextBox 8"/>
          <p:cNvSpPr txBox="1"/>
          <p:nvPr/>
        </p:nvSpPr>
        <p:spPr>
          <a:xfrm>
            <a:off x="5377543" y="1447800"/>
            <a:ext cx="1447800" cy="1477328"/>
          </a:xfrm>
          <a:prstGeom prst="rect">
            <a:avLst/>
          </a:prstGeom>
          <a:noFill/>
        </p:spPr>
        <p:txBody>
          <a:bodyPr wrap="square" rtlCol="0">
            <a:spAutoFit/>
          </a:bodyPr>
          <a:lstStyle/>
          <a:p>
            <a:pPr algn="ctr"/>
            <a:r>
              <a:rPr lang="en-US" dirty="0"/>
              <a:t>The record as a whole is being rotated about a fixed point</a:t>
            </a:r>
          </a:p>
        </p:txBody>
      </p:sp>
      <p:sp>
        <p:nvSpPr>
          <p:cNvPr id="10" name="TextBox 9"/>
          <p:cNvSpPr txBox="1"/>
          <p:nvPr/>
        </p:nvSpPr>
        <p:spPr>
          <a:xfrm>
            <a:off x="7312819" y="1143000"/>
            <a:ext cx="1447800" cy="1477328"/>
          </a:xfrm>
          <a:prstGeom prst="rect">
            <a:avLst/>
          </a:prstGeom>
          <a:noFill/>
        </p:spPr>
        <p:txBody>
          <a:bodyPr wrap="square" rtlCol="0">
            <a:spAutoFit/>
          </a:bodyPr>
          <a:lstStyle/>
          <a:p>
            <a:pPr algn="ctr"/>
            <a:r>
              <a:rPr lang="en-US" dirty="0"/>
              <a:t>Any point on the record will have a velocity and acceleration</a:t>
            </a:r>
          </a:p>
        </p:txBody>
      </p:sp>
    </p:spTree>
    <p:extLst>
      <p:ext uri="{BB962C8B-B14F-4D97-AF65-F5344CB8AC3E}">
        <p14:creationId xmlns:p14="http://schemas.microsoft.com/office/powerpoint/2010/main" val="250819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par>
                                <p:cTn id="24" presetID="10" presetClass="entr" presetSubtype="0" fill="hold"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dirty="0"/>
              <a:t>Polar Coordinates Motion (Review)</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790699" y="1911351"/>
                <a:ext cx="5562601" cy="4419599"/>
              </a:xfrm>
            </p:spPr>
            <p:txBody>
              <a:bodyPr>
                <a:normAutofit fontScale="92500"/>
              </a:bodyPr>
              <a:lstStyle/>
              <a:p>
                <a:pPr marL="0" indent="0" algn="ctr">
                  <a:buNone/>
                </a:pPr>
                <a:r>
                  <a:rPr lang="en-US" dirty="0"/>
                  <a:t>Now all together...</a:t>
                </a:r>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i="0">
                          <a:latin typeface="Cambria Math"/>
                        </a:rPr>
                        <m:t>=  </m:t>
                      </m:r>
                      <m:r>
                        <m:rPr>
                          <m:sty m:val="p"/>
                        </m:rPr>
                        <a:rPr lang="en-US" b="0" i="0" smtClean="0">
                          <a:latin typeface="Cambria Math"/>
                        </a:rPr>
                        <m:t>r</m:t>
                      </m:r>
                      <m:r>
                        <a:rPr lang="en-US" b="0" i="0"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𝑣</m:t>
                      </m:r>
                      <m:r>
                        <a:rPr lang="en-US" i="0">
                          <a:latin typeface="Cambria Math"/>
                        </a:rPr>
                        <m:t>=  </m:t>
                      </m:r>
                      <m:acc>
                        <m:accPr>
                          <m:chr m:val="̇"/>
                          <m:ctrlPr>
                            <a:rPr lang="en-US" i="1">
                              <a:latin typeface="Cambria Math" panose="02040503050406030204" pitchFamily="18" charset="0"/>
                            </a:rPr>
                          </m:ctrlPr>
                        </m:accPr>
                        <m:e>
                          <m:r>
                            <m:rPr>
                              <m:sty m:val="p"/>
                            </m:rPr>
                            <a:rPr lang="en-US" b="0" i="0" smtClean="0">
                              <a:latin typeface="Cambria Math"/>
                            </a:rPr>
                            <m:t>r</m:t>
                          </m:r>
                        </m:e>
                      </m:acc>
                      <m:sSub>
                        <m:sSubPr>
                          <m:ctrlPr>
                            <a:rPr lang="en-US" i="1">
                              <a:latin typeface="Cambria Math" panose="02040503050406030204" pitchFamily="18" charset="0"/>
                            </a:rPr>
                          </m:ctrlPr>
                        </m:sSubPr>
                        <m:e>
                          <m:r>
                            <a:rPr lang="en-US" b="0" i="1" smtClean="0">
                              <a:latin typeface="Cambria Math" panose="02040503050406030204" pitchFamily="18" charset="0"/>
                            </a:rPr>
                            <m:t> </m:t>
                          </m:r>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0">
                          <a:latin typeface="Cambria Math"/>
                        </a:rPr>
                        <m:t>+</m:t>
                      </m:r>
                      <m:r>
                        <m:rPr>
                          <m:sty m:val="p"/>
                        </m:rPr>
                        <a:rPr lang="en-US" b="0" i="0" smtClean="0">
                          <a:latin typeface="Cambria Math"/>
                        </a:rPr>
                        <m:t>r</m:t>
                      </m:r>
                      <m:acc>
                        <m:accPr>
                          <m:chr m:val="̇"/>
                          <m:ctrlPr>
                            <a:rPr lang="en-US" i="1">
                              <a:latin typeface="Cambria Math" panose="02040503050406030204" pitchFamily="18" charset="0"/>
                            </a:rPr>
                          </m:ctrlPr>
                        </m:accPr>
                        <m:e>
                          <m:r>
                            <m:rPr>
                              <m:sty m:val="p"/>
                            </m:rPr>
                            <a:rPr lang="en-US" i="0">
                              <a:latin typeface="Cambria Math"/>
                              <a:ea typeface="Cambria Math"/>
                            </a:rPr>
                            <m:t>θ</m:t>
                          </m:r>
                        </m:e>
                      </m:acc>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i="0">
                          <a:latin typeface="Cambria Math"/>
                        </a:rPr>
                        <m:t>=  </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r>
                                <m:rPr>
                                  <m:sty m:val="p"/>
                                </m:rPr>
                                <a:rPr lang="en-US" b="0" i="0" smtClean="0">
                                  <a:latin typeface="Cambria Math"/>
                                </a:rPr>
                                <m:t>r</m:t>
                              </m:r>
                            </m:e>
                          </m:acc>
                          <m:r>
                            <a:rPr lang="en-US" i="0">
                              <a:latin typeface="Cambria Math"/>
                            </a:rPr>
                            <m:t>−</m:t>
                          </m:r>
                          <m:r>
                            <m:rPr>
                              <m:sty m:val="p"/>
                            </m:rPr>
                            <a:rPr lang="en-US" b="0" i="0" smtClean="0">
                              <a:latin typeface="Cambria Math"/>
                            </a:rPr>
                            <m:t>r</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i="0">
                                      <a:latin typeface="Cambria Math"/>
                                      <a:ea typeface="Cambria Math"/>
                                    </a:rPr>
                                    <m:t>θ</m:t>
                                  </m:r>
                                </m:e>
                              </m:acc>
                            </m:e>
                            <m:sup>
                              <m:r>
                                <a:rPr lang="en-US" i="0">
                                  <a:latin typeface="Cambria Math"/>
                                  <a:ea typeface="Cambria Math"/>
                                </a:rPr>
                                <m:t>2</m:t>
                              </m:r>
                            </m:sup>
                          </m:sSup>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0">
                          <a:latin typeface="Cambria Math"/>
                        </a:rPr>
                        <m:t>+</m:t>
                      </m:r>
                      <m:d>
                        <m:dPr>
                          <m:ctrlPr>
                            <a:rPr lang="en-US" b="1" i="1">
                              <a:latin typeface="Cambria Math" panose="02040503050406030204" pitchFamily="18" charset="0"/>
                            </a:rPr>
                          </m:ctrlPr>
                        </m:dPr>
                        <m:e>
                          <m:r>
                            <m:rPr>
                              <m:sty m:val="p"/>
                            </m:rPr>
                            <a:rPr lang="en-US" b="0" i="0" smtClean="0">
                              <a:latin typeface="Cambria Math"/>
                            </a:rPr>
                            <m:t>r</m:t>
                          </m:r>
                          <m:acc>
                            <m:accPr>
                              <m:chr m:val="̈"/>
                              <m:ctrlPr>
                                <a:rPr lang="en-US" i="1">
                                  <a:latin typeface="Cambria Math" panose="02040503050406030204" pitchFamily="18" charset="0"/>
                                </a:rPr>
                              </m:ctrlPr>
                            </m:accPr>
                            <m:e>
                              <m:r>
                                <m:rPr>
                                  <m:sty m:val="p"/>
                                </m:rPr>
                                <a:rPr lang="en-US" i="0">
                                  <a:latin typeface="Cambria Math"/>
                                  <a:ea typeface="Cambria Math"/>
                                </a:rPr>
                                <m:t>θ</m:t>
                              </m:r>
                            </m:e>
                          </m:acc>
                          <m:r>
                            <a:rPr lang="en-US" b="1" i="0">
                              <a:latin typeface="Cambria Math"/>
                              <a:ea typeface="Cambria Math"/>
                            </a:rPr>
                            <m:t>+</m:t>
                          </m:r>
                          <m:r>
                            <a:rPr lang="en-US" i="0">
                              <a:latin typeface="Cambria Math"/>
                              <a:ea typeface="Cambria Math"/>
                            </a:rPr>
                            <m:t>2</m:t>
                          </m:r>
                          <m:acc>
                            <m:accPr>
                              <m:chr m:val="̇"/>
                              <m:ctrlPr>
                                <a:rPr lang="en-US" b="1" i="1">
                                  <a:latin typeface="Cambria Math" panose="02040503050406030204" pitchFamily="18" charset="0"/>
                                </a:rPr>
                              </m:ctrlPr>
                            </m:accPr>
                            <m:e>
                              <m:r>
                                <m:rPr>
                                  <m:sty m:val="p"/>
                                </m:rPr>
                                <a:rPr lang="en-US" b="0" i="0" smtClean="0">
                                  <a:latin typeface="Cambria Math"/>
                                </a:rPr>
                                <m:t>r</m:t>
                              </m:r>
                            </m:e>
                          </m:acc>
                          <m:acc>
                            <m:accPr>
                              <m:chr m:val="̇"/>
                              <m:ctrlPr>
                                <a:rPr lang="en-US" i="1">
                                  <a:latin typeface="Cambria Math" panose="02040503050406030204" pitchFamily="18" charset="0"/>
                                </a:rPr>
                              </m:ctrlPr>
                            </m:accPr>
                            <m:e>
                              <m:r>
                                <m:rPr>
                                  <m:sty m:val="p"/>
                                </m:rPr>
                                <a:rPr lang="en-US" i="0">
                                  <a:latin typeface="Cambria Math"/>
                                  <a:ea typeface="Cambria Math"/>
                                </a:rPr>
                                <m:t>θ</m:t>
                              </m:r>
                            </m:e>
                          </m:acc>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pPr marL="0" indent="0" algn="ctr">
                  <a:buNone/>
                </a:pPr>
                <a:endParaRPr lang="en-US" dirty="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790699" y="1911351"/>
                <a:ext cx="5562601" cy="4419599"/>
              </a:xfrm>
              <a:blipFill>
                <a:blip r:embed="rId2"/>
                <a:stretch>
                  <a:fillRect t="-1655"/>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p:spTree>
    <p:extLst>
      <p:ext uri="{BB962C8B-B14F-4D97-AF65-F5344CB8AC3E}">
        <p14:creationId xmlns:p14="http://schemas.microsoft.com/office/powerpoint/2010/main" val="3300109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normAutofit fontScale="90000"/>
          </a:bodyPr>
          <a:lstStyle/>
          <a:p>
            <a:r>
              <a:rPr lang="en-US" dirty="0"/>
              <a:t>Velocity and Acceleration of a Point in Fixed Axis Rotation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676400"/>
                <a:ext cx="4906123" cy="4679949"/>
              </a:xfrm>
            </p:spPr>
            <p:txBody>
              <a:bodyPr>
                <a:normAutofit fontScale="70000" lnSpcReduction="20000"/>
              </a:bodyPr>
              <a:lstStyle/>
              <a:p>
                <a:r>
                  <a:rPr lang="en-US" dirty="0"/>
                  <a:t>For rigid bodies, the points on the body maintain steady distances between each other.</a:t>
                </a:r>
              </a:p>
              <a:p>
                <a:r>
                  <a:rPr lang="en-US" dirty="0"/>
                  <a:t>Therefore our </a:t>
                </a:r>
                <a14:m>
                  <m:oMath xmlns:m="http://schemas.openxmlformats.org/officeDocument/2006/math">
                    <m:acc>
                      <m:accPr>
                        <m:chr m:val="̇"/>
                        <m:ctrlPr>
                          <a:rPr lang="en-US" i="1">
                            <a:latin typeface="Cambria Math" panose="02040503050406030204" pitchFamily="18" charset="0"/>
                          </a:rPr>
                        </m:ctrlPr>
                      </m:accPr>
                      <m:e>
                        <m:r>
                          <m:rPr>
                            <m:sty m:val="p"/>
                          </m:rPr>
                          <a:rPr lang="en-US">
                            <a:latin typeface="Cambria Math"/>
                          </a:rPr>
                          <m:t>r</m:t>
                        </m:r>
                      </m:e>
                    </m:acc>
                  </m:oMath>
                </a14:m>
                <a:r>
                  <a:rPr lang="en-US" dirty="0"/>
                  <a:t> and </a:t>
                </a:r>
                <a14:m>
                  <m:oMath xmlns:m="http://schemas.openxmlformats.org/officeDocument/2006/math">
                    <m:acc>
                      <m:accPr>
                        <m:chr m:val="̈"/>
                        <m:ctrlPr>
                          <a:rPr lang="en-US" i="1">
                            <a:latin typeface="Cambria Math" panose="02040503050406030204" pitchFamily="18" charset="0"/>
                          </a:rPr>
                        </m:ctrlPr>
                      </m:accPr>
                      <m:e>
                        <m:r>
                          <m:rPr>
                            <m:sty m:val="p"/>
                          </m:rPr>
                          <a:rPr lang="en-US">
                            <a:latin typeface="Cambria Math"/>
                          </a:rPr>
                          <m:t>r</m:t>
                        </m:r>
                      </m:e>
                    </m:acc>
                  </m:oMath>
                </a14:m>
                <a:r>
                  <a:rPr lang="en-US" dirty="0"/>
                  <a:t> variables are zero and our equations simplify to:</a:t>
                </a:r>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r>
                        <a:rPr lang="en-US" i="0">
                          <a:latin typeface="Cambria Math"/>
                        </a:rPr>
                        <m:t>=  </m:t>
                      </m:r>
                      <m:r>
                        <m:rPr>
                          <m:sty m:val="p"/>
                        </m:rPr>
                        <a:rPr lang="en-US" b="0" i="0" smtClean="0">
                          <a:latin typeface="Cambria Math"/>
                        </a:rPr>
                        <m:t>r</m:t>
                      </m:r>
                      <m:r>
                        <a:rPr lang="en-US" b="0" i="0" smtClean="0">
                          <a:latin typeface="Cambria Math" panose="02040503050406030204" pitchFamily="18" charset="0"/>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oMath>
                  </m:oMathPara>
                </a14:m>
                <a:endParaRPr lang="en-US" b="1" dirty="0"/>
              </a:p>
              <a:p>
                <a:pPr marL="0" indent="0" algn="ctr">
                  <a:buNone/>
                </a:pPr>
                <a:endParaRPr lang="en-US" b="1" dirty="0"/>
              </a:p>
              <a:p>
                <a:pPr marL="0" indent="0" algn="ctr">
                  <a:buNone/>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𝑣</m:t>
                      </m:r>
                      <m:r>
                        <a:rPr lang="en-US" i="0">
                          <a:latin typeface="Cambria Math"/>
                        </a:rPr>
                        <m:t>=  </m:t>
                      </m:r>
                      <m:r>
                        <m:rPr>
                          <m:sty m:val="p"/>
                        </m:rPr>
                        <a:rPr lang="en-US" b="0" i="0" smtClean="0">
                          <a:latin typeface="Cambria Math"/>
                        </a:rPr>
                        <m:t>r</m:t>
                      </m:r>
                      <m:acc>
                        <m:accPr>
                          <m:chr m:val="̇"/>
                          <m:ctrlPr>
                            <a:rPr lang="en-US" i="1">
                              <a:latin typeface="Cambria Math" panose="02040503050406030204" pitchFamily="18" charset="0"/>
                            </a:rPr>
                          </m:ctrlPr>
                        </m:accPr>
                        <m:e>
                          <m:r>
                            <m:rPr>
                              <m:sty m:val="p"/>
                            </m:rPr>
                            <a:rPr lang="en-US" i="0">
                              <a:latin typeface="Cambria Math"/>
                              <a:ea typeface="Cambria Math"/>
                            </a:rPr>
                            <m:t>θ</m:t>
                          </m:r>
                        </m:e>
                      </m:acc>
                      <m:r>
                        <a:rPr lang="en-US" b="0" i="1" smtClean="0">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r>
                        <a:rPr lang="en-US" b="0" i="1" smtClean="0">
                          <a:latin typeface="Cambria Math" panose="02040503050406030204" pitchFamily="18" charset="0"/>
                          <a:ea typeface="Cambria Math" panose="02040503050406030204" pitchFamily="18" charset="0"/>
                        </a:rPr>
                        <m:t>=</m:t>
                      </m:r>
                      <m:r>
                        <m:rPr>
                          <m:sty m:val="p"/>
                        </m:rPr>
                        <a:rPr lang="en-US">
                          <a:latin typeface="Cambria Math"/>
                        </a:rPr>
                        <m:t>r</m:t>
                      </m:r>
                      <m:r>
                        <m:rPr>
                          <m:sty m:val="p"/>
                        </m:rPr>
                        <a:rPr lang="el-GR" i="1" smtClean="0">
                          <a:latin typeface="Cambria Math" panose="02040503050406030204" pitchFamily="18" charset="0"/>
                          <a:ea typeface="Cambria Math" panose="02040503050406030204" pitchFamily="18" charset="0"/>
                        </a:rPr>
                        <m:t>ω</m:t>
                      </m:r>
                      <m:r>
                        <a:rPr lang="en-US" i="1">
                          <a:latin typeface="Cambria Math" panose="02040503050406030204" pitchFamily="18" charset="0"/>
                          <a:ea typeface="Cambria Math"/>
                        </a:rPr>
                        <m:t> </m:t>
                      </m:r>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pPr marL="0" indent="0" algn="ctr">
                  <a:buNone/>
                </a:pPr>
                <a:endParaRPr lang="en-US" dirty="0"/>
              </a:p>
              <a:p>
                <a:pPr marL="0" indent="0" algn="ctr">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a</m:t>
                      </m:r>
                      <m:r>
                        <a:rPr lang="en-US" i="0">
                          <a:latin typeface="Cambria Math"/>
                        </a:rPr>
                        <m:t>=  </m:t>
                      </m:r>
                      <m:d>
                        <m:dPr>
                          <m:ctrlPr>
                            <a:rPr lang="en-US" i="1">
                              <a:latin typeface="Cambria Math" panose="02040503050406030204" pitchFamily="18" charset="0"/>
                            </a:rPr>
                          </m:ctrlPr>
                        </m:dPr>
                        <m:e>
                          <m:r>
                            <a:rPr lang="en-US" i="0">
                              <a:latin typeface="Cambria Math"/>
                            </a:rPr>
                            <m:t>−</m:t>
                          </m:r>
                          <m:r>
                            <m:rPr>
                              <m:sty m:val="p"/>
                            </m:rPr>
                            <a:rPr lang="en-US" b="0" i="0" smtClean="0">
                              <a:latin typeface="Cambria Math"/>
                            </a:rPr>
                            <m:t>r</m:t>
                          </m:r>
                          <m:sSup>
                            <m:sSupPr>
                              <m:ctrlPr>
                                <a:rPr lang="en-US" i="1">
                                  <a:latin typeface="Cambria Math" panose="02040503050406030204" pitchFamily="18" charset="0"/>
                                  <a:ea typeface="Cambria Math"/>
                                </a:rPr>
                              </m:ctrlPr>
                            </m:sSupPr>
                            <m:e>
                              <m:acc>
                                <m:accPr>
                                  <m:chr m:val="̇"/>
                                  <m:ctrlPr>
                                    <a:rPr lang="en-US" i="1">
                                      <a:latin typeface="Cambria Math" panose="02040503050406030204" pitchFamily="18" charset="0"/>
                                    </a:rPr>
                                  </m:ctrlPr>
                                </m:accPr>
                                <m:e>
                                  <m:r>
                                    <m:rPr>
                                      <m:sty m:val="p"/>
                                    </m:rPr>
                                    <a:rPr lang="en-US" i="0">
                                      <a:latin typeface="Cambria Math"/>
                                      <a:ea typeface="Cambria Math"/>
                                    </a:rPr>
                                    <m:t>θ</m:t>
                                  </m:r>
                                </m:e>
                              </m:acc>
                            </m:e>
                            <m:sup>
                              <m:r>
                                <a:rPr lang="en-US" i="0">
                                  <a:latin typeface="Cambria Math"/>
                                  <a:ea typeface="Cambria Math"/>
                                </a:rPr>
                                <m:t>2</m:t>
                              </m:r>
                            </m:sup>
                          </m:sSup>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0">
                          <a:latin typeface="Cambria Math"/>
                        </a:rPr>
                        <m:t>+</m:t>
                      </m:r>
                      <m:d>
                        <m:dPr>
                          <m:ctrlPr>
                            <a:rPr lang="en-US" b="1" i="1">
                              <a:latin typeface="Cambria Math" panose="02040503050406030204" pitchFamily="18" charset="0"/>
                            </a:rPr>
                          </m:ctrlPr>
                        </m:dPr>
                        <m:e>
                          <m:r>
                            <m:rPr>
                              <m:sty m:val="p"/>
                            </m:rPr>
                            <a:rPr lang="en-US" b="0" i="0" smtClean="0">
                              <a:latin typeface="Cambria Math"/>
                            </a:rPr>
                            <m:t>r</m:t>
                          </m:r>
                          <m:acc>
                            <m:accPr>
                              <m:chr m:val="̈"/>
                              <m:ctrlPr>
                                <a:rPr lang="en-US" i="1">
                                  <a:latin typeface="Cambria Math" panose="02040503050406030204" pitchFamily="18" charset="0"/>
                                </a:rPr>
                              </m:ctrlPr>
                            </m:accPr>
                            <m:e>
                              <m:r>
                                <m:rPr>
                                  <m:sty m:val="p"/>
                                </m:rPr>
                                <a:rPr lang="en-US" i="0">
                                  <a:latin typeface="Cambria Math"/>
                                  <a:ea typeface="Cambria Math"/>
                                </a:rPr>
                                <m:t>θ</m:t>
                              </m:r>
                            </m:e>
                          </m:acc>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m:oMathPara>
                </a14:m>
                <a:endParaRPr lang="en-US" dirty="0"/>
              </a:p>
              <a:p>
                <a:pPr marL="0" indent="0" algn="ctr">
                  <a:buNone/>
                </a:pPr>
                <a:endParaRPr lang="en-US" dirty="0"/>
              </a:p>
              <a:p>
                <a:pPr marL="0" indent="0" algn="ctr">
                  <a:buNone/>
                </a:pPr>
                <a:r>
                  <a:rPr lang="en-US" b="1" i="1" dirty="0">
                    <a:latin typeface="Cambria Math" panose="02040503050406030204" pitchFamily="18" charset="0"/>
                    <a:ea typeface="Cambria Math"/>
                  </a:rPr>
                  <a:t>    </a:t>
                </a:r>
                <a14:m>
                  <m:oMath xmlns:m="http://schemas.openxmlformats.org/officeDocument/2006/math">
                    <m:r>
                      <a:rPr lang="en-US" b="1" i="1">
                        <a:latin typeface="Cambria Math" panose="02040503050406030204" pitchFamily="18" charset="0"/>
                        <a:ea typeface="Cambria Math"/>
                      </a:rPr>
                      <m:t>=</m:t>
                    </m:r>
                    <m:r>
                      <a:rPr lang="en-US" b="1" i="1" smtClean="0">
                        <a:latin typeface="Cambria Math" panose="02040503050406030204" pitchFamily="18" charset="0"/>
                        <a:ea typeface="Cambria Math"/>
                      </a:rPr>
                      <m:t>  </m:t>
                    </m:r>
                    <m:d>
                      <m:dPr>
                        <m:ctrlPr>
                          <a:rPr lang="en-US" i="1">
                            <a:latin typeface="Cambria Math" panose="02040503050406030204" pitchFamily="18" charset="0"/>
                            <a:ea typeface="Cambria Math"/>
                          </a:rPr>
                        </m:ctrlPr>
                      </m:dPr>
                      <m:e>
                        <m:r>
                          <a:rPr lang="en-US">
                            <a:latin typeface="Cambria Math" panose="02040503050406030204" pitchFamily="18" charset="0"/>
                            <a:ea typeface="Cambria Math"/>
                          </a:rPr>
                          <m:t>−</m:t>
                        </m:r>
                        <m:r>
                          <m:rPr>
                            <m:sty m:val="p"/>
                          </m:rPr>
                          <a:rPr lang="en-US">
                            <a:latin typeface="Cambria Math" panose="02040503050406030204" pitchFamily="18" charset="0"/>
                            <a:ea typeface="Cambria Math"/>
                          </a:rPr>
                          <m:t>r</m:t>
                        </m:r>
                        <m:sSup>
                          <m:sSupPr>
                            <m:ctrlPr>
                              <a:rPr lang="en-US" i="1">
                                <a:latin typeface="Cambria Math" panose="02040503050406030204" pitchFamily="18" charset="0"/>
                                <a:ea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ω</m:t>
                            </m:r>
                          </m:e>
                          <m:sup>
                            <m:r>
                              <a:rPr lang="en-US" i="1">
                                <a:latin typeface="Cambria Math" panose="02040503050406030204" pitchFamily="18" charset="0"/>
                                <a:ea typeface="Cambria Math" panose="02040503050406030204" pitchFamily="18" charset="0"/>
                              </a:rPr>
                              <m:t>2</m:t>
                            </m:r>
                          </m:sup>
                        </m:sSup>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rPr>
                          <m:t>𝑟</m:t>
                        </m:r>
                      </m:sub>
                    </m:sSub>
                    <m:r>
                      <a:rPr lang="en-US" b="1" i="1">
                        <a:latin typeface="Cambria Math" panose="02040503050406030204" pitchFamily="18" charset="0"/>
                      </a:rPr>
                      <m:t>+</m:t>
                    </m:r>
                    <m:d>
                      <m:dPr>
                        <m:ctrlPr>
                          <a:rPr lang="en-US" i="1">
                            <a:latin typeface="Cambria Math" panose="02040503050406030204" pitchFamily="18" charset="0"/>
                          </a:rPr>
                        </m:ctrlPr>
                      </m:dPr>
                      <m:e>
                        <m:r>
                          <m:rPr>
                            <m:sty m:val="p"/>
                          </m:rPr>
                          <a:rPr lang="en-US">
                            <a:latin typeface="Cambria Math" panose="02040503050406030204" pitchFamily="18" charset="0"/>
                          </a:rPr>
                          <m:t>r</m:t>
                        </m:r>
                        <m:r>
                          <m:rPr>
                            <m:sty m:val="p"/>
                          </m:rPr>
                          <a:rPr lang="el-GR" i="1">
                            <a:latin typeface="Cambria Math" panose="02040503050406030204" pitchFamily="18" charset="0"/>
                            <a:ea typeface="Cambria Math" panose="02040503050406030204" pitchFamily="18" charset="0"/>
                          </a:rPr>
                          <m:t>α</m:t>
                        </m:r>
                      </m:e>
                    </m:d>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𝑢</m:t>
                            </m:r>
                          </m:e>
                        </m:acc>
                      </m:e>
                      <m:sub>
                        <m:r>
                          <a:rPr lang="en-US" i="1">
                            <a:latin typeface="Cambria Math" panose="02040503050406030204" pitchFamily="18" charset="0"/>
                            <a:ea typeface="Cambria Math" panose="02040503050406030204" pitchFamily="18" charset="0"/>
                          </a:rPr>
                          <m:t>𝜃</m:t>
                        </m:r>
                      </m:sub>
                    </m:sSub>
                  </m:oMath>
                </a14:m>
                <a:endParaRPr lang="en-US" dirty="0"/>
              </a:p>
              <a:p>
                <a:pPr marL="0" indent="0" algn="ctr">
                  <a:buNone/>
                </a:pPr>
                <a:endParaRPr lang="en-US" dirty="0"/>
              </a:p>
              <a:p>
                <a:pPr marL="0" indent="0" algn="ctr">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676400"/>
                <a:ext cx="4906123" cy="4679949"/>
              </a:xfrm>
              <a:blipFill>
                <a:blip r:embed="rId2"/>
                <a:stretch>
                  <a:fillRect l="-1366" t="-221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dirty="0"/>
          </a:p>
        </p:txBody>
      </p:sp>
      <p:sp>
        <p:nvSpPr>
          <p:cNvPr id="19" name="Oval 18">
            <a:extLst>
              <a:ext uri="{FF2B5EF4-FFF2-40B4-BE49-F238E27FC236}">
                <a16:creationId xmlns:a16="http://schemas.microsoft.com/office/drawing/2014/main" id="{0ABD2FA8-3672-4BC1-B304-F50C35D5685C}"/>
              </a:ext>
            </a:extLst>
          </p:cNvPr>
          <p:cNvSpPr/>
          <p:nvPr/>
        </p:nvSpPr>
        <p:spPr>
          <a:xfrm>
            <a:off x="5181600" y="1579881"/>
            <a:ext cx="3810000" cy="38100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0" name="Oval 19">
            <a:extLst>
              <a:ext uri="{FF2B5EF4-FFF2-40B4-BE49-F238E27FC236}">
                <a16:creationId xmlns:a16="http://schemas.microsoft.com/office/drawing/2014/main" id="{4F2E0827-00E9-49F1-BD60-98B045B3CE0A}"/>
              </a:ext>
            </a:extLst>
          </p:cNvPr>
          <p:cNvSpPr/>
          <p:nvPr/>
        </p:nvSpPr>
        <p:spPr>
          <a:xfrm>
            <a:off x="6995160" y="3393441"/>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9A57D81-5208-4DD3-8550-9499EA4AB594}"/>
              </a:ext>
            </a:extLst>
          </p:cNvPr>
          <p:cNvSpPr/>
          <p:nvPr/>
        </p:nvSpPr>
        <p:spPr>
          <a:xfrm>
            <a:off x="8001000" y="2522112"/>
            <a:ext cx="182880" cy="18288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2" name="Straight Connector 21">
            <a:extLst>
              <a:ext uri="{FF2B5EF4-FFF2-40B4-BE49-F238E27FC236}">
                <a16:creationId xmlns:a16="http://schemas.microsoft.com/office/drawing/2014/main" id="{83360246-997D-4012-839B-FB4904560542}"/>
              </a:ext>
            </a:extLst>
          </p:cNvPr>
          <p:cNvCxnSpPr>
            <a:cxnSpLocks/>
          </p:cNvCxnSpPr>
          <p:nvPr/>
        </p:nvCxnSpPr>
        <p:spPr>
          <a:xfrm flipV="1">
            <a:off x="7096539" y="2663247"/>
            <a:ext cx="904461" cy="839524"/>
          </a:xfrm>
          <a:prstGeom prst="line">
            <a:avLst/>
          </a:prstGeom>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4C0596E8-93B8-4426-9196-9C19C6A9411A}"/>
                  </a:ext>
                </a:extLst>
              </p:cNvPr>
              <p:cNvSpPr txBox="1"/>
              <p:nvPr/>
            </p:nvSpPr>
            <p:spPr>
              <a:xfrm>
                <a:off x="6100439" y="3148486"/>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ea typeface="Cambria Math" panose="02040503050406030204" pitchFamily="18" charset="0"/>
                            </a:rPr>
                            <m:t>𝜃</m:t>
                          </m:r>
                        </m:sub>
                      </m:sSub>
                    </m:oMath>
                  </m:oMathPara>
                </a14:m>
                <a:endParaRPr lang="en-US" dirty="0"/>
              </a:p>
            </p:txBody>
          </p:sp>
        </mc:Choice>
        <mc:Fallback xmlns="">
          <p:sp>
            <p:nvSpPr>
              <p:cNvPr id="23" name="TextBox 22">
                <a:extLst>
                  <a:ext uri="{FF2B5EF4-FFF2-40B4-BE49-F238E27FC236}">
                    <a16:creationId xmlns:a16="http://schemas.microsoft.com/office/drawing/2014/main" id="{4C0596E8-93B8-4426-9196-9C19C6A9411A}"/>
                  </a:ext>
                </a:extLst>
              </p:cNvPr>
              <p:cNvSpPr txBox="1">
                <a:spLocks noRot="1" noChangeAspect="1" noMove="1" noResize="1" noEditPoints="1" noAdjustHandles="1" noChangeArrowheads="1" noChangeShapeType="1" noTextEdit="1"/>
              </p:cNvSpPr>
              <p:nvPr/>
            </p:nvSpPr>
            <p:spPr>
              <a:xfrm>
                <a:off x="6100439" y="3148486"/>
                <a:ext cx="1050862" cy="369332"/>
              </a:xfrm>
              <a:prstGeom prst="rect">
                <a:avLst/>
              </a:prstGeom>
              <a:blipFill>
                <a:blip r:embed="rId3"/>
                <a:stretch>
                  <a:fillRect t="-6557"/>
                </a:stretch>
              </a:blipFill>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841E3710-7812-40FF-9EE0-C9723E70CC54}"/>
              </a:ext>
            </a:extLst>
          </p:cNvPr>
          <p:cNvCxnSpPr/>
          <p:nvPr/>
        </p:nvCxnSpPr>
        <p:spPr>
          <a:xfrm flipV="1">
            <a:off x="7091039" y="3206586"/>
            <a:ext cx="320738"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68F3FC82-38B7-432F-A7A0-1BCF38A91836}"/>
              </a:ext>
            </a:extLst>
          </p:cNvPr>
          <p:cNvCxnSpPr/>
          <p:nvPr/>
        </p:nvCxnSpPr>
        <p:spPr>
          <a:xfrm flipH="1" flipV="1">
            <a:off x="6786239" y="3206586"/>
            <a:ext cx="312769" cy="3048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03A6A58-D4C1-4ACB-A253-B5219D5FF287}"/>
                  </a:ext>
                </a:extLst>
              </p:cNvPr>
              <p:cNvSpPr txBox="1"/>
              <p:nvPr/>
            </p:nvSpPr>
            <p:spPr>
              <a:xfrm>
                <a:off x="7251408" y="260201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26" name="TextBox 25">
                <a:extLst>
                  <a:ext uri="{FF2B5EF4-FFF2-40B4-BE49-F238E27FC236}">
                    <a16:creationId xmlns:a16="http://schemas.microsoft.com/office/drawing/2014/main" id="{303A6A58-D4C1-4ACB-A253-B5219D5FF287}"/>
                  </a:ext>
                </a:extLst>
              </p:cNvPr>
              <p:cNvSpPr txBox="1">
                <a:spLocks noRot="1" noChangeAspect="1" noMove="1" noResize="1" noEditPoints="1" noAdjustHandles="1" noChangeArrowheads="1" noChangeShapeType="1" noTextEdit="1"/>
              </p:cNvSpPr>
              <p:nvPr/>
            </p:nvSpPr>
            <p:spPr>
              <a:xfrm>
                <a:off x="7251408" y="2602011"/>
                <a:ext cx="45720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9631855-8E16-44BE-87C4-9D12DE9E2A94}"/>
                  </a:ext>
                </a:extLst>
              </p:cNvPr>
              <p:cNvSpPr txBox="1"/>
              <p:nvPr/>
            </p:nvSpPr>
            <p:spPr>
              <a:xfrm>
                <a:off x="7090960" y="3163532"/>
                <a:ext cx="105086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smtClean="0">
                                  <a:latin typeface="Cambria Math" panose="02040503050406030204" pitchFamily="18" charset="0"/>
                                </a:rPr>
                              </m:ctrlPr>
                            </m:accPr>
                            <m:e>
                              <m:r>
                                <a:rPr lang="en-US" b="0" i="1" smtClean="0">
                                  <a:latin typeface="Cambria Math" panose="02040503050406030204" pitchFamily="18" charset="0"/>
                                </a:rPr>
                                <m:t>𝑢</m:t>
                              </m:r>
                            </m:e>
                          </m:acc>
                        </m:e>
                        <m:sub>
                          <m:r>
                            <a:rPr lang="en-US" b="0" i="1" smtClean="0">
                              <a:latin typeface="Cambria Math" panose="02040503050406030204" pitchFamily="18" charset="0"/>
                            </a:rPr>
                            <m:t>𝑟</m:t>
                          </m:r>
                        </m:sub>
                      </m:sSub>
                    </m:oMath>
                  </m:oMathPara>
                </a14:m>
                <a:endParaRPr lang="en-US" dirty="0"/>
              </a:p>
            </p:txBody>
          </p:sp>
        </mc:Choice>
        <mc:Fallback xmlns="">
          <p:sp>
            <p:nvSpPr>
              <p:cNvPr id="27" name="TextBox 26">
                <a:extLst>
                  <a:ext uri="{FF2B5EF4-FFF2-40B4-BE49-F238E27FC236}">
                    <a16:creationId xmlns:a16="http://schemas.microsoft.com/office/drawing/2014/main" id="{49631855-8E16-44BE-87C4-9D12DE9E2A94}"/>
                  </a:ext>
                </a:extLst>
              </p:cNvPr>
              <p:cNvSpPr txBox="1">
                <a:spLocks noRot="1" noChangeAspect="1" noMove="1" noResize="1" noEditPoints="1" noAdjustHandles="1" noChangeArrowheads="1" noChangeShapeType="1" noTextEdit="1"/>
              </p:cNvSpPr>
              <p:nvPr/>
            </p:nvSpPr>
            <p:spPr>
              <a:xfrm>
                <a:off x="7090960" y="3163532"/>
                <a:ext cx="1050862" cy="369332"/>
              </a:xfrm>
              <a:prstGeom prst="rect">
                <a:avLst/>
              </a:prstGeom>
              <a:blipFill>
                <a:blip r:embed="rId5"/>
                <a:stretch>
                  <a:fillRect t="-6557"/>
                </a:stretch>
              </a:blipFill>
            </p:spPr>
            <p:txBody>
              <a:bodyPr/>
              <a:lstStyle/>
              <a:p>
                <a:r>
                  <a:rPr lang="en-US">
                    <a:noFill/>
                  </a:rPr>
                  <a:t> </a:t>
                </a:r>
              </a:p>
            </p:txBody>
          </p:sp>
        </mc:Fallback>
      </mc:AlternateContent>
      <p:sp>
        <p:nvSpPr>
          <p:cNvPr id="28" name="Arc 27">
            <a:extLst>
              <a:ext uri="{FF2B5EF4-FFF2-40B4-BE49-F238E27FC236}">
                <a16:creationId xmlns:a16="http://schemas.microsoft.com/office/drawing/2014/main" id="{0CCF1F8B-6094-4123-B646-0C4FDF9D927D}"/>
              </a:ext>
            </a:extLst>
          </p:cNvPr>
          <p:cNvSpPr/>
          <p:nvPr/>
        </p:nvSpPr>
        <p:spPr>
          <a:xfrm>
            <a:off x="5724939" y="2113281"/>
            <a:ext cx="2743200" cy="27432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Rectangle 28">
                <a:extLst>
                  <a:ext uri="{FF2B5EF4-FFF2-40B4-BE49-F238E27FC236}">
                    <a16:creationId xmlns:a16="http://schemas.microsoft.com/office/drawing/2014/main" id="{813A532A-7224-4C3B-A6AB-8518D9A42E5C}"/>
                  </a:ext>
                </a:extLst>
              </p:cNvPr>
              <p:cNvSpPr/>
              <p:nvPr/>
            </p:nvSpPr>
            <p:spPr>
              <a:xfrm>
                <a:off x="5647581" y="2766951"/>
                <a:ext cx="375424" cy="3825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chemeClr val="accent1"/>
                              </a:solidFill>
                              <a:latin typeface="Cambria Math" panose="02040503050406030204" pitchFamily="18" charset="0"/>
                              <a:ea typeface="Cambria Math"/>
                            </a:rPr>
                          </m:ctrlPr>
                        </m:accPr>
                        <m:e>
                          <m:r>
                            <a:rPr lang="en-US" b="1">
                              <a:solidFill>
                                <a:schemeClr val="accent1"/>
                              </a:solidFill>
                              <a:latin typeface="Cambria Math"/>
                              <a:ea typeface="Cambria Math"/>
                            </a:rPr>
                            <m:t>𝛉</m:t>
                          </m:r>
                        </m:e>
                      </m:acc>
                    </m:oMath>
                  </m:oMathPara>
                </a14:m>
                <a:endParaRPr lang="en-US" dirty="0"/>
              </a:p>
            </p:txBody>
          </p:sp>
        </mc:Choice>
        <mc:Fallback xmlns="">
          <p:sp>
            <p:nvSpPr>
              <p:cNvPr id="29" name="Rectangle 28">
                <a:extLst>
                  <a:ext uri="{FF2B5EF4-FFF2-40B4-BE49-F238E27FC236}">
                    <a16:creationId xmlns:a16="http://schemas.microsoft.com/office/drawing/2014/main" id="{813A532A-7224-4C3B-A6AB-8518D9A42E5C}"/>
                  </a:ext>
                </a:extLst>
              </p:cNvPr>
              <p:cNvSpPr>
                <a:spLocks noRot="1" noChangeAspect="1" noMove="1" noResize="1" noEditPoints="1" noAdjustHandles="1" noChangeArrowheads="1" noChangeShapeType="1" noTextEdit="1"/>
              </p:cNvSpPr>
              <p:nvPr/>
            </p:nvSpPr>
            <p:spPr>
              <a:xfrm>
                <a:off x="5647581" y="2766951"/>
                <a:ext cx="375424" cy="3825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Rectangle 29">
                <a:extLst>
                  <a:ext uri="{FF2B5EF4-FFF2-40B4-BE49-F238E27FC236}">
                    <a16:creationId xmlns:a16="http://schemas.microsoft.com/office/drawing/2014/main" id="{3D185AC6-0AC4-4E23-85CD-2E74443EA60D}"/>
                  </a:ext>
                </a:extLst>
              </p:cNvPr>
              <p:cNvSpPr/>
              <p:nvPr/>
            </p:nvSpPr>
            <p:spPr>
              <a:xfrm>
                <a:off x="5393635" y="2583713"/>
                <a:ext cx="375424" cy="3825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b="1" i="1" smtClean="0">
                              <a:solidFill>
                                <a:schemeClr val="accent1"/>
                              </a:solidFill>
                              <a:latin typeface="Cambria Math" panose="02040503050406030204" pitchFamily="18" charset="0"/>
                              <a:ea typeface="Cambria Math"/>
                            </a:rPr>
                          </m:ctrlPr>
                        </m:accPr>
                        <m:e>
                          <m:r>
                            <a:rPr lang="en-US" b="1">
                              <a:solidFill>
                                <a:schemeClr val="accent1"/>
                              </a:solidFill>
                              <a:latin typeface="Cambria Math"/>
                              <a:ea typeface="Cambria Math"/>
                            </a:rPr>
                            <m:t>𝛉</m:t>
                          </m:r>
                        </m:e>
                      </m:acc>
                    </m:oMath>
                  </m:oMathPara>
                </a14:m>
                <a:endParaRPr lang="en-US" dirty="0"/>
              </a:p>
            </p:txBody>
          </p:sp>
        </mc:Choice>
        <mc:Fallback xmlns="">
          <p:sp>
            <p:nvSpPr>
              <p:cNvPr id="30" name="Rectangle 29">
                <a:extLst>
                  <a:ext uri="{FF2B5EF4-FFF2-40B4-BE49-F238E27FC236}">
                    <a16:creationId xmlns:a16="http://schemas.microsoft.com/office/drawing/2014/main" id="{3D185AC6-0AC4-4E23-85CD-2E74443EA60D}"/>
                  </a:ext>
                </a:extLst>
              </p:cNvPr>
              <p:cNvSpPr>
                <a:spLocks noRot="1" noChangeAspect="1" noMove="1" noResize="1" noEditPoints="1" noAdjustHandles="1" noChangeArrowheads="1" noChangeShapeType="1" noTextEdit="1"/>
              </p:cNvSpPr>
              <p:nvPr/>
            </p:nvSpPr>
            <p:spPr>
              <a:xfrm>
                <a:off x="5393635" y="2583713"/>
                <a:ext cx="375424" cy="382541"/>
              </a:xfrm>
              <a:prstGeom prst="rect">
                <a:avLst/>
              </a:prstGeom>
              <a:blipFill>
                <a:blip r:embed="rId7"/>
                <a:stretch>
                  <a:fillRect r="-24590"/>
                </a:stretch>
              </a:blipFill>
            </p:spPr>
            <p:txBody>
              <a:bodyPr/>
              <a:lstStyle/>
              <a:p>
                <a:r>
                  <a:rPr lang="en-US">
                    <a:noFill/>
                  </a:rPr>
                  <a:t> </a:t>
                </a:r>
              </a:p>
            </p:txBody>
          </p:sp>
        </mc:Fallback>
      </mc:AlternateContent>
      <p:sp>
        <p:nvSpPr>
          <p:cNvPr id="31" name="Arc 30">
            <a:extLst>
              <a:ext uri="{FF2B5EF4-FFF2-40B4-BE49-F238E27FC236}">
                <a16:creationId xmlns:a16="http://schemas.microsoft.com/office/drawing/2014/main" id="{72AE523C-CED0-4672-AA3C-8807210F8629}"/>
              </a:ext>
            </a:extLst>
          </p:cNvPr>
          <p:cNvSpPr/>
          <p:nvPr/>
        </p:nvSpPr>
        <p:spPr>
          <a:xfrm>
            <a:off x="5496339" y="1884681"/>
            <a:ext cx="3200400" cy="3200400"/>
          </a:xfrm>
          <a:prstGeom prst="arc">
            <a:avLst>
              <a:gd name="adj1" fmla="val 12839167"/>
              <a:gd name="adj2" fmla="val 17940345"/>
            </a:avLst>
          </a:prstGeom>
          <a:ln>
            <a:headEnd type="arrow" w="med" len="med"/>
            <a:tailEnd type="none" w="med" len="med"/>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04D44A50-4304-496D-B6D1-28E1FD3835AC}"/>
                  </a:ext>
                </a:extLst>
              </p:cNvPr>
              <p:cNvSpPr txBox="1"/>
              <p:nvPr/>
            </p:nvSpPr>
            <p:spPr>
              <a:xfrm>
                <a:off x="6858000" y="3640481"/>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oMath>
                  </m:oMathPara>
                </a14:m>
                <a:endParaRPr lang="en-US" dirty="0"/>
              </a:p>
            </p:txBody>
          </p:sp>
        </mc:Choice>
        <mc:Fallback xmlns="">
          <p:sp>
            <p:nvSpPr>
              <p:cNvPr id="32" name="TextBox 31">
                <a:extLst>
                  <a:ext uri="{FF2B5EF4-FFF2-40B4-BE49-F238E27FC236}">
                    <a16:creationId xmlns:a16="http://schemas.microsoft.com/office/drawing/2014/main" id="{04D44A50-4304-496D-B6D1-28E1FD3835AC}"/>
                  </a:ext>
                </a:extLst>
              </p:cNvPr>
              <p:cNvSpPr txBox="1">
                <a:spLocks noRot="1" noChangeAspect="1" noMove="1" noResize="1" noEditPoints="1" noAdjustHandles="1" noChangeArrowheads="1" noChangeShapeType="1" noTextEdit="1"/>
              </p:cNvSpPr>
              <p:nvPr/>
            </p:nvSpPr>
            <p:spPr>
              <a:xfrm>
                <a:off x="6858000" y="3640481"/>
                <a:ext cx="45720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9DE93C47-D5D4-4C61-A544-BF08B8463C40}"/>
                  </a:ext>
                </a:extLst>
              </p:cNvPr>
              <p:cNvSpPr txBox="1"/>
              <p:nvPr/>
            </p:nvSpPr>
            <p:spPr>
              <a:xfrm>
                <a:off x="8141822" y="2612356"/>
                <a:ext cx="4572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oMath>
                  </m:oMathPara>
                </a14:m>
                <a:endParaRPr lang="en-US" dirty="0"/>
              </a:p>
            </p:txBody>
          </p:sp>
        </mc:Choice>
        <mc:Fallback xmlns="">
          <p:sp>
            <p:nvSpPr>
              <p:cNvPr id="33" name="TextBox 32">
                <a:extLst>
                  <a:ext uri="{FF2B5EF4-FFF2-40B4-BE49-F238E27FC236}">
                    <a16:creationId xmlns:a16="http://schemas.microsoft.com/office/drawing/2014/main" id="{9DE93C47-D5D4-4C61-A544-BF08B8463C40}"/>
                  </a:ext>
                </a:extLst>
              </p:cNvPr>
              <p:cNvSpPr txBox="1">
                <a:spLocks noRot="1" noChangeAspect="1" noMove="1" noResize="1" noEditPoints="1" noAdjustHandles="1" noChangeArrowheads="1" noChangeShapeType="1" noTextEdit="1"/>
              </p:cNvSpPr>
              <p:nvPr/>
            </p:nvSpPr>
            <p:spPr>
              <a:xfrm>
                <a:off x="8141822" y="2612356"/>
                <a:ext cx="457200" cy="369332"/>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47742244"/>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1647</TotalTime>
  <Words>859</Words>
  <Application>Microsoft Office PowerPoint</Application>
  <PresentationFormat>On-screen Show (4:3)</PresentationFormat>
  <Paragraphs>113</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Cambria Math</vt:lpstr>
      <vt:lpstr>MA_Template</vt:lpstr>
      <vt:lpstr>Fixed Axis Rotation in Rigid Bodies (Scalar Notation)</vt:lpstr>
      <vt:lpstr>Rigid Body Kinematics</vt:lpstr>
      <vt:lpstr>Fixed Axis Rotation</vt:lpstr>
      <vt:lpstr>Fixed Axis Rotation</vt:lpstr>
      <vt:lpstr>Fixed Axis Rotation</vt:lpstr>
      <vt:lpstr>Planar Motion and the Direction of Rotation</vt:lpstr>
      <vt:lpstr>Motion of a Point in Fixed Axis Rotation</vt:lpstr>
      <vt:lpstr>Polar Coordinates Motion (Review)</vt:lpstr>
      <vt:lpstr>Velocity and Acceleration of a Point in Fixed Axis Rotation</vt:lpstr>
      <vt:lpstr>Rolling Without Slipping</vt:lpstr>
      <vt:lpstr>Rolling Without Slipping</vt:lpstr>
      <vt:lpstr>Thanks for Watching</vt:lpstr>
      <vt:lpstr>Fixed Axis Rotation 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30</cp:revision>
  <dcterms:created xsi:type="dcterms:W3CDTF">2020-08-21T15:23:22Z</dcterms:created>
  <dcterms:modified xsi:type="dcterms:W3CDTF">2022-01-13T14:25:12Z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